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sldIdLst>
    <p:sldId id="256" r:id="rId2"/>
    <p:sldId id="258" r:id="rId3"/>
    <p:sldId id="257" r:id="rId4"/>
    <p:sldId id="259" r:id="rId5"/>
    <p:sldId id="270" r:id="rId6"/>
    <p:sldId id="260" r:id="rId7"/>
    <p:sldId id="261" r:id="rId8"/>
    <p:sldId id="262" r:id="rId9"/>
    <p:sldId id="271" r:id="rId10"/>
    <p:sldId id="263" r:id="rId11"/>
    <p:sldId id="264" r:id="rId12"/>
    <p:sldId id="272" r:id="rId13"/>
    <p:sldId id="265" r:id="rId14"/>
    <p:sldId id="266" r:id="rId15"/>
    <p:sldId id="273" r:id="rId16"/>
    <p:sldId id="267" r:id="rId17"/>
    <p:sldId id="268" r:id="rId18"/>
    <p:sldId id="274"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88A"/>
    <a:srgbClr val="F28B20"/>
    <a:srgbClr val="FDF1E2"/>
    <a:srgbClr val="DAEB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6104"/>
  </p:normalViewPr>
  <p:slideViewPr>
    <p:cSldViewPr snapToGrid="0" snapToObjects="1">
      <p:cViewPr varScale="1">
        <p:scale>
          <a:sx n="120" d="100"/>
          <a:sy n="120" d="100"/>
        </p:scale>
        <p:origin x="4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rry D Crosby" userId="8f577bea-faee-447c-9185-e2dda95bde9a" providerId="ADAL" clId="{D7D6FF6D-94CC-D04A-A0A9-1525A44B9ACF}"/>
    <pc:docChg chg="modSld">
      <pc:chgData name="Sherry D Crosby" userId="8f577bea-faee-447c-9185-e2dda95bde9a" providerId="ADAL" clId="{D7D6FF6D-94CC-D04A-A0A9-1525A44B9ACF}" dt="2024-05-06T23:20:59.107" v="28" actId="20577"/>
      <pc:docMkLst>
        <pc:docMk/>
      </pc:docMkLst>
      <pc:sldChg chg="modSp mod">
        <pc:chgData name="Sherry D Crosby" userId="8f577bea-faee-447c-9185-e2dda95bde9a" providerId="ADAL" clId="{D7D6FF6D-94CC-D04A-A0A9-1525A44B9ACF}" dt="2024-05-06T23:20:59.107" v="28" actId="20577"/>
        <pc:sldMkLst>
          <pc:docMk/>
          <pc:sldMk cId="289490986" sldId="258"/>
        </pc:sldMkLst>
        <pc:spChg chg="mod">
          <ac:chgData name="Sherry D Crosby" userId="8f577bea-faee-447c-9185-e2dda95bde9a" providerId="ADAL" clId="{D7D6FF6D-94CC-D04A-A0A9-1525A44B9ACF}" dt="2024-05-06T23:20:59.107" v="28" actId="20577"/>
          <ac:spMkLst>
            <pc:docMk/>
            <pc:sldMk cId="289490986" sldId="258"/>
            <ac:spMk id="3" creationId="{EC1467CC-0BD1-764B-8E2F-F53903AA0A4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0BB56D-3662-9A40-A369-12A472607D4B}" type="datetimeFigureOut">
              <a:rPr lang="en-US" smtClean="0"/>
              <a:t>5/6/24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ABB767-AB51-F949-8ADC-FC30FC0CE138}" type="slidenum">
              <a:rPr lang="en-US" smtClean="0"/>
              <a:t>‹#›</a:t>
            </a:fld>
            <a:endParaRPr lang="en-US"/>
          </a:p>
        </p:txBody>
      </p:sp>
    </p:spTree>
    <p:extLst>
      <p:ext uri="{BB962C8B-B14F-4D97-AF65-F5344CB8AC3E}">
        <p14:creationId xmlns:p14="http://schemas.microsoft.com/office/powerpoint/2010/main" val="2837807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1B759F7-9F52-EC45-9F5D-1BB3E9AD9270}"/>
              </a:ext>
            </a:extLst>
          </p:cNvPr>
          <p:cNvSpPr>
            <a:spLocks noGrp="1"/>
          </p:cNvSpPr>
          <p:nvPr>
            <p:ph type="sldNum" sz="quarter" idx="12"/>
          </p:nvPr>
        </p:nvSpPr>
        <p:spPr/>
        <p:txBody>
          <a:bodyPr/>
          <a:lstStyle/>
          <a:p>
            <a:fld id="{7C96A067-2F1D-9F49-80DB-0F53D3AB26DE}" type="slidenum">
              <a:rPr lang="en-US" smtClean="0"/>
              <a:t>‹#›</a:t>
            </a:fld>
            <a:endParaRPr lang="en-US"/>
          </a:p>
        </p:txBody>
      </p:sp>
      <p:pic>
        <p:nvPicPr>
          <p:cNvPr id="8" name="Picture 7">
            <a:extLst>
              <a:ext uri="{FF2B5EF4-FFF2-40B4-BE49-F238E27FC236}">
                <a16:creationId xmlns:a16="http://schemas.microsoft.com/office/drawing/2014/main" id="{16D760C7-381A-8D42-BDD3-E45D1AEF4AA6}"/>
              </a:ext>
            </a:extLst>
          </p:cNvPr>
          <p:cNvPicPr>
            <a:picLocks noChangeAspect="1"/>
          </p:cNvPicPr>
          <p:nvPr userDrawn="1"/>
        </p:nvPicPr>
        <p:blipFill>
          <a:blip r:embed="rId2"/>
          <a:stretch>
            <a:fillRect/>
          </a:stretch>
        </p:blipFill>
        <p:spPr>
          <a:xfrm>
            <a:off x="0" y="11049"/>
            <a:ext cx="12192000" cy="6858000"/>
          </a:xfrm>
          <a:prstGeom prst="rect">
            <a:avLst/>
          </a:prstGeom>
        </p:spPr>
      </p:pic>
      <p:sp>
        <p:nvSpPr>
          <p:cNvPr id="3" name="Subtitle 2">
            <a:extLst>
              <a:ext uri="{FF2B5EF4-FFF2-40B4-BE49-F238E27FC236}">
                <a16:creationId xmlns:a16="http://schemas.microsoft.com/office/drawing/2014/main" id="{8073CB59-1A9E-6C44-8797-C7E030FB5CAF}"/>
              </a:ext>
            </a:extLst>
          </p:cNvPr>
          <p:cNvSpPr>
            <a:spLocks noGrp="1"/>
          </p:cNvSpPr>
          <p:nvPr>
            <p:ph type="subTitle" idx="1"/>
          </p:nvPr>
        </p:nvSpPr>
        <p:spPr>
          <a:xfrm>
            <a:off x="2648712" y="4892135"/>
            <a:ext cx="4629912" cy="430466"/>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 name="Title 1">
            <a:extLst>
              <a:ext uri="{FF2B5EF4-FFF2-40B4-BE49-F238E27FC236}">
                <a16:creationId xmlns:a16="http://schemas.microsoft.com/office/drawing/2014/main" id="{92262993-8414-9A4F-A891-8F1DA73302D9}"/>
              </a:ext>
            </a:extLst>
          </p:cNvPr>
          <p:cNvSpPr>
            <a:spLocks noGrp="1"/>
          </p:cNvSpPr>
          <p:nvPr>
            <p:ph type="ctrTitle"/>
          </p:nvPr>
        </p:nvSpPr>
        <p:spPr>
          <a:xfrm>
            <a:off x="2648712" y="3509962"/>
            <a:ext cx="4895088" cy="1236789"/>
          </a:xfrm>
        </p:spPr>
        <p:txBody>
          <a:bodyPr anchor="t">
            <a:normAutofit/>
          </a:bodyPr>
          <a:lstStyle>
            <a:lvl1pPr algn="l">
              <a:defRPr sz="4400">
                <a:solidFill>
                  <a:schemeClr val="bg1"/>
                </a:solidFill>
              </a:defRPr>
            </a:lvl1pPr>
          </a:lstStyle>
          <a:p>
            <a:endParaRPr lang="en-US" dirty="0"/>
          </a:p>
        </p:txBody>
      </p:sp>
      <p:pic>
        <p:nvPicPr>
          <p:cNvPr id="10" name="Picture 9">
            <a:extLst>
              <a:ext uri="{FF2B5EF4-FFF2-40B4-BE49-F238E27FC236}">
                <a16:creationId xmlns:a16="http://schemas.microsoft.com/office/drawing/2014/main" id="{B9DA2DCB-79CA-144D-AB20-E9731921DB1B}"/>
              </a:ext>
            </a:extLst>
          </p:cNvPr>
          <p:cNvPicPr>
            <a:picLocks noChangeAspect="1"/>
          </p:cNvPicPr>
          <p:nvPr userDrawn="1"/>
        </p:nvPicPr>
        <p:blipFill>
          <a:blip r:embed="rId3"/>
          <a:stretch>
            <a:fillRect/>
          </a:stretch>
        </p:blipFill>
        <p:spPr>
          <a:xfrm>
            <a:off x="8107172" y="5900928"/>
            <a:ext cx="3530600" cy="304800"/>
          </a:xfrm>
          <a:prstGeom prst="rect">
            <a:avLst/>
          </a:prstGeom>
        </p:spPr>
      </p:pic>
    </p:spTree>
    <p:extLst>
      <p:ext uri="{BB962C8B-B14F-4D97-AF65-F5344CB8AC3E}">
        <p14:creationId xmlns:p14="http://schemas.microsoft.com/office/powerpoint/2010/main" val="2503087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62CA4-3CF3-6A4D-95F7-19AEB9B9295C}"/>
              </a:ext>
            </a:extLst>
          </p:cNvPr>
          <p:cNvSpPr>
            <a:spLocks noGrp="1"/>
          </p:cNvSpPr>
          <p:nvPr>
            <p:ph type="title"/>
          </p:nvPr>
        </p:nvSpPr>
        <p:spPr>
          <a:xfrm>
            <a:off x="1676400" y="1068115"/>
            <a:ext cx="9677400" cy="6858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BF73580-58A7-8C43-8BF1-FDBB621C0C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3825653-F48E-F84C-81FB-0211B3DF003E}"/>
              </a:ext>
            </a:extLst>
          </p:cNvPr>
          <p:cNvSpPr>
            <a:spLocks noGrp="1"/>
          </p:cNvSpPr>
          <p:nvPr>
            <p:ph type="sldNum" sz="quarter" idx="12"/>
          </p:nvPr>
        </p:nvSpPr>
        <p:spPr/>
        <p:txBody>
          <a:bodyPr/>
          <a:lstStyle>
            <a:lvl1pPr>
              <a:defRPr b="1" i="0">
                <a:latin typeface="Arial" panose="020B0604020202020204" pitchFamily="34" charset="0"/>
                <a:cs typeface="Arial" panose="020B0604020202020204" pitchFamily="34" charset="0"/>
              </a:defRPr>
            </a:lvl1pPr>
          </a:lstStyle>
          <a:p>
            <a:fld id="{7C96A067-2F1D-9F49-80DB-0F53D3AB26DE}" type="slidenum">
              <a:rPr lang="en-US" smtClean="0"/>
              <a:pPr/>
              <a:t>‹#›</a:t>
            </a:fld>
            <a:endParaRPr lang="en-US" dirty="0"/>
          </a:p>
        </p:txBody>
      </p:sp>
    </p:spTree>
    <p:extLst>
      <p:ext uri="{BB962C8B-B14F-4D97-AF65-F5344CB8AC3E}">
        <p14:creationId xmlns:p14="http://schemas.microsoft.com/office/powerpoint/2010/main" val="2227629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B03D4FD-1B84-DF47-A3CC-6A66B4E0A578}"/>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4A4A3A7-1EBE-F549-8790-20D16367DFDB}"/>
              </a:ext>
            </a:extLst>
          </p:cNvPr>
          <p:cNvSpPr>
            <a:spLocks noGrp="1"/>
          </p:cNvSpPr>
          <p:nvPr>
            <p:ph type="title"/>
          </p:nvPr>
        </p:nvSpPr>
        <p:spPr>
          <a:xfrm>
            <a:off x="1676400" y="1145605"/>
            <a:ext cx="9677400" cy="685800"/>
          </a:xfrm>
          <a:prstGeom prst="rect">
            <a:avLst/>
          </a:prstGeom>
        </p:spPr>
        <p:txBody>
          <a:bodyPr vert="horz" lIns="0" tIns="45720" rIns="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B4084AE-D64D-2B41-8AEE-B5ABB4EE8CC4}"/>
              </a:ext>
            </a:extLst>
          </p:cNvPr>
          <p:cNvSpPr>
            <a:spLocks noGrp="1"/>
          </p:cNvSpPr>
          <p:nvPr>
            <p:ph type="body" idx="1"/>
          </p:nvPr>
        </p:nvSpPr>
        <p:spPr>
          <a:xfrm>
            <a:off x="1676400" y="2231136"/>
            <a:ext cx="4349496" cy="3657600"/>
          </a:xfrm>
          <a:prstGeom prst="rect">
            <a:avLst/>
          </a:prstGeom>
        </p:spPr>
        <p:txBody>
          <a:bodyPr vert="horz" lIns="0" tIns="45720" rIns="0" bIns="45720" rtlCol="0">
            <a:normAutofit/>
          </a:bodyPr>
          <a:lstStyle/>
          <a:p>
            <a:pPr lvl="0"/>
            <a:r>
              <a:rPr lang="en-US" dirty="0"/>
              <a:t>Edit Master text styles</a:t>
            </a:r>
          </a:p>
        </p:txBody>
      </p:sp>
      <p:pic>
        <p:nvPicPr>
          <p:cNvPr id="10" name="Picture 9">
            <a:extLst>
              <a:ext uri="{FF2B5EF4-FFF2-40B4-BE49-F238E27FC236}">
                <a16:creationId xmlns:a16="http://schemas.microsoft.com/office/drawing/2014/main" id="{6AD14214-CB09-6E45-A3EF-DAC10BB0767E}"/>
              </a:ext>
            </a:extLst>
          </p:cNvPr>
          <p:cNvPicPr>
            <a:picLocks noChangeAspect="1"/>
          </p:cNvPicPr>
          <p:nvPr userDrawn="1"/>
        </p:nvPicPr>
        <p:blipFill>
          <a:blip r:embed="rId5"/>
          <a:stretch>
            <a:fillRect/>
          </a:stretch>
        </p:blipFill>
        <p:spPr>
          <a:xfrm>
            <a:off x="8847836" y="6397180"/>
            <a:ext cx="2647950" cy="228600"/>
          </a:xfrm>
          <a:prstGeom prst="rect">
            <a:avLst/>
          </a:prstGeom>
        </p:spPr>
      </p:pic>
      <p:sp>
        <p:nvSpPr>
          <p:cNvPr id="6" name="Slide Number Placeholder 5">
            <a:extLst>
              <a:ext uri="{FF2B5EF4-FFF2-40B4-BE49-F238E27FC236}">
                <a16:creationId xmlns:a16="http://schemas.microsoft.com/office/drawing/2014/main" id="{9C10B88E-E100-A84F-A586-25FCDC7EF41D}"/>
              </a:ext>
            </a:extLst>
          </p:cNvPr>
          <p:cNvSpPr>
            <a:spLocks noGrp="1"/>
          </p:cNvSpPr>
          <p:nvPr>
            <p:ph type="sldNum" sz="quarter" idx="4"/>
          </p:nvPr>
        </p:nvSpPr>
        <p:spPr>
          <a:xfrm>
            <a:off x="691101" y="6328918"/>
            <a:ext cx="2743200" cy="365125"/>
          </a:xfrm>
          <a:prstGeom prst="rect">
            <a:avLst/>
          </a:prstGeom>
        </p:spPr>
        <p:txBody>
          <a:bodyPr vert="horz" lIns="0" tIns="45720" rIns="0" bIns="45720" rtlCol="0" anchor="ctr"/>
          <a:lstStyle>
            <a:lvl1pPr algn="l">
              <a:defRPr sz="1200">
                <a:solidFill>
                  <a:schemeClr val="bg1"/>
                </a:solidFill>
              </a:defRPr>
            </a:lvl1pPr>
          </a:lstStyle>
          <a:p>
            <a:fld id="{7C96A067-2F1D-9F49-80DB-0F53D3AB26DE}" type="slidenum">
              <a:rPr lang="en-US" smtClean="0"/>
              <a:pPr/>
              <a:t>‹#›</a:t>
            </a:fld>
            <a:endParaRPr lang="en-US"/>
          </a:p>
        </p:txBody>
      </p:sp>
    </p:spTree>
    <p:extLst>
      <p:ext uri="{BB962C8B-B14F-4D97-AF65-F5344CB8AC3E}">
        <p14:creationId xmlns:p14="http://schemas.microsoft.com/office/powerpoint/2010/main" val="793311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2800" b="1" i="0" kern="1200">
          <a:solidFill>
            <a:srgbClr val="00788A"/>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lmpartnership.org/how-to-guide/10-minute-tools-service-excellence" TargetMode="Externa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lmpartnership.org/team-tested-practices/outreach-effort-makes-new-members-feel-welcome" TargetMode="Externa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0.png"/><Relationship Id="rId4" Type="http://schemas.openxmlformats.org/officeDocument/2006/relationships/hyperlink" Target="https://www.lmpartnership.org/stories/breaking-sick-time-cycl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hyperlink" Target="https://www.lmpartnership.org/sites/default/files/2023-coalition-national-agreement-highlights.pdf" TargetMode="Externa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hyperlink" Target="https://www.lmpartnership.org/tools/coalition-psp-fact-she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hyperlink" Target="https://www.lmpartnership.org/team-tested-practices/getting-out-front-hypertension-good-medicin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hyperlink" Target="https://www.lmpartnership.org/stories/tips-flu-prevention" TargetMode="External"/><Relationship Id="rId5" Type="http://schemas.openxmlformats.org/officeDocument/2006/relationships/image" Target="../media/image14.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D8A4-4901-874D-BD43-2C322F0AB509}"/>
              </a:ext>
            </a:extLst>
          </p:cNvPr>
          <p:cNvSpPr>
            <a:spLocks noGrp="1"/>
          </p:cNvSpPr>
          <p:nvPr>
            <p:ph type="ctrTitle"/>
          </p:nvPr>
        </p:nvSpPr>
        <p:spPr/>
        <p:txBody>
          <a:bodyPr>
            <a:normAutofit fontScale="90000"/>
          </a:bodyPr>
          <a:lstStyle/>
          <a:p>
            <a:r>
              <a:rPr lang="en-US" dirty="0"/>
              <a:t>Coalition PSP Goals and Metrics</a:t>
            </a:r>
          </a:p>
        </p:txBody>
      </p:sp>
      <p:sp>
        <p:nvSpPr>
          <p:cNvPr id="3" name="Subtitle 2">
            <a:extLst>
              <a:ext uri="{FF2B5EF4-FFF2-40B4-BE49-F238E27FC236}">
                <a16:creationId xmlns:a16="http://schemas.microsoft.com/office/drawing/2014/main" id="{FFECAB23-7AD8-E64F-ADD8-D503207731BE}"/>
              </a:ext>
            </a:extLst>
          </p:cNvPr>
          <p:cNvSpPr>
            <a:spLocks noGrp="1"/>
          </p:cNvSpPr>
          <p:nvPr>
            <p:ph type="subTitle" idx="1"/>
          </p:nvPr>
        </p:nvSpPr>
        <p:spPr/>
        <p:txBody>
          <a:bodyPr/>
          <a:lstStyle/>
          <a:p>
            <a:r>
              <a:rPr lang="en-US" dirty="0"/>
              <a:t>Plan Years 2024 – 2027</a:t>
            </a:r>
          </a:p>
          <a:p>
            <a:endParaRPr lang="en-US" dirty="0"/>
          </a:p>
        </p:txBody>
      </p:sp>
    </p:spTree>
    <p:extLst>
      <p:ext uri="{BB962C8B-B14F-4D97-AF65-F5344CB8AC3E}">
        <p14:creationId xmlns:p14="http://schemas.microsoft.com/office/powerpoint/2010/main" val="2978289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B53E-1C36-654D-A150-742F93CD10BA}"/>
              </a:ext>
            </a:extLst>
          </p:cNvPr>
          <p:cNvSpPr>
            <a:spLocks noGrp="1"/>
          </p:cNvSpPr>
          <p:nvPr>
            <p:ph type="title"/>
          </p:nvPr>
        </p:nvSpPr>
        <p:spPr/>
        <p:txBody>
          <a:bodyPr>
            <a:normAutofit/>
          </a:bodyPr>
          <a:lstStyle/>
          <a:p>
            <a:r>
              <a:rPr lang="en-US" dirty="0"/>
              <a:t>HCAHPS</a:t>
            </a:r>
          </a:p>
        </p:txBody>
      </p:sp>
      <p:sp>
        <p:nvSpPr>
          <p:cNvPr id="3" name="Content Placeholder 2">
            <a:extLst>
              <a:ext uri="{FF2B5EF4-FFF2-40B4-BE49-F238E27FC236}">
                <a16:creationId xmlns:a16="http://schemas.microsoft.com/office/drawing/2014/main" id="{D396A193-29D5-9E49-9E2A-2037ED62697D}"/>
              </a:ext>
            </a:extLst>
          </p:cNvPr>
          <p:cNvSpPr>
            <a:spLocks noGrp="1"/>
          </p:cNvSpPr>
          <p:nvPr>
            <p:ph idx="1"/>
          </p:nvPr>
        </p:nvSpPr>
        <p:spPr>
          <a:xfrm>
            <a:off x="1676400" y="2231136"/>
            <a:ext cx="4181959" cy="3657600"/>
          </a:xfrm>
        </p:spPr>
        <p:txBody>
          <a:bodyPr tIns="0" bIns="0">
            <a:normAutofit/>
          </a:bodyPr>
          <a:lstStyle/>
          <a:p>
            <a:pPr>
              <a:lnSpc>
                <a:spcPct val="110000"/>
              </a:lnSpc>
              <a:spcBef>
                <a:spcPts val="0"/>
              </a:spcBef>
              <a:spcAft>
                <a:spcPts val="600"/>
              </a:spcAft>
            </a:pPr>
            <a:r>
              <a:rPr lang="en-US" sz="1800" b="1" dirty="0">
                <a:solidFill>
                  <a:srgbClr val="00788A"/>
                </a:solidFill>
              </a:rPr>
              <a:t>Description </a:t>
            </a:r>
          </a:p>
          <a:p>
            <a:pPr>
              <a:lnSpc>
                <a:spcPct val="110000"/>
              </a:lnSpc>
              <a:spcBef>
                <a:spcPts val="0"/>
              </a:spcBef>
              <a:spcAft>
                <a:spcPts val="600"/>
              </a:spcAft>
            </a:pPr>
            <a:r>
              <a:rPr lang="en-US" dirty="0"/>
              <a:t>Top box performance for the question: </a:t>
            </a:r>
          </a:p>
          <a:p>
            <a:pPr>
              <a:lnSpc>
                <a:spcPct val="110000"/>
              </a:lnSpc>
              <a:spcBef>
                <a:spcPts val="0"/>
              </a:spcBef>
              <a:spcAft>
                <a:spcPts val="600"/>
              </a:spcAft>
            </a:pPr>
            <a:r>
              <a:rPr lang="en-US" i="1" dirty="0"/>
              <a:t>“Would you recommend this hospital to your friends and family?”</a:t>
            </a:r>
            <a:endParaRPr lang="en-US" dirty="0"/>
          </a:p>
          <a:p>
            <a:pPr>
              <a:lnSpc>
                <a:spcPct val="110000"/>
              </a:lnSpc>
              <a:spcBef>
                <a:spcPts val="0"/>
              </a:spcBef>
            </a:pPr>
            <a:r>
              <a:rPr lang="en-US" dirty="0"/>
              <a:t> </a:t>
            </a:r>
          </a:p>
        </p:txBody>
      </p:sp>
      <p:sp>
        <p:nvSpPr>
          <p:cNvPr id="4" name="Slide Number Placeholder 3">
            <a:extLst>
              <a:ext uri="{FF2B5EF4-FFF2-40B4-BE49-F238E27FC236}">
                <a16:creationId xmlns:a16="http://schemas.microsoft.com/office/drawing/2014/main" id="{78BFEBE0-18C0-BA48-8B50-A31512DFB45A}"/>
              </a:ext>
            </a:extLst>
          </p:cNvPr>
          <p:cNvSpPr>
            <a:spLocks noGrp="1"/>
          </p:cNvSpPr>
          <p:nvPr>
            <p:ph type="sldNum" sz="quarter" idx="12"/>
          </p:nvPr>
        </p:nvSpPr>
        <p:spPr/>
        <p:txBody>
          <a:bodyPr/>
          <a:lstStyle/>
          <a:p>
            <a:fld id="{7C96A067-2F1D-9F49-80DB-0F53D3AB26DE}" type="slidenum">
              <a:rPr lang="en-US" smtClean="0"/>
              <a:t>10</a:t>
            </a:fld>
            <a:endParaRPr lang="en-US"/>
          </a:p>
        </p:txBody>
      </p:sp>
      <p:pic>
        <p:nvPicPr>
          <p:cNvPr id="12" name="Content Placeholder 5">
            <a:extLst>
              <a:ext uri="{FF2B5EF4-FFF2-40B4-BE49-F238E27FC236}">
                <a16:creationId xmlns:a16="http://schemas.microsoft.com/office/drawing/2014/main" id="{97BA4C6D-D1D3-F643-918D-3442EADE7D88}"/>
              </a:ext>
            </a:extLst>
          </p:cNvPr>
          <p:cNvPicPr>
            <a:picLocks noChangeAspect="1"/>
          </p:cNvPicPr>
          <p:nvPr/>
        </p:nvPicPr>
        <p:blipFill>
          <a:blip r:embed="rId2"/>
          <a:stretch>
            <a:fillRect/>
          </a:stretch>
        </p:blipFill>
        <p:spPr>
          <a:xfrm>
            <a:off x="685273" y="1068115"/>
            <a:ext cx="685800" cy="685800"/>
          </a:xfrm>
          <a:prstGeom prst="rect">
            <a:avLst/>
          </a:prstGeom>
        </p:spPr>
      </p:pic>
      <p:sp>
        <p:nvSpPr>
          <p:cNvPr id="6" name="Content Placeholder 2">
            <a:extLst>
              <a:ext uri="{FF2B5EF4-FFF2-40B4-BE49-F238E27FC236}">
                <a16:creationId xmlns:a16="http://schemas.microsoft.com/office/drawing/2014/main" id="{7A4F36EE-195A-C44B-9542-13F36412813B}"/>
              </a:ext>
            </a:extLst>
          </p:cNvPr>
          <p:cNvSpPr txBox="1">
            <a:spLocks/>
          </p:cNvSpPr>
          <p:nvPr/>
        </p:nvSpPr>
        <p:spPr>
          <a:xfrm>
            <a:off x="6987799" y="2231136"/>
            <a:ext cx="3436362" cy="2829061"/>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spcAft>
                <a:spcPts val="600"/>
              </a:spcAft>
            </a:pPr>
            <a:r>
              <a:rPr lang="en-US" sz="1800" b="1" dirty="0">
                <a:solidFill>
                  <a:srgbClr val="00788A"/>
                </a:solidFill>
              </a:rPr>
              <a:t>Performance Period </a:t>
            </a:r>
            <a:endParaRPr lang="en-US" sz="1800" dirty="0">
              <a:solidFill>
                <a:srgbClr val="00788A"/>
              </a:solidFill>
            </a:endParaRPr>
          </a:p>
          <a:p>
            <a:pPr>
              <a:lnSpc>
                <a:spcPct val="110000"/>
              </a:lnSpc>
              <a:spcBef>
                <a:spcPts val="0"/>
              </a:spcBef>
              <a:spcAft>
                <a:spcPts val="600"/>
              </a:spcAft>
            </a:pPr>
            <a:r>
              <a:rPr lang="en-US" dirty="0"/>
              <a:t>Q4 to Q3</a:t>
            </a:r>
          </a:p>
          <a:p>
            <a:pPr>
              <a:lnSpc>
                <a:spcPct val="110000"/>
              </a:lnSpc>
              <a:spcBef>
                <a:spcPts val="600"/>
              </a:spcBef>
              <a:spcAft>
                <a:spcPts val="600"/>
              </a:spcAft>
            </a:pPr>
            <a:r>
              <a:rPr lang="en-US" sz="1800" b="1" dirty="0">
                <a:solidFill>
                  <a:srgbClr val="00788A"/>
                </a:solidFill>
              </a:rPr>
              <a:t>Goal Improvement </a:t>
            </a:r>
            <a:endParaRPr lang="en-US" sz="1800" dirty="0">
              <a:solidFill>
                <a:srgbClr val="00788A"/>
              </a:solidFill>
            </a:endParaRPr>
          </a:p>
          <a:p>
            <a:pPr>
              <a:lnSpc>
                <a:spcPct val="110000"/>
              </a:lnSpc>
              <a:spcBef>
                <a:spcPts val="0"/>
              </a:spcBef>
              <a:spcAft>
                <a:spcPts val="600"/>
              </a:spcAft>
            </a:pPr>
            <a:r>
              <a:rPr lang="en-US" dirty="0"/>
              <a:t>1%</a:t>
            </a:r>
          </a:p>
          <a:p>
            <a:pPr>
              <a:lnSpc>
                <a:spcPct val="110000"/>
              </a:lnSpc>
              <a:spcBef>
                <a:spcPts val="0"/>
              </a:spcBef>
              <a:spcAft>
                <a:spcPts val="600"/>
              </a:spcAft>
            </a:pPr>
            <a:r>
              <a:rPr lang="en-US" sz="1800" b="1" dirty="0">
                <a:solidFill>
                  <a:srgbClr val="00788A"/>
                </a:solidFill>
              </a:rPr>
              <a:t>Data Source </a:t>
            </a:r>
            <a:endParaRPr lang="en-US" sz="1800" dirty="0">
              <a:solidFill>
                <a:srgbClr val="00788A"/>
              </a:solidFill>
            </a:endParaRPr>
          </a:p>
          <a:p>
            <a:pPr>
              <a:lnSpc>
                <a:spcPct val="110000"/>
              </a:lnSpc>
              <a:spcBef>
                <a:spcPts val="0"/>
              </a:spcBef>
            </a:pPr>
            <a:r>
              <a:rPr lang="en-US" dirty="0"/>
              <a:t>KFH Hospital Consumer Assessment of </a:t>
            </a:r>
            <a:br>
              <a:rPr lang="en-US" dirty="0"/>
            </a:br>
            <a:r>
              <a:rPr lang="en-US" dirty="0"/>
              <a:t>Healthcare Providers and Systems (HCAHPS) survey data, National Care Experience Analytics</a:t>
            </a:r>
          </a:p>
        </p:txBody>
      </p:sp>
      <p:pic>
        <p:nvPicPr>
          <p:cNvPr id="7" name="Picture 6">
            <a:extLst>
              <a:ext uri="{FF2B5EF4-FFF2-40B4-BE49-F238E27FC236}">
                <a16:creationId xmlns:a16="http://schemas.microsoft.com/office/drawing/2014/main" id="{68FAC7CA-ACC8-5F4C-9E68-0145731496D2}"/>
              </a:ext>
            </a:extLst>
          </p:cNvPr>
          <p:cNvPicPr>
            <a:picLocks noChangeAspect="1"/>
          </p:cNvPicPr>
          <p:nvPr/>
        </p:nvPicPr>
        <p:blipFill>
          <a:blip r:embed="rId3"/>
          <a:stretch>
            <a:fillRect/>
          </a:stretch>
        </p:blipFill>
        <p:spPr>
          <a:xfrm>
            <a:off x="6229350" y="2276856"/>
            <a:ext cx="571500" cy="571500"/>
          </a:xfrm>
          <a:prstGeom prst="rect">
            <a:avLst/>
          </a:prstGeom>
        </p:spPr>
      </p:pic>
      <p:pic>
        <p:nvPicPr>
          <p:cNvPr id="10" name="Picture 9">
            <a:extLst>
              <a:ext uri="{FF2B5EF4-FFF2-40B4-BE49-F238E27FC236}">
                <a16:creationId xmlns:a16="http://schemas.microsoft.com/office/drawing/2014/main" id="{14E96F97-7474-554F-AE48-0F001073A5E9}"/>
              </a:ext>
            </a:extLst>
          </p:cNvPr>
          <p:cNvPicPr>
            <a:picLocks noChangeAspect="1"/>
          </p:cNvPicPr>
          <p:nvPr/>
        </p:nvPicPr>
        <p:blipFill>
          <a:blip r:embed="rId4"/>
          <a:stretch>
            <a:fillRect/>
          </a:stretch>
        </p:blipFill>
        <p:spPr>
          <a:xfrm>
            <a:off x="6229350" y="3011196"/>
            <a:ext cx="571500" cy="571500"/>
          </a:xfrm>
          <a:prstGeom prst="rect">
            <a:avLst/>
          </a:prstGeom>
        </p:spPr>
      </p:pic>
      <p:pic>
        <p:nvPicPr>
          <p:cNvPr id="11" name="Picture 10">
            <a:extLst>
              <a:ext uri="{FF2B5EF4-FFF2-40B4-BE49-F238E27FC236}">
                <a16:creationId xmlns:a16="http://schemas.microsoft.com/office/drawing/2014/main" id="{1200954A-A7E2-664C-BAFF-51FDFC6D93F3}"/>
              </a:ext>
            </a:extLst>
          </p:cNvPr>
          <p:cNvPicPr>
            <a:picLocks noChangeAspect="1"/>
          </p:cNvPicPr>
          <p:nvPr/>
        </p:nvPicPr>
        <p:blipFill>
          <a:blip r:embed="rId5"/>
          <a:stretch>
            <a:fillRect/>
          </a:stretch>
        </p:blipFill>
        <p:spPr>
          <a:xfrm>
            <a:off x="6229350" y="3753285"/>
            <a:ext cx="571500" cy="571500"/>
          </a:xfrm>
          <a:prstGeom prst="rect">
            <a:avLst/>
          </a:prstGeom>
        </p:spPr>
      </p:pic>
      <p:sp>
        <p:nvSpPr>
          <p:cNvPr id="5" name="TextBox 4">
            <a:extLst>
              <a:ext uri="{FF2B5EF4-FFF2-40B4-BE49-F238E27FC236}">
                <a16:creationId xmlns:a16="http://schemas.microsoft.com/office/drawing/2014/main" id="{57D78583-01AD-844F-9B4F-863B7E13FEA5}"/>
              </a:ext>
            </a:extLst>
          </p:cNvPr>
          <p:cNvSpPr txBox="1"/>
          <p:nvPr/>
        </p:nvSpPr>
        <p:spPr>
          <a:xfrm>
            <a:off x="6229350" y="5223037"/>
            <a:ext cx="4935474" cy="430887"/>
          </a:xfrm>
          <a:prstGeom prst="rect">
            <a:avLst/>
          </a:prstGeom>
          <a:noFill/>
        </p:spPr>
        <p:txBody>
          <a:bodyPr wrap="square" lIns="0" rIns="0" rtlCol="0">
            <a:spAutoFit/>
          </a:bodyPr>
          <a:lstStyle/>
          <a:p>
            <a:r>
              <a:rPr lang="en-US" sz="1100" dirty="0">
                <a:latin typeface="Arial" panose="020B0604020202020204" pitchFamily="34" charset="0"/>
                <a:cs typeface="Arial" panose="020B0604020202020204" pitchFamily="34" charset="0"/>
              </a:rPr>
              <a:t>Special Note: Service goal is equally split between HCAHPS and CAHPS for hospital regions Northern California, Northwest, Southern California and Hawaii</a:t>
            </a:r>
          </a:p>
        </p:txBody>
      </p:sp>
    </p:spTree>
    <p:extLst>
      <p:ext uri="{BB962C8B-B14F-4D97-AF65-F5344CB8AC3E}">
        <p14:creationId xmlns:p14="http://schemas.microsoft.com/office/powerpoint/2010/main" val="3307813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B53E-1C36-654D-A150-742F93CD10BA}"/>
              </a:ext>
            </a:extLst>
          </p:cNvPr>
          <p:cNvSpPr>
            <a:spLocks noGrp="1"/>
          </p:cNvSpPr>
          <p:nvPr>
            <p:ph type="title"/>
          </p:nvPr>
        </p:nvSpPr>
        <p:spPr/>
        <p:txBody>
          <a:bodyPr>
            <a:normAutofit/>
          </a:bodyPr>
          <a:lstStyle/>
          <a:p>
            <a:r>
              <a:rPr lang="en-US" dirty="0"/>
              <a:t>HCAHPS</a:t>
            </a:r>
          </a:p>
        </p:txBody>
      </p:sp>
      <p:sp>
        <p:nvSpPr>
          <p:cNvPr id="4" name="Slide Number Placeholder 3">
            <a:extLst>
              <a:ext uri="{FF2B5EF4-FFF2-40B4-BE49-F238E27FC236}">
                <a16:creationId xmlns:a16="http://schemas.microsoft.com/office/drawing/2014/main" id="{78BFEBE0-18C0-BA48-8B50-A31512DFB45A}"/>
              </a:ext>
            </a:extLst>
          </p:cNvPr>
          <p:cNvSpPr>
            <a:spLocks noGrp="1"/>
          </p:cNvSpPr>
          <p:nvPr>
            <p:ph type="sldNum" sz="quarter" idx="12"/>
          </p:nvPr>
        </p:nvSpPr>
        <p:spPr/>
        <p:txBody>
          <a:bodyPr/>
          <a:lstStyle/>
          <a:p>
            <a:fld id="{7C96A067-2F1D-9F49-80DB-0F53D3AB26DE}" type="slidenum">
              <a:rPr lang="en-US" smtClean="0"/>
              <a:t>11</a:t>
            </a:fld>
            <a:endParaRPr lang="en-US"/>
          </a:p>
        </p:txBody>
      </p:sp>
      <p:pic>
        <p:nvPicPr>
          <p:cNvPr id="12" name="Content Placeholder 5">
            <a:extLst>
              <a:ext uri="{FF2B5EF4-FFF2-40B4-BE49-F238E27FC236}">
                <a16:creationId xmlns:a16="http://schemas.microsoft.com/office/drawing/2014/main" id="{97BA4C6D-D1D3-F643-918D-3442EADE7D88}"/>
              </a:ext>
            </a:extLst>
          </p:cNvPr>
          <p:cNvPicPr>
            <a:picLocks noChangeAspect="1"/>
          </p:cNvPicPr>
          <p:nvPr/>
        </p:nvPicPr>
        <p:blipFill>
          <a:blip r:embed="rId2"/>
          <a:stretch>
            <a:fillRect/>
          </a:stretch>
        </p:blipFill>
        <p:spPr>
          <a:xfrm>
            <a:off x="685273" y="1068115"/>
            <a:ext cx="685800" cy="685800"/>
          </a:xfrm>
          <a:prstGeom prst="rect">
            <a:avLst/>
          </a:prstGeom>
        </p:spPr>
      </p:pic>
      <p:graphicFrame>
        <p:nvGraphicFramePr>
          <p:cNvPr id="13" name="Table 12">
            <a:extLst>
              <a:ext uri="{FF2B5EF4-FFF2-40B4-BE49-F238E27FC236}">
                <a16:creationId xmlns:a16="http://schemas.microsoft.com/office/drawing/2014/main" id="{08E88BB4-2243-7145-AF4E-E556E74B93B9}"/>
              </a:ext>
            </a:extLst>
          </p:cNvPr>
          <p:cNvGraphicFramePr>
            <a:graphicFrameLocks noGrp="1"/>
          </p:cNvGraphicFramePr>
          <p:nvPr>
            <p:extLst>
              <p:ext uri="{D42A27DB-BD31-4B8C-83A1-F6EECF244321}">
                <p14:modId xmlns:p14="http://schemas.microsoft.com/office/powerpoint/2010/main" val="1745173750"/>
              </p:ext>
            </p:extLst>
          </p:nvPr>
        </p:nvGraphicFramePr>
        <p:xfrm>
          <a:off x="1676398" y="2130011"/>
          <a:ext cx="8686800" cy="333756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75009721"/>
                    </a:ext>
                  </a:extLst>
                </a:gridCol>
                <a:gridCol w="1371600">
                  <a:extLst>
                    <a:ext uri="{9D8B030D-6E8A-4147-A177-3AD203B41FA5}">
                      <a16:colId xmlns:a16="http://schemas.microsoft.com/office/drawing/2014/main" val="3215868235"/>
                    </a:ext>
                  </a:extLst>
                </a:gridCol>
                <a:gridCol w="1371600">
                  <a:extLst>
                    <a:ext uri="{9D8B030D-6E8A-4147-A177-3AD203B41FA5}">
                      <a16:colId xmlns:a16="http://schemas.microsoft.com/office/drawing/2014/main" val="2820648252"/>
                    </a:ext>
                  </a:extLst>
                </a:gridCol>
                <a:gridCol w="1371600">
                  <a:extLst>
                    <a:ext uri="{9D8B030D-6E8A-4147-A177-3AD203B41FA5}">
                      <a16:colId xmlns:a16="http://schemas.microsoft.com/office/drawing/2014/main" val="2429812169"/>
                    </a:ext>
                  </a:extLst>
                </a:gridCol>
                <a:gridCol w="1371600">
                  <a:extLst>
                    <a:ext uri="{9D8B030D-6E8A-4147-A177-3AD203B41FA5}">
                      <a16:colId xmlns:a16="http://schemas.microsoft.com/office/drawing/2014/main" val="2621559660"/>
                    </a:ext>
                  </a:extLst>
                </a:gridCol>
                <a:gridCol w="1371600">
                  <a:extLst>
                    <a:ext uri="{9D8B030D-6E8A-4147-A177-3AD203B41FA5}">
                      <a16:colId xmlns:a16="http://schemas.microsoft.com/office/drawing/2014/main" val="3565488066"/>
                    </a:ext>
                  </a:extLst>
                </a:gridCol>
              </a:tblGrid>
              <a:tr h="370840">
                <a:tc>
                  <a:txBody>
                    <a:bodyPr/>
                    <a:lstStyle/>
                    <a:p>
                      <a:endParaRPr lang="en-US" dirty="0"/>
                    </a:p>
                  </a:txBody>
                  <a:tcPr>
                    <a:lnB w="3175" cap="flat" cmpd="sng" algn="ctr">
                      <a:solidFill>
                        <a:srgbClr val="00788A"/>
                      </a:solidFill>
                      <a:prstDash val="solid"/>
                      <a:round/>
                      <a:headEnd type="none" w="med" len="med"/>
                      <a:tailEnd type="none" w="med" len="med"/>
                    </a:lnB>
                    <a:noFill/>
                  </a:tcPr>
                </a:tc>
                <a:tc>
                  <a:txBody>
                    <a:bodyPr/>
                    <a:lstStyle/>
                    <a:p>
                      <a:endParaRPr lang="en-US" dirty="0"/>
                    </a:p>
                  </a:txBody>
                  <a:tcPr>
                    <a:lnB w="3175" cap="flat" cmpd="sng" algn="ctr">
                      <a:solidFill>
                        <a:srgbClr val="00788A"/>
                      </a:solidFill>
                      <a:prstDash val="solid"/>
                      <a:round/>
                      <a:headEnd type="none" w="med" len="med"/>
                      <a:tailEnd type="none" w="med" len="med"/>
                    </a:lnB>
                    <a:no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lt1"/>
                          </a:solidFill>
                          <a:effectLst/>
                          <a:latin typeface="Arial" panose="020B0604020202020204" pitchFamily="34" charset="0"/>
                          <a:ea typeface="+mn-ea"/>
                          <a:cs typeface="Arial" panose="020B0604020202020204" pitchFamily="34" charset="0"/>
                        </a:rPr>
                        <a:t>ANNUAL TARGETS</a:t>
                      </a:r>
                    </a:p>
                  </a:txBody>
                  <a:tcPr anchor="ctr">
                    <a:lnB w="3175" cap="flat" cmpd="sng" algn="ctr">
                      <a:solidFill>
                        <a:srgbClr val="00788A"/>
                      </a:solidFill>
                      <a:prstDash val="solid"/>
                      <a:round/>
                      <a:headEnd type="none" w="med" len="med"/>
                      <a:tailEnd type="none" w="med" len="med"/>
                    </a:lnB>
                    <a:solidFill>
                      <a:srgbClr val="00788A"/>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88937934"/>
                  </a:ext>
                </a:extLst>
              </a:tr>
              <a:tr h="370840">
                <a:tc>
                  <a:txBody>
                    <a:bodyPr/>
                    <a:lstStyle/>
                    <a:p>
                      <a:r>
                        <a:rPr lang="en-US" sz="1200" b="1" dirty="0">
                          <a:solidFill>
                            <a:srgbClr val="00778A"/>
                          </a:solidFill>
                          <a:effectLst/>
                          <a:latin typeface="Arial" panose="020B0604020202020204" pitchFamily="34" charset="0"/>
                        </a:rPr>
                        <a:t>Region</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2023 Baseline</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2024</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2025</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2026</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2027</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extLst>
                  <a:ext uri="{0D108BD9-81ED-4DB2-BD59-A6C34878D82A}">
                    <a16:rowId xmlns:a16="http://schemas.microsoft.com/office/drawing/2014/main" val="2601611866"/>
                  </a:ext>
                </a:extLst>
              </a:tr>
              <a:tr h="370840">
                <a:tc>
                  <a:txBody>
                    <a:bodyPr/>
                    <a:lstStyle/>
                    <a:p>
                      <a:r>
                        <a:rPr lang="en-US" sz="1200" dirty="0">
                          <a:effectLst/>
                          <a:latin typeface="Arial" panose="020B0604020202020204" pitchFamily="34" charset="0"/>
                        </a:rPr>
                        <a:t>Colorado</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93723263"/>
                  </a:ext>
                </a:extLst>
              </a:tr>
              <a:tr h="370840">
                <a:tc>
                  <a:txBody>
                    <a:bodyPr/>
                    <a:lstStyle/>
                    <a:p>
                      <a:r>
                        <a:rPr lang="en-US" sz="1200" dirty="0">
                          <a:effectLst/>
                          <a:latin typeface="Arial" panose="020B0604020202020204" pitchFamily="34" charset="0"/>
                        </a:rPr>
                        <a:t>Hawaii</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77.40%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78.40%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79.40%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80.40%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81.40%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extLst>
                  <a:ext uri="{0D108BD9-81ED-4DB2-BD59-A6C34878D82A}">
                    <a16:rowId xmlns:a16="http://schemas.microsoft.com/office/drawing/2014/main" val="3296243090"/>
                  </a:ext>
                </a:extLst>
              </a:tr>
              <a:tr h="370840">
                <a:tc>
                  <a:txBody>
                    <a:bodyPr/>
                    <a:lstStyle/>
                    <a:p>
                      <a:r>
                        <a:rPr lang="en-US" sz="1200" dirty="0">
                          <a:effectLst/>
                          <a:latin typeface="Arial" panose="020B0604020202020204" pitchFamily="34" charset="0"/>
                        </a:rPr>
                        <a:t>Mid-Atlantic States</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128505797"/>
                  </a:ext>
                </a:extLst>
              </a:tr>
              <a:tr h="370840">
                <a:tc>
                  <a:txBody>
                    <a:bodyPr/>
                    <a:lstStyle/>
                    <a:p>
                      <a:r>
                        <a:rPr lang="en-US" sz="1200" dirty="0">
                          <a:effectLst/>
                          <a:latin typeface="Arial" panose="020B0604020202020204" pitchFamily="34" charset="0"/>
                        </a:rPr>
                        <a:t>Northern California</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71.10%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72.10%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73.10%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74.10%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75.10%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extLst>
                  <a:ext uri="{0D108BD9-81ED-4DB2-BD59-A6C34878D82A}">
                    <a16:rowId xmlns:a16="http://schemas.microsoft.com/office/drawing/2014/main" val="3847758739"/>
                  </a:ext>
                </a:extLst>
              </a:tr>
              <a:tr h="370840">
                <a:tc>
                  <a:txBody>
                    <a:bodyPr/>
                    <a:lstStyle/>
                    <a:p>
                      <a:r>
                        <a:rPr lang="en-US" sz="1200" dirty="0">
                          <a:effectLst/>
                          <a:latin typeface="Arial" panose="020B0604020202020204" pitchFamily="34" charset="0"/>
                        </a:rPr>
                        <a:t>Northwest</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74.10%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75.10%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76.10%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77.10%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78.10%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808294189"/>
                  </a:ext>
                </a:extLst>
              </a:tr>
              <a:tr h="370840">
                <a:tc>
                  <a:txBody>
                    <a:bodyPr/>
                    <a:lstStyle/>
                    <a:p>
                      <a:r>
                        <a:rPr lang="en-US" sz="1200" dirty="0">
                          <a:effectLst/>
                          <a:latin typeface="Arial" panose="020B0604020202020204" pitchFamily="34" charset="0"/>
                        </a:rPr>
                        <a:t>Southern California</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75.40%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76.40%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77.40%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78.40%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79.40%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extLst>
                  <a:ext uri="{0D108BD9-81ED-4DB2-BD59-A6C34878D82A}">
                    <a16:rowId xmlns:a16="http://schemas.microsoft.com/office/drawing/2014/main" val="2762119821"/>
                  </a:ext>
                </a:extLst>
              </a:tr>
              <a:tr h="370840">
                <a:tc>
                  <a:txBody>
                    <a:bodyPr/>
                    <a:lstStyle/>
                    <a:p>
                      <a:r>
                        <a:rPr lang="en-US" sz="1200" dirty="0">
                          <a:effectLst/>
                          <a:latin typeface="Arial" panose="020B0604020202020204" pitchFamily="34" charset="0"/>
                        </a:rPr>
                        <a:t>Washington</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857716769"/>
                  </a:ext>
                </a:extLst>
              </a:tr>
            </a:tbl>
          </a:graphicData>
        </a:graphic>
      </p:graphicFrame>
    </p:spTree>
    <p:extLst>
      <p:ext uri="{BB962C8B-B14F-4D97-AF65-F5344CB8AC3E}">
        <p14:creationId xmlns:p14="http://schemas.microsoft.com/office/powerpoint/2010/main" val="2606404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B53E-1C36-654D-A150-742F93CD10BA}"/>
              </a:ext>
            </a:extLst>
          </p:cNvPr>
          <p:cNvSpPr>
            <a:spLocks noGrp="1"/>
          </p:cNvSpPr>
          <p:nvPr>
            <p:ph type="title"/>
          </p:nvPr>
        </p:nvSpPr>
        <p:spPr/>
        <p:txBody>
          <a:bodyPr>
            <a:normAutofit/>
          </a:bodyPr>
          <a:lstStyle/>
          <a:p>
            <a:r>
              <a:rPr lang="en-US" dirty="0"/>
              <a:t>HCAHPS</a:t>
            </a:r>
          </a:p>
        </p:txBody>
      </p:sp>
      <p:sp>
        <p:nvSpPr>
          <p:cNvPr id="3" name="Content Placeholder 2">
            <a:extLst>
              <a:ext uri="{FF2B5EF4-FFF2-40B4-BE49-F238E27FC236}">
                <a16:creationId xmlns:a16="http://schemas.microsoft.com/office/drawing/2014/main" id="{D396A193-29D5-9E49-9E2A-2037ED62697D}"/>
              </a:ext>
            </a:extLst>
          </p:cNvPr>
          <p:cNvSpPr>
            <a:spLocks noGrp="1"/>
          </p:cNvSpPr>
          <p:nvPr>
            <p:ph idx="1"/>
          </p:nvPr>
        </p:nvSpPr>
        <p:spPr>
          <a:xfrm>
            <a:off x="2459065" y="2231136"/>
            <a:ext cx="3701512" cy="3657600"/>
          </a:xfrm>
        </p:spPr>
        <p:txBody>
          <a:bodyPr tIns="0" bIns="0">
            <a:normAutofit/>
          </a:bodyPr>
          <a:lstStyle/>
          <a:p>
            <a:pPr>
              <a:lnSpc>
                <a:spcPct val="110000"/>
              </a:lnSpc>
              <a:spcBef>
                <a:spcPts val="0"/>
              </a:spcBef>
              <a:spcAft>
                <a:spcPts val="600"/>
              </a:spcAft>
            </a:pPr>
            <a:r>
              <a:rPr lang="en-US" sz="1800" b="1" dirty="0">
                <a:solidFill>
                  <a:srgbClr val="00788A"/>
                </a:solidFill>
              </a:rPr>
              <a:t>Why this goal is important: </a:t>
            </a:r>
            <a:endParaRPr lang="en-US" sz="1800" dirty="0">
              <a:solidFill>
                <a:srgbClr val="00788A"/>
              </a:solidFill>
            </a:endParaRPr>
          </a:p>
          <a:p>
            <a:pPr>
              <a:lnSpc>
                <a:spcPct val="110000"/>
              </a:lnSpc>
              <a:spcBef>
                <a:spcPts val="0"/>
              </a:spcBef>
              <a:spcAft>
                <a:spcPts val="600"/>
              </a:spcAft>
            </a:pPr>
            <a:r>
              <a:rPr lang="en-US" dirty="0"/>
              <a:t>Members and patients are at the center of everything we do. It’s up to all of us to make sure every patient and member’s experience is convenient, easy, personal, and respectful.</a:t>
            </a:r>
          </a:p>
          <a:p>
            <a:pPr>
              <a:lnSpc>
                <a:spcPct val="110000"/>
              </a:lnSpc>
              <a:spcBef>
                <a:spcPts val="600"/>
              </a:spcBef>
              <a:spcAft>
                <a:spcPts val="600"/>
              </a:spcAft>
            </a:pPr>
            <a:r>
              <a:rPr lang="en-US" sz="1800" b="1" dirty="0">
                <a:solidFill>
                  <a:srgbClr val="00788A"/>
                </a:solidFill>
              </a:rPr>
              <a:t>Take action. </a:t>
            </a:r>
            <a:endParaRPr lang="en-US" sz="1800" dirty="0">
              <a:solidFill>
                <a:srgbClr val="00788A"/>
              </a:solidFill>
            </a:endParaRPr>
          </a:p>
          <a:p>
            <a:pPr>
              <a:lnSpc>
                <a:spcPct val="110000"/>
              </a:lnSpc>
              <a:spcBef>
                <a:spcPts val="0"/>
              </a:spcBef>
            </a:pPr>
            <a:r>
              <a:rPr lang="en-US" dirty="0"/>
              <a:t>Exceed members’ expectations every time with these 3 simple tools.</a:t>
            </a:r>
          </a:p>
          <a:p>
            <a:pPr>
              <a:lnSpc>
                <a:spcPct val="110000"/>
              </a:lnSpc>
              <a:spcBef>
                <a:spcPts val="0"/>
              </a:spcBef>
              <a:spcAft>
                <a:spcPts val="600"/>
              </a:spcAft>
            </a:pPr>
            <a:endParaRPr lang="en-US" dirty="0"/>
          </a:p>
        </p:txBody>
      </p:sp>
      <p:sp>
        <p:nvSpPr>
          <p:cNvPr id="4" name="Slide Number Placeholder 3">
            <a:extLst>
              <a:ext uri="{FF2B5EF4-FFF2-40B4-BE49-F238E27FC236}">
                <a16:creationId xmlns:a16="http://schemas.microsoft.com/office/drawing/2014/main" id="{78BFEBE0-18C0-BA48-8B50-A31512DFB45A}"/>
              </a:ext>
            </a:extLst>
          </p:cNvPr>
          <p:cNvSpPr>
            <a:spLocks noGrp="1"/>
          </p:cNvSpPr>
          <p:nvPr>
            <p:ph type="sldNum" sz="quarter" idx="12"/>
          </p:nvPr>
        </p:nvSpPr>
        <p:spPr/>
        <p:txBody>
          <a:bodyPr/>
          <a:lstStyle/>
          <a:p>
            <a:fld id="{7C96A067-2F1D-9F49-80DB-0F53D3AB26DE}" type="slidenum">
              <a:rPr lang="en-US" smtClean="0"/>
              <a:t>12</a:t>
            </a:fld>
            <a:endParaRPr lang="en-US"/>
          </a:p>
        </p:txBody>
      </p:sp>
      <p:pic>
        <p:nvPicPr>
          <p:cNvPr id="12" name="Content Placeholder 5">
            <a:extLst>
              <a:ext uri="{FF2B5EF4-FFF2-40B4-BE49-F238E27FC236}">
                <a16:creationId xmlns:a16="http://schemas.microsoft.com/office/drawing/2014/main" id="{97BA4C6D-D1D3-F643-918D-3442EADE7D88}"/>
              </a:ext>
            </a:extLst>
          </p:cNvPr>
          <p:cNvPicPr>
            <a:picLocks noChangeAspect="1"/>
          </p:cNvPicPr>
          <p:nvPr/>
        </p:nvPicPr>
        <p:blipFill>
          <a:blip r:embed="rId2"/>
          <a:stretch>
            <a:fillRect/>
          </a:stretch>
        </p:blipFill>
        <p:spPr>
          <a:xfrm>
            <a:off x="685273" y="1068115"/>
            <a:ext cx="685800" cy="685800"/>
          </a:xfrm>
          <a:prstGeom prst="rect">
            <a:avLst/>
          </a:prstGeom>
        </p:spPr>
      </p:pic>
      <p:pic>
        <p:nvPicPr>
          <p:cNvPr id="7" name="Picture 6">
            <a:extLst>
              <a:ext uri="{FF2B5EF4-FFF2-40B4-BE49-F238E27FC236}">
                <a16:creationId xmlns:a16="http://schemas.microsoft.com/office/drawing/2014/main" id="{68FAC7CA-ACC8-5F4C-9E68-0145731496D2}"/>
              </a:ext>
            </a:extLst>
          </p:cNvPr>
          <p:cNvPicPr>
            <a:picLocks noChangeAspect="1"/>
          </p:cNvPicPr>
          <p:nvPr/>
        </p:nvPicPr>
        <p:blipFill>
          <a:blip r:embed="rId3"/>
          <a:stretch>
            <a:fillRect/>
          </a:stretch>
        </p:blipFill>
        <p:spPr>
          <a:xfrm>
            <a:off x="1676400" y="2276856"/>
            <a:ext cx="571500" cy="571500"/>
          </a:xfrm>
          <a:prstGeom prst="rect">
            <a:avLst/>
          </a:prstGeom>
        </p:spPr>
      </p:pic>
      <p:pic>
        <p:nvPicPr>
          <p:cNvPr id="10" name="Picture 9">
            <a:extLst>
              <a:ext uri="{FF2B5EF4-FFF2-40B4-BE49-F238E27FC236}">
                <a16:creationId xmlns:a16="http://schemas.microsoft.com/office/drawing/2014/main" id="{14E96F97-7474-554F-AE48-0F001073A5E9}"/>
              </a:ext>
            </a:extLst>
          </p:cNvPr>
          <p:cNvPicPr>
            <a:picLocks noChangeAspect="1"/>
          </p:cNvPicPr>
          <p:nvPr/>
        </p:nvPicPr>
        <p:blipFill>
          <a:blip r:embed="rId4"/>
          <a:stretch>
            <a:fillRect/>
          </a:stretch>
        </p:blipFill>
        <p:spPr>
          <a:xfrm>
            <a:off x="1676400" y="3731387"/>
            <a:ext cx="571500" cy="571500"/>
          </a:xfrm>
          <a:prstGeom prst="rect">
            <a:avLst/>
          </a:prstGeom>
        </p:spPr>
      </p:pic>
      <p:pic>
        <p:nvPicPr>
          <p:cNvPr id="13" name="Picture 12">
            <a:hlinkClick r:id="rId5"/>
            <a:extLst>
              <a:ext uri="{FF2B5EF4-FFF2-40B4-BE49-F238E27FC236}">
                <a16:creationId xmlns:a16="http://schemas.microsoft.com/office/drawing/2014/main" id="{BCC6543A-B7D1-1444-8AA6-C3CA45DBB632}"/>
              </a:ext>
            </a:extLst>
          </p:cNvPr>
          <p:cNvPicPr>
            <a:picLocks noChangeAspect="1"/>
          </p:cNvPicPr>
          <p:nvPr/>
        </p:nvPicPr>
        <p:blipFill>
          <a:blip r:embed="rId6"/>
          <a:stretch>
            <a:fillRect/>
          </a:stretch>
        </p:blipFill>
        <p:spPr>
          <a:xfrm>
            <a:off x="2459065" y="4756580"/>
            <a:ext cx="1270000" cy="444500"/>
          </a:xfrm>
          <a:prstGeom prst="rect">
            <a:avLst/>
          </a:prstGeom>
        </p:spPr>
      </p:pic>
      <p:pic>
        <p:nvPicPr>
          <p:cNvPr id="14" name="Picture 13">
            <a:extLst>
              <a:ext uri="{FF2B5EF4-FFF2-40B4-BE49-F238E27FC236}">
                <a16:creationId xmlns:a16="http://schemas.microsoft.com/office/drawing/2014/main" id="{935BB9E1-A36B-F94E-B216-1AD48F1BDBE3}"/>
              </a:ext>
            </a:extLst>
          </p:cNvPr>
          <p:cNvPicPr>
            <a:picLocks noChangeAspect="1"/>
          </p:cNvPicPr>
          <p:nvPr/>
        </p:nvPicPr>
        <p:blipFill>
          <a:blip r:embed="rId7"/>
          <a:stretch>
            <a:fillRect/>
          </a:stretch>
        </p:blipFill>
        <p:spPr>
          <a:xfrm>
            <a:off x="6476677" y="1753915"/>
            <a:ext cx="5029200" cy="3352800"/>
          </a:xfrm>
          <a:prstGeom prst="rect">
            <a:avLst/>
          </a:prstGeom>
        </p:spPr>
      </p:pic>
    </p:spTree>
    <p:extLst>
      <p:ext uri="{BB962C8B-B14F-4D97-AF65-F5344CB8AC3E}">
        <p14:creationId xmlns:p14="http://schemas.microsoft.com/office/powerpoint/2010/main" val="3773630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B53E-1C36-654D-A150-742F93CD10BA}"/>
              </a:ext>
            </a:extLst>
          </p:cNvPr>
          <p:cNvSpPr>
            <a:spLocks noGrp="1"/>
          </p:cNvSpPr>
          <p:nvPr>
            <p:ph type="title"/>
          </p:nvPr>
        </p:nvSpPr>
        <p:spPr/>
        <p:txBody>
          <a:bodyPr>
            <a:normAutofit/>
          </a:bodyPr>
          <a:lstStyle/>
          <a:p>
            <a:r>
              <a:rPr lang="en-US" dirty="0"/>
              <a:t>CAHPS Meteor</a:t>
            </a:r>
          </a:p>
        </p:txBody>
      </p:sp>
      <p:sp>
        <p:nvSpPr>
          <p:cNvPr id="3" name="Content Placeholder 2">
            <a:extLst>
              <a:ext uri="{FF2B5EF4-FFF2-40B4-BE49-F238E27FC236}">
                <a16:creationId xmlns:a16="http://schemas.microsoft.com/office/drawing/2014/main" id="{D396A193-29D5-9E49-9E2A-2037ED62697D}"/>
              </a:ext>
            </a:extLst>
          </p:cNvPr>
          <p:cNvSpPr>
            <a:spLocks noGrp="1"/>
          </p:cNvSpPr>
          <p:nvPr>
            <p:ph idx="1"/>
          </p:nvPr>
        </p:nvSpPr>
        <p:spPr>
          <a:xfrm>
            <a:off x="1676400" y="2231136"/>
            <a:ext cx="4181959" cy="3657600"/>
          </a:xfrm>
        </p:spPr>
        <p:txBody>
          <a:bodyPr tIns="0" bIns="0">
            <a:normAutofit/>
          </a:bodyPr>
          <a:lstStyle/>
          <a:p>
            <a:pPr>
              <a:lnSpc>
                <a:spcPct val="110000"/>
              </a:lnSpc>
              <a:spcBef>
                <a:spcPts val="0"/>
              </a:spcBef>
              <a:spcAft>
                <a:spcPts val="600"/>
              </a:spcAft>
            </a:pPr>
            <a:r>
              <a:rPr lang="en-US" sz="1800" b="1" dirty="0">
                <a:solidFill>
                  <a:srgbClr val="00788A"/>
                </a:solidFill>
              </a:rPr>
              <a:t>Description </a:t>
            </a:r>
          </a:p>
          <a:p>
            <a:pPr>
              <a:lnSpc>
                <a:spcPct val="110000"/>
              </a:lnSpc>
              <a:spcBef>
                <a:spcPts val="0"/>
              </a:spcBef>
            </a:pPr>
            <a:r>
              <a:rPr lang="en-US" dirty="0"/>
              <a:t>The average percent of Kaiser Permanente </a:t>
            </a:r>
            <a:br>
              <a:rPr lang="en-US" dirty="0"/>
            </a:br>
            <a:r>
              <a:rPr lang="en-US" dirty="0"/>
              <a:t>members who answered “Usually” or “Always” to </a:t>
            </a:r>
            <a:br>
              <a:rPr lang="en-US" dirty="0"/>
            </a:br>
            <a:r>
              <a:rPr lang="en-US" dirty="0"/>
              <a:t>the 2 Customer Service items around “being treated with courtesy and respect” and “provided the help </a:t>
            </a:r>
            <a:br>
              <a:rPr lang="en-US" dirty="0"/>
            </a:br>
            <a:r>
              <a:rPr lang="en-US" dirty="0"/>
              <a:t>and information needed.” </a:t>
            </a:r>
          </a:p>
        </p:txBody>
      </p:sp>
      <p:sp>
        <p:nvSpPr>
          <p:cNvPr id="4" name="Slide Number Placeholder 3">
            <a:extLst>
              <a:ext uri="{FF2B5EF4-FFF2-40B4-BE49-F238E27FC236}">
                <a16:creationId xmlns:a16="http://schemas.microsoft.com/office/drawing/2014/main" id="{78BFEBE0-18C0-BA48-8B50-A31512DFB45A}"/>
              </a:ext>
            </a:extLst>
          </p:cNvPr>
          <p:cNvSpPr>
            <a:spLocks noGrp="1"/>
          </p:cNvSpPr>
          <p:nvPr>
            <p:ph type="sldNum" sz="quarter" idx="12"/>
          </p:nvPr>
        </p:nvSpPr>
        <p:spPr/>
        <p:txBody>
          <a:bodyPr/>
          <a:lstStyle/>
          <a:p>
            <a:fld id="{7C96A067-2F1D-9F49-80DB-0F53D3AB26DE}" type="slidenum">
              <a:rPr lang="en-US" smtClean="0"/>
              <a:t>13</a:t>
            </a:fld>
            <a:endParaRPr lang="en-US"/>
          </a:p>
        </p:txBody>
      </p:sp>
      <p:pic>
        <p:nvPicPr>
          <p:cNvPr id="12" name="Content Placeholder 5">
            <a:extLst>
              <a:ext uri="{FF2B5EF4-FFF2-40B4-BE49-F238E27FC236}">
                <a16:creationId xmlns:a16="http://schemas.microsoft.com/office/drawing/2014/main" id="{97BA4C6D-D1D3-F643-918D-3442EADE7D88}"/>
              </a:ext>
            </a:extLst>
          </p:cNvPr>
          <p:cNvPicPr>
            <a:picLocks noChangeAspect="1"/>
          </p:cNvPicPr>
          <p:nvPr/>
        </p:nvPicPr>
        <p:blipFill>
          <a:blip r:embed="rId2"/>
          <a:stretch>
            <a:fillRect/>
          </a:stretch>
        </p:blipFill>
        <p:spPr>
          <a:xfrm>
            <a:off x="685273" y="1068115"/>
            <a:ext cx="685800" cy="685800"/>
          </a:xfrm>
          <a:prstGeom prst="rect">
            <a:avLst/>
          </a:prstGeom>
        </p:spPr>
      </p:pic>
      <p:sp>
        <p:nvSpPr>
          <p:cNvPr id="6" name="Content Placeholder 2">
            <a:extLst>
              <a:ext uri="{FF2B5EF4-FFF2-40B4-BE49-F238E27FC236}">
                <a16:creationId xmlns:a16="http://schemas.microsoft.com/office/drawing/2014/main" id="{7A4F36EE-195A-C44B-9542-13F36412813B}"/>
              </a:ext>
            </a:extLst>
          </p:cNvPr>
          <p:cNvSpPr txBox="1">
            <a:spLocks/>
          </p:cNvSpPr>
          <p:nvPr/>
        </p:nvSpPr>
        <p:spPr>
          <a:xfrm>
            <a:off x="6987798" y="2231136"/>
            <a:ext cx="3875274" cy="2829061"/>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spcAft>
                <a:spcPts val="600"/>
              </a:spcAft>
            </a:pPr>
            <a:r>
              <a:rPr lang="en-US" sz="1800" b="1" dirty="0">
                <a:solidFill>
                  <a:srgbClr val="00788A"/>
                </a:solidFill>
              </a:rPr>
              <a:t>Performance Period </a:t>
            </a:r>
            <a:endParaRPr lang="en-US" sz="1800" dirty="0">
              <a:solidFill>
                <a:srgbClr val="00788A"/>
              </a:solidFill>
            </a:endParaRPr>
          </a:p>
          <a:p>
            <a:pPr>
              <a:lnSpc>
                <a:spcPct val="110000"/>
              </a:lnSpc>
              <a:spcBef>
                <a:spcPts val="0"/>
              </a:spcBef>
              <a:spcAft>
                <a:spcPts val="600"/>
              </a:spcAft>
            </a:pPr>
            <a:r>
              <a:rPr lang="en-US" dirty="0"/>
              <a:t>Annual (2Q + 4Q) scores</a:t>
            </a:r>
          </a:p>
          <a:p>
            <a:pPr>
              <a:lnSpc>
                <a:spcPct val="110000"/>
              </a:lnSpc>
              <a:spcBef>
                <a:spcPts val="600"/>
              </a:spcBef>
              <a:spcAft>
                <a:spcPts val="600"/>
              </a:spcAft>
            </a:pPr>
            <a:r>
              <a:rPr lang="en-US" sz="1800" b="1" dirty="0">
                <a:solidFill>
                  <a:srgbClr val="00788A"/>
                </a:solidFill>
              </a:rPr>
              <a:t>Goal Improvement </a:t>
            </a:r>
            <a:endParaRPr lang="en-US" sz="1800" dirty="0">
              <a:solidFill>
                <a:srgbClr val="00788A"/>
              </a:solidFill>
            </a:endParaRPr>
          </a:p>
          <a:p>
            <a:pPr>
              <a:lnSpc>
                <a:spcPct val="110000"/>
              </a:lnSpc>
              <a:spcBef>
                <a:spcPts val="0"/>
              </a:spcBef>
              <a:spcAft>
                <a:spcPts val="600"/>
              </a:spcAft>
            </a:pPr>
            <a:r>
              <a:rPr lang="en-US" dirty="0"/>
              <a:t>2%</a:t>
            </a:r>
          </a:p>
          <a:p>
            <a:pPr>
              <a:lnSpc>
                <a:spcPct val="110000"/>
              </a:lnSpc>
              <a:spcBef>
                <a:spcPts val="0"/>
              </a:spcBef>
              <a:spcAft>
                <a:spcPts val="600"/>
              </a:spcAft>
            </a:pPr>
            <a:r>
              <a:rPr lang="en-US" sz="1800" b="1" dirty="0">
                <a:solidFill>
                  <a:srgbClr val="00788A"/>
                </a:solidFill>
              </a:rPr>
              <a:t>Data Source </a:t>
            </a:r>
            <a:endParaRPr lang="en-US" sz="1800" dirty="0">
              <a:solidFill>
                <a:srgbClr val="00788A"/>
              </a:solidFill>
            </a:endParaRPr>
          </a:p>
          <a:p>
            <a:pPr>
              <a:lnSpc>
                <a:spcPct val="110000"/>
              </a:lnSpc>
              <a:spcBef>
                <a:spcPts val="0"/>
              </a:spcBef>
            </a:pPr>
            <a:r>
              <a:rPr lang="en-US" dirty="0"/>
              <a:t>Consumer Assessment of Healthcare Providers</a:t>
            </a:r>
            <a:br>
              <a:rPr lang="en-US" dirty="0"/>
            </a:br>
            <a:r>
              <a:rPr lang="en-US" dirty="0"/>
              <a:t>and Systems (CAHPS) survey, as well as the Fall METEOR survey, which replicates the Spring CAHPS but is sent out in the Fall</a:t>
            </a:r>
          </a:p>
        </p:txBody>
      </p:sp>
      <p:pic>
        <p:nvPicPr>
          <p:cNvPr id="7" name="Picture 6">
            <a:extLst>
              <a:ext uri="{FF2B5EF4-FFF2-40B4-BE49-F238E27FC236}">
                <a16:creationId xmlns:a16="http://schemas.microsoft.com/office/drawing/2014/main" id="{68FAC7CA-ACC8-5F4C-9E68-0145731496D2}"/>
              </a:ext>
            </a:extLst>
          </p:cNvPr>
          <p:cNvPicPr>
            <a:picLocks noChangeAspect="1"/>
          </p:cNvPicPr>
          <p:nvPr/>
        </p:nvPicPr>
        <p:blipFill>
          <a:blip r:embed="rId3"/>
          <a:stretch>
            <a:fillRect/>
          </a:stretch>
        </p:blipFill>
        <p:spPr>
          <a:xfrm>
            <a:off x="6229350" y="2276856"/>
            <a:ext cx="571500" cy="571500"/>
          </a:xfrm>
          <a:prstGeom prst="rect">
            <a:avLst/>
          </a:prstGeom>
        </p:spPr>
      </p:pic>
      <p:pic>
        <p:nvPicPr>
          <p:cNvPr id="10" name="Picture 9">
            <a:extLst>
              <a:ext uri="{FF2B5EF4-FFF2-40B4-BE49-F238E27FC236}">
                <a16:creationId xmlns:a16="http://schemas.microsoft.com/office/drawing/2014/main" id="{14E96F97-7474-554F-AE48-0F001073A5E9}"/>
              </a:ext>
            </a:extLst>
          </p:cNvPr>
          <p:cNvPicPr>
            <a:picLocks noChangeAspect="1"/>
          </p:cNvPicPr>
          <p:nvPr/>
        </p:nvPicPr>
        <p:blipFill>
          <a:blip r:embed="rId4"/>
          <a:stretch>
            <a:fillRect/>
          </a:stretch>
        </p:blipFill>
        <p:spPr>
          <a:xfrm>
            <a:off x="6229350" y="3011196"/>
            <a:ext cx="571500" cy="571500"/>
          </a:xfrm>
          <a:prstGeom prst="rect">
            <a:avLst/>
          </a:prstGeom>
        </p:spPr>
      </p:pic>
      <p:pic>
        <p:nvPicPr>
          <p:cNvPr id="11" name="Picture 10">
            <a:extLst>
              <a:ext uri="{FF2B5EF4-FFF2-40B4-BE49-F238E27FC236}">
                <a16:creationId xmlns:a16="http://schemas.microsoft.com/office/drawing/2014/main" id="{1200954A-A7E2-664C-BAFF-51FDFC6D93F3}"/>
              </a:ext>
            </a:extLst>
          </p:cNvPr>
          <p:cNvPicPr>
            <a:picLocks noChangeAspect="1"/>
          </p:cNvPicPr>
          <p:nvPr/>
        </p:nvPicPr>
        <p:blipFill>
          <a:blip r:embed="rId5"/>
          <a:stretch>
            <a:fillRect/>
          </a:stretch>
        </p:blipFill>
        <p:spPr>
          <a:xfrm>
            <a:off x="6229350" y="3753285"/>
            <a:ext cx="571500" cy="571500"/>
          </a:xfrm>
          <a:prstGeom prst="rect">
            <a:avLst/>
          </a:prstGeom>
        </p:spPr>
      </p:pic>
      <p:sp>
        <p:nvSpPr>
          <p:cNvPr id="5" name="TextBox 4">
            <a:extLst>
              <a:ext uri="{FF2B5EF4-FFF2-40B4-BE49-F238E27FC236}">
                <a16:creationId xmlns:a16="http://schemas.microsoft.com/office/drawing/2014/main" id="{57D78583-01AD-844F-9B4F-863B7E13FEA5}"/>
              </a:ext>
            </a:extLst>
          </p:cNvPr>
          <p:cNvSpPr txBox="1"/>
          <p:nvPr/>
        </p:nvSpPr>
        <p:spPr>
          <a:xfrm>
            <a:off x="6229350" y="5223037"/>
            <a:ext cx="4935474" cy="430887"/>
          </a:xfrm>
          <a:prstGeom prst="rect">
            <a:avLst/>
          </a:prstGeom>
          <a:noFill/>
        </p:spPr>
        <p:txBody>
          <a:bodyPr wrap="square" lIns="0" rIns="0" rtlCol="0">
            <a:spAutoFit/>
          </a:bodyPr>
          <a:lstStyle/>
          <a:p>
            <a:r>
              <a:rPr lang="en-US" sz="1100" dirty="0">
                <a:latin typeface="Arial" panose="020B0604020202020204" pitchFamily="34" charset="0"/>
                <a:cs typeface="Arial" panose="020B0604020202020204" pitchFamily="34" charset="0"/>
              </a:rPr>
              <a:t>Special Note: For non-hospital regions, Colorado, Mid-Atlantic States, and Washington, only the CAHPS Meteor goal applies</a:t>
            </a:r>
          </a:p>
        </p:txBody>
      </p:sp>
    </p:spTree>
    <p:extLst>
      <p:ext uri="{BB962C8B-B14F-4D97-AF65-F5344CB8AC3E}">
        <p14:creationId xmlns:p14="http://schemas.microsoft.com/office/powerpoint/2010/main" val="2899034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B53E-1C36-654D-A150-742F93CD10BA}"/>
              </a:ext>
            </a:extLst>
          </p:cNvPr>
          <p:cNvSpPr>
            <a:spLocks noGrp="1"/>
          </p:cNvSpPr>
          <p:nvPr>
            <p:ph type="title"/>
          </p:nvPr>
        </p:nvSpPr>
        <p:spPr/>
        <p:txBody>
          <a:bodyPr>
            <a:normAutofit/>
          </a:bodyPr>
          <a:lstStyle/>
          <a:p>
            <a:r>
              <a:rPr lang="en-US" dirty="0"/>
              <a:t>CAHPS Meteor</a:t>
            </a:r>
          </a:p>
        </p:txBody>
      </p:sp>
      <p:sp>
        <p:nvSpPr>
          <p:cNvPr id="4" name="Slide Number Placeholder 3">
            <a:extLst>
              <a:ext uri="{FF2B5EF4-FFF2-40B4-BE49-F238E27FC236}">
                <a16:creationId xmlns:a16="http://schemas.microsoft.com/office/drawing/2014/main" id="{78BFEBE0-18C0-BA48-8B50-A31512DFB45A}"/>
              </a:ext>
            </a:extLst>
          </p:cNvPr>
          <p:cNvSpPr>
            <a:spLocks noGrp="1"/>
          </p:cNvSpPr>
          <p:nvPr>
            <p:ph type="sldNum" sz="quarter" idx="12"/>
          </p:nvPr>
        </p:nvSpPr>
        <p:spPr/>
        <p:txBody>
          <a:bodyPr/>
          <a:lstStyle/>
          <a:p>
            <a:fld id="{7C96A067-2F1D-9F49-80DB-0F53D3AB26DE}" type="slidenum">
              <a:rPr lang="en-US" smtClean="0"/>
              <a:t>14</a:t>
            </a:fld>
            <a:endParaRPr lang="en-US"/>
          </a:p>
        </p:txBody>
      </p:sp>
      <p:pic>
        <p:nvPicPr>
          <p:cNvPr id="12" name="Content Placeholder 5">
            <a:extLst>
              <a:ext uri="{FF2B5EF4-FFF2-40B4-BE49-F238E27FC236}">
                <a16:creationId xmlns:a16="http://schemas.microsoft.com/office/drawing/2014/main" id="{97BA4C6D-D1D3-F643-918D-3442EADE7D88}"/>
              </a:ext>
            </a:extLst>
          </p:cNvPr>
          <p:cNvPicPr>
            <a:picLocks noChangeAspect="1"/>
          </p:cNvPicPr>
          <p:nvPr/>
        </p:nvPicPr>
        <p:blipFill>
          <a:blip r:embed="rId2"/>
          <a:stretch>
            <a:fillRect/>
          </a:stretch>
        </p:blipFill>
        <p:spPr>
          <a:xfrm>
            <a:off x="685273" y="1068115"/>
            <a:ext cx="685800" cy="685800"/>
          </a:xfrm>
          <a:prstGeom prst="rect">
            <a:avLst/>
          </a:prstGeom>
        </p:spPr>
      </p:pic>
      <p:graphicFrame>
        <p:nvGraphicFramePr>
          <p:cNvPr id="13" name="Table 12">
            <a:extLst>
              <a:ext uri="{FF2B5EF4-FFF2-40B4-BE49-F238E27FC236}">
                <a16:creationId xmlns:a16="http://schemas.microsoft.com/office/drawing/2014/main" id="{08E88BB4-2243-7145-AF4E-E556E74B93B9}"/>
              </a:ext>
            </a:extLst>
          </p:cNvPr>
          <p:cNvGraphicFramePr>
            <a:graphicFrameLocks noGrp="1"/>
          </p:cNvGraphicFramePr>
          <p:nvPr>
            <p:extLst>
              <p:ext uri="{D42A27DB-BD31-4B8C-83A1-F6EECF244321}">
                <p14:modId xmlns:p14="http://schemas.microsoft.com/office/powerpoint/2010/main" val="2661968050"/>
              </p:ext>
            </p:extLst>
          </p:nvPr>
        </p:nvGraphicFramePr>
        <p:xfrm>
          <a:off x="1676398" y="2130011"/>
          <a:ext cx="8686800" cy="333756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75009721"/>
                    </a:ext>
                  </a:extLst>
                </a:gridCol>
                <a:gridCol w="1371600">
                  <a:extLst>
                    <a:ext uri="{9D8B030D-6E8A-4147-A177-3AD203B41FA5}">
                      <a16:colId xmlns:a16="http://schemas.microsoft.com/office/drawing/2014/main" val="3215868235"/>
                    </a:ext>
                  </a:extLst>
                </a:gridCol>
                <a:gridCol w="1371600">
                  <a:extLst>
                    <a:ext uri="{9D8B030D-6E8A-4147-A177-3AD203B41FA5}">
                      <a16:colId xmlns:a16="http://schemas.microsoft.com/office/drawing/2014/main" val="2820648252"/>
                    </a:ext>
                  </a:extLst>
                </a:gridCol>
                <a:gridCol w="1371600">
                  <a:extLst>
                    <a:ext uri="{9D8B030D-6E8A-4147-A177-3AD203B41FA5}">
                      <a16:colId xmlns:a16="http://schemas.microsoft.com/office/drawing/2014/main" val="2429812169"/>
                    </a:ext>
                  </a:extLst>
                </a:gridCol>
                <a:gridCol w="1371600">
                  <a:extLst>
                    <a:ext uri="{9D8B030D-6E8A-4147-A177-3AD203B41FA5}">
                      <a16:colId xmlns:a16="http://schemas.microsoft.com/office/drawing/2014/main" val="2621559660"/>
                    </a:ext>
                  </a:extLst>
                </a:gridCol>
                <a:gridCol w="1371600">
                  <a:extLst>
                    <a:ext uri="{9D8B030D-6E8A-4147-A177-3AD203B41FA5}">
                      <a16:colId xmlns:a16="http://schemas.microsoft.com/office/drawing/2014/main" val="3565488066"/>
                    </a:ext>
                  </a:extLst>
                </a:gridCol>
              </a:tblGrid>
              <a:tr h="370840">
                <a:tc>
                  <a:txBody>
                    <a:bodyPr/>
                    <a:lstStyle/>
                    <a:p>
                      <a:endParaRPr lang="en-US" dirty="0"/>
                    </a:p>
                  </a:txBody>
                  <a:tcPr>
                    <a:lnB w="3175" cap="flat" cmpd="sng" algn="ctr">
                      <a:solidFill>
                        <a:srgbClr val="00788A"/>
                      </a:solidFill>
                      <a:prstDash val="solid"/>
                      <a:round/>
                      <a:headEnd type="none" w="med" len="med"/>
                      <a:tailEnd type="none" w="med" len="med"/>
                    </a:lnB>
                    <a:noFill/>
                  </a:tcPr>
                </a:tc>
                <a:tc>
                  <a:txBody>
                    <a:bodyPr/>
                    <a:lstStyle/>
                    <a:p>
                      <a:endParaRPr lang="en-US" dirty="0"/>
                    </a:p>
                  </a:txBody>
                  <a:tcPr>
                    <a:lnB w="3175" cap="flat" cmpd="sng" algn="ctr">
                      <a:solidFill>
                        <a:srgbClr val="00788A"/>
                      </a:solidFill>
                      <a:prstDash val="solid"/>
                      <a:round/>
                      <a:headEnd type="none" w="med" len="med"/>
                      <a:tailEnd type="none" w="med" len="med"/>
                    </a:lnB>
                    <a:no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lt1"/>
                          </a:solidFill>
                          <a:effectLst/>
                          <a:latin typeface="Arial" panose="020B0604020202020204" pitchFamily="34" charset="0"/>
                          <a:ea typeface="+mn-ea"/>
                          <a:cs typeface="Arial" panose="020B0604020202020204" pitchFamily="34" charset="0"/>
                        </a:rPr>
                        <a:t>ANNUAL TARGETS</a:t>
                      </a:r>
                    </a:p>
                  </a:txBody>
                  <a:tcPr anchor="ctr">
                    <a:lnB w="3175" cap="flat" cmpd="sng" algn="ctr">
                      <a:solidFill>
                        <a:srgbClr val="00788A"/>
                      </a:solidFill>
                      <a:prstDash val="solid"/>
                      <a:round/>
                      <a:headEnd type="none" w="med" len="med"/>
                      <a:tailEnd type="none" w="med" len="med"/>
                    </a:lnB>
                    <a:solidFill>
                      <a:srgbClr val="00788A"/>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88937934"/>
                  </a:ext>
                </a:extLst>
              </a:tr>
              <a:tr h="370840">
                <a:tc>
                  <a:txBody>
                    <a:bodyPr/>
                    <a:lstStyle/>
                    <a:p>
                      <a:r>
                        <a:rPr lang="en-US" sz="1200" b="1" dirty="0">
                          <a:solidFill>
                            <a:srgbClr val="00778A"/>
                          </a:solidFill>
                          <a:effectLst/>
                          <a:latin typeface="Arial" panose="020B0604020202020204" pitchFamily="34" charset="0"/>
                        </a:rPr>
                        <a:t>Region</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2023 Baseline</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2024</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2025</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2026</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2027</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extLst>
                  <a:ext uri="{0D108BD9-81ED-4DB2-BD59-A6C34878D82A}">
                    <a16:rowId xmlns:a16="http://schemas.microsoft.com/office/drawing/2014/main" val="2601611866"/>
                  </a:ext>
                </a:extLst>
              </a:tr>
              <a:tr h="370840">
                <a:tc>
                  <a:txBody>
                    <a:bodyPr/>
                    <a:lstStyle/>
                    <a:p>
                      <a:r>
                        <a:rPr lang="en-US" sz="1200" dirty="0">
                          <a:effectLst/>
                          <a:latin typeface="Arial" panose="020B0604020202020204" pitchFamily="34" charset="0"/>
                        </a:rPr>
                        <a:t>Colorado</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84%</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86%</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88%</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90%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92%</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93723263"/>
                  </a:ext>
                </a:extLst>
              </a:tr>
              <a:tr h="370840">
                <a:tc>
                  <a:txBody>
                    <a:bodyPr/>
                    <a:lstStyle/>
                    <a:p>
                      <a:r>
                        <a:rPr lang="en-US" sz="1200" dirty="0">
                          <a:effectLst/>
                          <a:latin typeface="Arial" panose="020B0604020202020204" pitchFamily="34" charset="0"/>
                        </a:rPr>
                        <a:t>Hawaii</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85%</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87%</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89%</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91%</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93%</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extLst>
                  <a:ext uri="{0D108BD9-81ED-4DB2-BD59-A6C34878D82A}">
                    <a16:rowId xmlns:a16="http://schemas.microsoft.com/office/drawing/2014/main" val="3296243090"/>
                  </a:ext>
                </a:extLst>
              </a:tr>
              <a:tr h="370840">
                <a:tc>
                  <a:txBody>
                    <a:bodyPr/>
                    <a:lstStyle/>
                    <a:p>
                      <a:r>
                        <a:rPr lang="en-US" sz="1200" dirty="0">
                          <a:effectLst/>
                          <a:latin typeface="Arial" panose="020B0604020202020204" pitchFamily="34" charset="0"/>
                        </a:rPr>
                        <a:t>Mid-Atlantic States</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89%</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91%</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93%</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95%</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97%</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128505797"/>
                  </a:ext>
                </a:extLst>
              </a:tr>
              <a:tr h="370840">
                <a:tc>
                  <a:txBody>
                    <a:bodyPr/>
                    <a:lstStyle/>
                    <a:p>
                      <a:r>
                        <a:rPr lang="en-US" sz="1200" dirty="0">
                          <a:effectLst/>
                          <a:latin typeface="Arial" panose="020B0604020202020204" pitchFamily="34" charset="0"/>
                        </a:rPr>
                        <a:t>Northern California</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85%</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87%</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89%</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91%</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93%</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extLst>
                  <a:ext uri="{0D108BD9-81ED-4DB2-BD59-A6C34878D82A}">
                    <a16:rowId xmlns:a16="http://schemas.microsoft.com/office/drawing/2014/main" val="3847758739"/>
                  </a:ext>
                </a:extLst>
              </a:tr>
              <a:tr h="370840">
                <a:tc>
                  <a:txBody>
                    <a:bodyPr/>
                    <a:lstStyle/>
                    <a:p>
                      <a:r>
                        <a:rPr lang="en-US" sz="1200" dirty="0">
                          <a:effectLst/>
                          <a:latin typeface="Arial" panose="020B0604020202020204" pitchFamily="34" charset="0"/>
                        </a:rPr>
                        <a:t>Northwest</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85%</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87%</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89%</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91%</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93%</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808294189"/>
                  </a:ext>
                </a:extLst>
              </a:tr>
              <a:tr h="370840">
                <a:tc>
                  <a:txBody>
                    <a:bodyPr/>
                    <a:lstStyle/>
                    <a:p>
                      <a:r>
                        <a:rPr lang="en-US" sz="1200" dirty="0">
                          <a:effectLst/>
                          <a:latin typeface="Arial" panose="020B0604020202020204" pitchFamily="34" charset="0"/>
                        </a:rPr>
                        <a:t>Southern California</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86%</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88%</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90%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92%</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94%</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extLst>
                  <a:ext uri="{0D108BD9-81ED-4DB2-BD59-A6C34878D82A}">
                    <a16:rowId xmlns:a16="http://schemas.microsoft.com/office/drawing/2014/main" val="2762119821"/>
                  </a:ext>
                </a:extLst>
              </a:tr>
              <a:tr h="370840">
                <a:tc>
                  <a:txBody>
                    <a:bodyPr/>
                    <a:lstStyle/>
                    <a:p>
                      <a:r>
                        <a:rPr lang="en-US" sz="1200" dirty="0">
                          <a:effectLst/>
                          <a:latin typeface="Arial" panose="020B0604020202020204" pitchFamily="34" charset="0"/>
                        </a:rPr>
                        <a:t>Washington</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81%</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83%</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85%</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87%</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89%</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857716769"/>
                  </a:ext>
                </a:extLst>
              </a:tr>
            </a:tbl>
          </a:graphicData>
        </a:graphic>
      </p:graphicFrame>
    </p:spTree>
    <p:extLst>
      <p:ext uri="{BB962C8B-B14F-4D97-AF65-F5344CB8AC3E}">
        <p14:creationId xmlns:p14="http://schemas.microsoft.com/office/powerpoint/2010/main" val="3842047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B53E-1C36-654D-A150-742F93CD10BA}"/>
              </a:ext>
            </a:extLst>
          </p:cNvPr>
          <p:cNvSpPr>
            <a:spLocks noGrp="1"/>
          </p:cNvSpPr>
          <p:nvPr>
            <p:ph type="title"/>
          </p:nvPr>
        </p:nvSpPr>
        <p:spPr/>
        <p:txBody>
          <a:bodyPr>
            <a:normAutofit/>
          </a:bodyPr>
          <a:lstStyle/>
          <a:p>
            <a:r>
              <a:rPr lang="en-US" dirty="0"/>
              <a:t>CAHPS Meteor</a:t>
            </a:r>
          </a:p>
        </p:txBody>
      </p:sp>
      <p:sp>
        <p:nvSpPr>
          <p:cNvPr id="3" name="Content Placeholder 2">
            <a:extLst>
              <a:ext uri="{FF2B5EF4-FFF2-40B4-BE49-F238E27FC236}">
                <a16:creationId xmlns:a16="http://schemas.microsoft.com/office/drawing/2014/main" id="{D396A193-29D5-9E49-9E2A-2037ED62697D}"/>
              </a:ext>
            </a:extLst>
          </p:cNvPr>
          <p:cNvSpPr>
            <a:spLocks noGrp="1"/>
          </p:cNvSpPr>
          <p:nvPr>
            <p:ph idx="1"/>
          </p:nvPr>
        </p:nvSpPr>
        <p:spPr>
          <a:xfrm>
            <a:off x="2459065" y="2231136"/>
            <a:ext cx="3701512" cy="3657600"/>
          </a:xfrm>
        </p:spPr>
        <p:txBody>
          <a:bodyPr tIns="0" bIns="0">
            <a:normAutofit/>
          </a:bodyPr>
          <a:lstStyle/>
          <a:p>
            <a:pPr>
              <a:lnSpc>
                <a:spcPct val="110000"/>
              </a:lnSpc>
              <a:spcBef>
                <a:spcPts val="0"/>
              </a:spcBef>
              <a:spcAft>
                <a:spcPts val="600"/>
              </a:spcAft>
            </a:pPr>
            <a:r>
              <a:rPr lang="en-US" sz="1800" b="1" dirty="0">
                <a:solidFill>
                  <a:srgbClr val="00788A"/>
                </a:solidFill>
              </a:rPr>
              <a:t>Why this goal is important: </a:t>
            </a:r>
            <a:endParaRPr lang="en-US" sz="1800" dirty="0">
              <a:solidFill>
                <a:srgbClr val="00788A"/>
              </a:solidFill>
            </a:endParaRPr>
          </a:p>
          <a:p>
            <a:pPr>
              <a:lnSpc>
                <a:spcPct val="110000"/>
              </a:lnSpc>
              <a:spcBef>
                <a:spcPts val="0"/>
              </a:spcBef>
              <a:spcAft>
                <a:spcPts val="600"/>
              </a:spcAft>
            </a:pPr>
            <a:r>
              <a:rPr lang="en-US" dirty="0"/>
              <a:t>Our mission is to provide high-quality care to the members, patients, and communities we serve. Caring for patients is what we do!</a:t>
            </a:r>
          </a:p>
          <a:p>
            <a:pPr>
              <a:lnSpc>
                <a:spcPct val="110000"/>
              </a:lnSpc>
              <a:spcBef>
                <a:spcPts val="600"/>
              </a:spcBef>
              <a:spcAft>
                <a:spcPts val="600"/>
              </a:spcAft>
            </a:pPr>
            <a:r>
              <a:rPr lang="en-US" sz="1800" b="1" dirty="0">
                <a:solidFill>
                  <a:srgbClr val="00788A"/>
                </a:solidFill>
              </a:rPr>
              <a:t>Get inspired. </a:t>
            </a:r>
            <a:endParaRPr lang="en-US" sz="1800" dirty="0">
              <a:solidFill>
                <a:srgbClr val="00788A"/>
              </a:solidFill>
            </a:endParaRPr>
          </a:p>
          <a:p>
            <a:pPr>
              <a:lnSpc>
                <a:spcPct val="110000"/>
              </a:lnSpc>
              <a:spcBef>
                <a:spcPts val="0"/>
              </a:spcBef>
              <a:spcAft>
                <a:spcPts val="600"/>
              </a:spcAft>
            </a:pPr>
            <a:r>
              <a:rPr lang="en-US" dirty="0"/>
              <a:t>See how this team in the Mid-Atlantic States Region made new members feel welcome — and raised patient satisfaction scores.</a:t>
            </a:r>
          </a:p>
          <a:p>
            <a:pPr>
              <a:lnSpc>
                <a:spcPct val="110000"/>
              </a:lnSpc>
              <a:spcBef>
                <a:spcPts val="0"/>
              </a:spcBef>
              <a:spcAft>
                <a:spcPts val="600"/>
              </a:spcAft>
            </a:pPr>
            <a:endParaRPr lang="en-US" dirty="0"/>
          </a:p>
        </p:txBody>
      </p:sp>
      <p:sp>
        <p:nvSpPr>
          <p:cNvPr id="4" name="Slide Number Placeholder 3">
            <a:extLst>
              <a:ext uri="{FF2B5EF4-FFF2-40B4-BE49-F238E27FC236}">
                <a16:creationId xmlns:a16="http://schemas.microsoft.com/office/drawing/2014/main" id="{78BFEBE0-18C0-BA48-8B50-A31512DFB45A}"/>
              </a:ext>
            </a:extLst>
          </p:cNvPr>
          <p:cNvSpPr>
            <a:spLocks noGrp="1"/>
          </p:cNvSpPr>
          <p:nvPr>
            <p:ph type="sldNum" sz="quarter" idx="12"/>
          </p:nvPr>
        </p:nvSpPr>
        <p:spPr/>
        <p:txBody>
          <a:bodyPr/>
          <a:lstStyle/>
          <a:p>
            <a:fld id="{7C96A067-2F1D-9F49-80DB-0F53D3AB26DE}" type="slidenum">
              <a:rPr lang="en-US" smtClean="0"/>
              <a:t>15</a:t>
            </a:fld>
            <a:endParaRPr lang="en-US"/>
          </a:p>
        </p:txBody>
      </p:sp>
      <p:pic>
        <p:nvPicPr>
          <p:cNvPr id="12" name="Content Placeholder 5">
            <a:extLst>
              <a:ext uri="{FF2B5EF4-FFF2-40B4-BE49-F238E27FC236}">
                <a16:creationId xmlns:a16="http://schemas.microsoft.com/office/drawing/2014/main" id="{97BA4C6D-D1D3-F643-918D-3442EADE7D88}"/>
              </a:ext>
            </a:extLst>
          </p:cNvPr>
          <p:cNvPicPr>
            <a:picLocks noChangeAspect="1"/>
          </p:cNvPicPr>
          <p:nvPr/>
        </p:nvPicPr>
        <p:blipFill>
          <a:blip r:embed="rId2"/>
          <a:stretch>
            <a:fillRect/>
          </a:stretch>
        </p:blipFill>
        <p:spPr>
          <a:xfrm>
            <a:off x="685273" y="1068115"/>
            <a:ext cx="685800" cy="685800"/>
          </a:xfrm>
          <a:prstGeom prst="rect">
            <a:avLst/>
          </a:prstGeom>
        </p:spPr>
      </p:pic>
      <p:pic>
        <p:nvPicPr>
          <p:cNvPr id="7" name="Picture 6">
            <a:extLst>
              <a:ext uri="{FF2B5EF4-FFF2-40B4-BE49-F238E27FC236}">
                <a16:creationId xmlns:a16="http://schemas.microsoft.com/office/drawing/2014/main" id="{68FAC7CA-ACC8-5F4C-9E68-0145731496D2}"/>
              </a:ext>
            </a:extLst>
          </p:cNvPr>
          <p:cNvPicPr>
            <a:picLocks noChangeAspect="1"/>
          </p:cNvPicPr>
          <p:nvPr/>
        </p:nvPicPr>
        <p:blipFill>
          <a:blip r:embed="rId3"/>
          <a:stretch>
            <a:fillRect/>
          </a:stretch>
        </p:blipFill>
        <p:spPr>
          <a:xfrm>
            <a:off x="1676400" y="2276856"/>
            <a:ext cx="571500" cy="571500"/>
          </a:xfrm>
          <a:prstGeom prst="rect">
            <a:avLst/>
          </a:prstGeom>
        </p:spPr>
      </p:pic>
      <p:pic>
        <p:nvPicPr>
          <p:cNvPr id="10" name="Picture 9">
            <a:extLst>
              <a:ext uri="{FF2B5EF4-FFF2-40B4-BE49-F238E27FC236}">
                <a16:creationId xmlns:a16="http://schemas.microsoft.com/office/drawing/2014/main" id="{14E96F97-7474-554F-AE48-0F001073A5E9}"/>
              </a:ext>
            </a:extLst>
          </p:cNvPr>
          <p:cNvPicPr>
            <a:picLocks noChangeAspect="1"/>
          </p:cNvPicPr>
          <p:nvPr/>
        </p:nvPicPr>
        <p:blipFill>
          <a:blip r:embed="rId4"/>
          <a:stretch>
            <a:fillRect/>
          </a:stretch>
        </p:blipFill>
        <p:spPr>
          <a:xfrm>
            <a:off x="1676400" y="3508661"/>
            <a:ext cx="571500" cy="571500"/>
          </a:xfrm>
          <a:prstGeom prst="rect">
            <a:avLst/>
          </a:prstGeom>
        </p:spPr>
      </p:pic>
      <p:pic>
        <p:nvPicPr>
          <p:cNvPr id="13" name="Picture 12">
            <a:hlinkClick r:id="rId5"/>
            <a:extLst>
              <a:ext uri="{FF2B5EF4-FFF2-40B4-BE49-F238E27FC236}">
                <a16:creationId xmlns:a16="http://schemas.microsoft.com/office/drawing/2014/main" id="{BCC6543A-B7D1-1444-8AA6-C3CA45DBB632}"/>
              </a:ext>
            </a:extLst>
          </p:cNvPr>
          <p:cNvPicPr>
            <a:picLocks noChangeAspect="1"/>
          </p:cNvPicPr>
          <p:nvPr/>
        </p:nvPicPr>
        <p:blipFill>
          <a:blip r:embed="rId6"/>
          <a:stretch>
            <a:fillRect/>
          </a:stretch>
        </p:blipFill>
        <p:spPr>
          <a:xfrm>
            <a:off x="2459065" y="4760040"/>
            <a:ext cx="1270000" cy="444500"/>
          </a:xfrm>
          <a:prstGeom prst="rect">
            <a:avLst/>
          </a:prstGeom>
        </p:spPr>
      </p:pic>
      <p:pic>
        <p:nvPicPr>
          <p:cNvPr id="11" name="Picture 10">
            <a:extLst>
              <a:ext uri="{FF2B5EF4-FFF2-40B4-BE49-F238E27FC236}">
                <a16:creationId xmlns:a16="http://schemas.microsoft.com/office/drawing/2014/main" id="{113D17CC-966C-5944-93DA-517F6EAAF04C}"/>
              </a:ext>
            </a:extLst>
          </p:cNvPr>
          <p:cNvPicPr>
            <a:picLocks noChangeAspect="1"/>
          </p:cNvPicPr>
          <p:nvPr/>
        </p:nvPicPr>
        <p:blipFill>
          <a:blip r:embed="rId7"/>
          <a:stretch>
            <a:fillRect/>
          </a:stretch>
        </p:blipFill>
        <p:spPr>
          <a:xfrm>
            <a:off x="6476677" y="1752600"/>
            <a:ext cx="5029200" cy="3352800"/>
          </a:xfrm>
          <a:prstGeom prst="rect">
            <a:avLst/>
          </a:prstGeom>
        </p:spPr>
      </p:pic>
    </p:spTree>
    <p:extLst>
      <p:ext uri="{BB962C8B-B14F-4D97-AF65-F5344CB8AC3E}">
        <p14:creationId xmlns:p14="http://schemas.microsoft.com/office/powerpoint/2010/main" val="1271597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B53E-1C36-654D-A150-742F93CD10BA}"/>
              </a:ext>
            </a:extLst>
          </p:cNvPr>
          <p:cNvSpPr>
            <a:spLocks noGrp="1"/>
          </p:cNvSpPr>
          <p:nvPr>
            <p:ph type="title"/>
          </p:nvPr>
        </p:nvSpPr>
        <p:spPr/>
        <p:txBody>
          <a:bodyPr>
            <a:normAutofit/>
          </a:bodyPr>
          <a:lstStyle/>
          <a:p>
            <a:r>
              <a:rPr lang="en-US" dirty="0"/>
              <a:t>Attendance</a:t>
            </a:r>
          </a:p>
        </p:txBody>
      </p:sp>
      <p:sp>
        <p:nvSpPr>
          <p:cNvPr id="3" name="Content Placeholder 2">
            <a:extLst>
              <a:ext uri="{FF2B5EF4-FFF2-40B4-BE49-F238E27FC236}">
                <a16:creationId xmlns:a16="http://schemas.microsoft.com/office/drawing/2014/main" id="{D396A193-29D5-9E49-9E2A-2037ED62697D}"/>
              </a:ext>
            </a:extLst>
          </p:cNvPr>
          <p:cNvSpPr>
            <a:spLocks noGrp="1"/>
          </p:cNvSpPr>
          <p:nvPr>
            <p:ph idx="1"/>
          </p:nvPr>
        </p:nvSpPr>
        <p:spPr>
          <a:xfrm>
            <a:off x="1676400" y="2231136"/>
            <a:ext cx="4181959" cy="3657600"/>
          </a:xfrm>
        </p:spPr>
        <p:txBody>
          <a:bodyPr tIns="0" bIns="0">
            <a:normAutofit/>
          </a:bodyPr>
          <a:lstStyle/>
          <a:p>
            <a:pPr>
              <a:lnSpc>
                <a:spcPct val="110000"/>
              </a:lnSpc>
              <a:spcBef>
                <a:spcPts val="0"/>
              </a:spcBef>
              <a:spcAft>
                <a:spcPts val="600"/>
              </a:spcAft>
            </a:pPr>
            <a:r>
              <a:rPr lang="en-US" sz="1800" b="1" dirty="0">
                <a:solidFill>
                  <a:srgbClr val="00788A"/>
                </a:solidFill>
              </a:rPr>
              <a:t>Description </a:t>
            </a:r>
          </a:p>
          <a:p>
            <a:pPr>
              <a:lnSpc>
                <a:spcPct val="110000"/>
              </a:lnSpc>
              <a:spcBef>
                <a:spcPts val="0"/>
              </a:spcBef>
            </a:pPr>
            <a:r>
              <a:rPr lang="en-US" dirty="0"/>
              <a:t>The attendance improvement metric includes all </a:t>
            </a:r>
            <a:br>
              <a:rPr lang="en-US" dirty="0"/>
            </a:br>
            <a:r>
              <a:rPr lang="en-US" dirty="0"/>
              <a:t>absences except vacation, ETO/PTO, holiday, </a:t>
            </a:r>
            <a:br>
              <a:rPr lang="en-US" dirty="0"/>
            </a:br>
            <a:r>
              <a:rPr lang="en-US" dirty="0"/>
              <a:t>legally protected leaves, unprotected educational leave, unprotected military leave, flexible personal days/life balance days and unprotected union leave.</a:t>
            </a:r>
          </a:p>
        </p:txBody>
      </p:sp>
      <p:sp>
        <p:nvSpPr>
          <p:cNvPr id="4" name="Slide Number Placeholder 3">
            <a:extLst>
              <a:ext uri="{FF2B5EF4-FFF2-40B4-BE49-F238E27FC236}">
                <a16:creationId xmlns:a16="http://schemas.microsoft.com/office/drawing/2014/main" id="{78BFEBE0-18C0-BA48-8B50-A31512DFB45A}"/>
              </a:ext>
            </a:extLst>
          </p:cNvPr>
          <p:cNvSpPr>
            <a:spLocks noGrp="1"/>
          </p:cNvSpPr>
          <p:nvPr>
            <p:ph type="sldNum" sz="quarter" idx="12"/>
          </p:nvPr>
        </p:nvSpPr>
        <p:spPr/>
        <p:txBody>
          <a:bodyPr/>
          <a:lstStyle/>
          <a:p>
            <a:fld id="{7C96A067-2F1D-9F49-80DB-0F53D3AB26DE}" type="slidenum">
              <a:rPr lang="en-US" smtClean="0"/>
              <a:t>16</a:t>
            </a:fld>
            <a:endParaRPr lang="en-US"/>
          </a:p>
        </p:txBody>
      </p:sp>
      <p:pic>
        <p:nvPicPr>
          <p:cNvPr id="12" name="Content Placeholder 5">
            <a:extLst>
              <a:ext uri="{FF2B5EF4-FFF2-40B4-BE49-F238E27FC236}">
                <a16:creationId xmlns:a16="http://schemas.microsoft.com/office/drawing/2014/main" id="{97BA4C6D-D1D3-F643-918D-3442EADE7D88}"/>
              </a:ext>
            </a:extLst>
          </p:cNvPr>
          <p:cNvPicPr>
            <a:picLocks noChangeAspect="1"/>
          </p:cNvPicPr>
          <p:nvPr/>
        </p:nvPicPr>
        <p:blipFill>
          <a:blip r:embed="rId2"/>
          <a:stretch>
            <a:fillRect/>
          </a:stretch>
        </p:blipFill>
        <p:spPr>
          <a:xfrm>
            <a:off x="685273" y="1068115"/>
            <a:ext cx="685800" cy="685800"/>
          </a:xfrm>
          <a:prstGeom prst="rect">
            <a:avLst/>
          </a:prstGeom>
        </p:spPr>
      </p:pic>
      <p:sp>
        <p:nvSpPr>
          <p:cNvPr id="6" name="Content Placeholder 2">
            <a:extLst>
              <a:ext uri="{FF2B5EF4-FFF2-40B4-BE49-F238E27FC236}">
                <a16:creationId xmlns:a16="http://schemas.microsoft.com/office/drawing/2014/main" id="{7A4F36EE-195A-C44B-9542-13F36412813B}"/>
              </a:ext>
            </a:extLst>
          </p:cNvPr>
          <p:cNvSpPr txBox="1">
            <a:spLocks/>
          </p:cNvSpPr>
          <p:nvPr/>
        </p:nvSpPr>
        <p:spPr>
          <a:xfrm>
            <a:off x="6987798" y="2231136"/>
            <a:ext cx="3875274" cy="2829061"/>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spcAft>
                <a:spcPts val="600"/>
              </a:spcAft>
            </a:pPr>
            <a:r>
              <a:rPr lang="en-US" sz="1800" b="1" dirty="0">
                <a:solidFill>
                  <a:srgbClr val="00788A"/>
                </a:solidFill>
              </a:rPr>
              <a:t>Performance Period </a:t>
            </a:r>
            <a:endParaRPr lang="en-US" sz="1800" dirty="0">
              <a:solidFill>
                <a:srgbClr val="00788A"/>
              </a:solidFill>
            </a:endParaRPr>
          </a:p>
          <a:p>
            <a:pPr>
              <a:lnSpc>
                <a:spcPct val="110000"/>
              </a:lnSpc>
              <a:spcBef>
                <a:spcPts val="0"/>
              </a:spcBef>
              <a:spcAft>
                <a:spcPts val="600"/>
              </a:spcAft>
            </a:pPr>
            <a:r>
              <a:rPr lang="en-US" dirty="0"/>
              <a:t>Pay periods 1 through 26</a:t>
            </a:r>
          </a:p>
          <a:p>
            <a:pPr>
              <a:lnSpc>
                <a:spcPct val="110000"/>
              </a:lnSpc>
              <a:spcBef>
                <a:spcPts val="600"/>
              </a:spcBef>
              <a:spcAft>
                <a:spcPts val="600"/>
              </a:spcAft>
            </a:pPr>
            <a:r>
              <a:rPr lang="en-US" sz="1800" b="1" dirty="0">
                <a:solidFill>
                  <a:srgbClr val="00788A"/>
                </a:solidFill>
              </a:rPr>
              <a:t>Goal Improvement </a:t>
            </a:r>
            <a:endParaRPr lang="en-US" sz="1800" dirty="0">
              <a:solidFill>
                <a:srgbClr val="00788A"/>
              </a:solidFill>
            </a:endParaRPr>
          </a:p>
          <a:p>
            <a:pPr>
              <a:lnSpc>
                <a:spcPct val="110000"/>
              </a:lnSpc>
              <a:spcBef>
                <a:spcPts val="0"/>
              </a:spcBef>
              <a:spcAft>
                <a:spcPts val="600"/>
              </a:spcAft>
            </a:pPr>
            <a:r>
              <a:rPr lang="en-US" dirty="0"/>
              <a:t>Achieve 2% improvement year over year</a:t>
            </a:r>
          </a:p>
          <a:p>
            <a:pPr>
              <a:lnSpc>
                <a:spcPct val="110000"/>
              </a:lnSpc>
              <a:spcBef>
                <a:spcPts val="0"/>
              </a:spcBef>
              <a:spcAft>
                <a:spcPts val="600"/>
              </a:spcAft>
            </a:pPr>
            <a:r>
              <a:rPr lang="en-US" sz="1800" b="1" dirty="0">
                <a:solidFill>
                  <a:srgbClr val="00788A"/>
                </a:solidFill>
              </a:rPr>
              <a:t>Data Source </a:t>
            </a:r>
            <a:endParaRPr lang="en-US" sz="1800" dirty="0">
              <a:solidFill>
                <a:srgbClr val="00788A"/>
              </a:solidFill>
            </a:endParaRPr>
          </a:p>
          <a:p>
            <a:pPr>
              <a:lnSpc>
                <a:spcPct val="110000"/>
              </a:lnSpc>
              <a:spcBef>
                <a:spcPts val="0"/>
              </a:spcBef>
            </a:pPr>
            <a:r>
              <a:rPr lang="en-US" dirty="0"/>
              <a:t>Common Lost Time Metric (CLTM)</a:t>
            </a:r>
          </a:p>
        </p:txBody>
      </p:sp>
      <p:pic>
        <p:nvPicPr>
          <p:cNvPr id="7" name="Picture 6">
            <a:extLst>
              <a:ext uri="{FF2B5EF4-FFF2-40B4-BE49-F238E27FC236}">
                <a16:creationId xmlns:a16="http://schemas.microsoft.com/office/drawing/2014/main" id="{68FAC7CA-ACC8-5F4C-9E68-0145731496D2}"/>
              </a:ext>
            </a:extLst>
          </p:cNvPr>
          <p:cNvPicPr>
            <a:picLocks noChangeAspect="1"/>
          </p:cNvPicPr>
          <p:nvPr/>
        </p:nvPicPr>
        <p:blipFill>
          <a:blip r:embed="rId3"/>
          <a:stretch>
            <a:fillRect/>
          </a:stretch>
        </p:blipFill>
        <p:spPr>
          <a:xfrm>
            <a:off x="6229350" y="2276856"/>
            <a:ext cx="571500" cy="571500"/>
          </a:xfrm>
          <a:prstGeom prst="rect">
            <a:avLst/>
          </a:prstGeom>
        </p:spPr>
      </p:pic>
      <p:pic>
        <p:nvPicPr>
          <p:cNvPr id="10" name="Picture 9">
            <a:extLst>
              <a:ext uri="{FF2B5EF4-FFF2-40B4-BE49-F238E27FC236}">
                <a16:creationId xmlns:a16="http://schemas.microsoft.com/office/drawing/2014/main" id="{14E96F97-7474-554F-AE48-0F001073A5E9}"/>
              </a:ext>
            </a:extLst>
          </p:cNvPr>
          <p:cNvPicPr>
            <a:picLocks noChangeAspect="1"/>
          </p:cNvPicPr>
          <p:nvPr/>
        </p:nvPicPr>
        <p:blipFill>
          <a:blip r:embed="rId4"/>
          <a:stretch>
            <a:fillRect/>
          </a:stretch>
        </p:blipFill>
        <p:spPr>
          <a:xfrm>
            <a:off x="6229350" y="3011196"/>
            <a:ext cx="571500" cy="571500"/>
          </a:xfrm>
          <a:prstGeom prst="rect">
            <a:avLst/>
          </a:prstGeom>
        </p:spPr>
      </p:pic>
      <p:pic>
        <p:nvPicPr>
          <p:cNvPr id="11" name="Picture 10">
            <a:extLst>
              <a:ext uri="{FF2B5EF4-FFF2-40B4-BE49-F238E27FC236}">
                <a16:creationId xmlns:a16="http://schemas.microsoft.com/office/drawing/2014/main" id="{1200954A-A7E2-664C-BAFF-51FDFC6D93F3}"/>
              </a:ext>
            </a:extLst>
          </p:cNvPr>
          <p:cNvPicPr>
            <a:picLocks noChangeAspect="1"/>
          </p:cNvPicPr>
          <p:nvPr/>
        </p:nvPicPr>
        <p:blipFill>
          <a:blip r:embed="rId5"/>
          <a:stretch>
            <a:fillRect/>
          </a:stretch>
        </p:blipFill>
        <p:spPr>
          <a:xfrm>
            <a:off x="6229350" y="3753285"/>
            <a:ext cx="571500" cy="571500"/>
          </a:xfrm>
          <a:prstGeom prst="rect">
            <a:avLst/>
          </a:prstGeom>
        </p:spPr>
      </p:pic>
    </p:spTree>
    <p:extLst>
      <p:ext uri="{BB962C8B-B14F-4D97-AF65-F5344CB8AC3E}">
        <p14:creationId xmlns:p14="http://schemas.microsoft.com/office/powerpoint/2010/main" val="4229562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B53E-1C36-654D-A150-742F93CD10BA}"/>
              </a:ext>
            </a:extLst>
          </p:cNvPr>
          <p:cNvSpPr>
            <a:spLocks noGrp="1"/>
          </p:cNvSpPr>
          <p:nvPr>
            <p:ph type="title"/>
          </p:nvPr>
        </p:nvSpPr>
        <p:spPr/>
        <p:txBody>
          <a:bodyPr>
            <a:normAutofit/>
          </a:bodyPr>
          <a:lstStyle/>
          <a:p>
            <a:r>
              <a:rPr lang="en-US" dirty="0"/>
              <a:t>Attendance</a:t>
            </a:r>
          </a:p>
        </p:txBody>
      </p:sp>
      <p:sp>
        <p:nvSpPr>
          <p:cNvPr id="4" name="Slide Number Placeholder 3">
            <a:extLst>
              <a:ext uri="{FF2B5EF4-FFF2-40B4-BE49-F238E27FC236}">
                <a16:creationId xmlns:a16="http://schemas.microsoft.com/office/drawing/2014/main" id="{78BFEBE0-18C0-BA48-8B50-A31512DFB45A}"/>
              </a:ext>
            </a:extLst>
          </p:cNvPr>
          <p:cNvSpPr>
            <a:spLocks noGrp="1"/>
          </p:cNvSpPr>
          <p:nvPr>
            <p:ph type="sldNum" sz="quarter" idx="12"/>
          </p:nvPr>
        </p:nvSpPr>
        <p:spPr/>
        <p:txBody>
          <a:bodyPr/>
          <a:lstStyle/>
          <a:p>
            <a:fld id="{7C96A067-2F1D-9F49-80DB-0F53D3AB26DE}" type="slidenum">
              <a:rPr lang="en-US" smtClean="0"/>
              <a:t>17</a:t>
            </a:fld>
            <a:endParaRPr lang="en-US"/>
          </a:p>
        </p:txBody>
      </p:sp>
      <p:pic>
        <p:nvPicPr>
          <p:cNvPr id="12" name="Content Placeholder 5">
            <a:extLst>
              <a:ext uri="{FF2B5EF4-FFF2-40B4-BE49-F238E27FC236}">
                <a16:creationId xmlns:a16="http://schemas.microsoft.com/office/drawing/2014/main" id="{97BA4C6D-D1D3-F643-918D-3442EADE7D88}"/>
              </a:ext>
            </a:extLst>
          </p:cNvPr>
          <p:cNvPicPr>
            <a:picLocks noChangeAspect="1"/>
          </p:cNvPicPr>
          <p:nvPr/>
        </p:nvPicPr>
        <p:blipFill>
          <a:blip r:embed="rId2"/>
          <a:stretch>
            <a:fillRect/>
          </a:stretch>
        </p:blipFill>
        <p:spPr>
          <a:xfrm>
            <a:off x="685273" y="1068115"/>
            <a:ext cx="685800" cy="685800"/>
          </a:xfrm>
          <a:prstGeom prst="rect">
            <a:avLst/>
          </a:prstGeom>
        </p:spPr>
      </p:pic>
      <p:graphicFrame>
        <p:nvGraphicFramePr>
          <p:cNvPr id="13" name="Table 12">
            <a:extLst>
              <a:ext uri="{FF2B5EF4-FFF2-40B4-BE49-F238E27FC236}">
                <a16:creationId xmlns:a16="http://schemas.microsoft.com/office/drawing/2014/main" id="{08E88BB4-2243-7145-AF4E-E556E74B93B9}"/>
              </a:ext>
            </a:extLst>
          </p:cNvPr>
          <p:cNvGraphicFramePr>
            <a:graphicFrameLocks noGrp="1"/>
          </p:cNvGraphicFramePr>
          <p:nvPr>
            <p:extLst>
              <p:ext uri="{D42A27DB-BD31-4B8C-83A1-F6EECF244321}">
                <p14:modId xmlns:p14="http://schemas.microsoft.com/office/powerpoint/2010/main" val="180696328"/>
              </p:ext>
            </p:extLst>
          </p:nvPr>
        </p:nvGraphicFramePr>
        <p:xfrm>
          <a:off x="1676398" y="2130011"/>
          <a:ext cx="8686800" cy="333756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75009721"/>
                    </a:ext>
                  </a:extLst>
                </a:gridCol>
                <a:gridCol w="1371600">
                  <a:extLst>
                    <a:ext uri="{9D8B030D-6E8A-4147-A177-3AD203B41FA5}">
                      <a16:colId xmlns:a16="http://schemas.microsoft.com/office/drawing/2014/main" val="3215868235"/>
                    </a:ext>
                  </a:extLst>
                </a:gridCol>
                <a:gridCol w="1371600">
                  <a:extLst>
                    <a:ext uri="{9D8B030D-6E8A-4147-A177-3AD203B41FA5}">
                      <a16:colId xmlns:a16="http://schemas.microsoft.com/office/drawing/2014/main" val="2820648252"/>
                    </a:ext>
                  </a:extLst>
                </a:gridCol>
                <a:gridCol w="1371600">
                  <a:extLst>
                    <a:ext uri="{9D8B030D-6E8A-4147-A177-3AD203B41FA5}">
                      <a16:colId xmlns:a16="http://schemas.microsoft.com/office/drawing/2014/main" val="2429812169"/>
                    </a:ext>
                  </a:extLst>
                </a:gridCol>
                <a:gridCol w="1371600">
                  <a:extLst>
                    <a:ext uri="{9D8B030D-6E8A-4147-A177-3AD203B41FA5}">
                      <a16:colId xmlns:a16="http://schemas.microsoft.com/office/drawing/2014/main" val="2621559660"/>
                    </a:ext>
                  </a:extLst>
                </a:gridCol>
                <a:gridCol w="1371600">
                  <a:extLst>
                    <a:ext uri="{9D8B030D-6E8A-4147-A177-3AD203B41FA5}">
                      <a16:colId xmlns:a16="http://schemas.microsoft.com/office/drawing/2014/main" val="3565488066"/>
                    </a:ext>
                  </a:extLst>
                </a:gridCol>
              </a:tblGrid>
              <a:tr h="370840">
                <a:tc>
                  <a:txBody>
                    <a:bodyPr/>
                    <a:lstStyle/>
                    <a:p>
                      <a:endParaRPr lang="en-US" dirty="0"/>
                    </a:p>
                  </a:txBody>
                  <a:tcPr>
                    <a:lnB w="3175" cap="flat" cmpd="sng" algn="ctr">
                      <a:solidFill>
                        <a:srgbClr val="00788A"/>
                      </a:solidFill>
                      <a:prstDash val="solid"/>
                      <a:round/>
                      <a:headEnd type="none" w="med" len="med"/>
                      <a:tailEnd type="none" w="med" len="med"/>
                    </a:lnB>
                    <a:noFill/>
                  </a:tcPr>
                </a:tc>
                <a:tc>
                  <a:txBody>
                    <a:bodyPr/>
                    <a:lstStyle/>
                    <a:p>
                      <a:endParaRPr lang="en-US" dirty="0"/>
                    </a:p>
                  </a:txBody>
                  <a:tcPr>
                    <a:lnB w="3175" cap="flat" cmpd="sng" algn="ctr">
                      <a:solidFill>
                        <a:srgbClr val="00788A"/>
                      </a:solidFill>
                      <a:prstDash val="solid"/>
                      <a:round/>
                      <a:headEnd type="none" w="med" len="med"/>
                      <a:tailEnd type="none" w="med" len="med"/>
                    </a:lnB>
                    <a:no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lt1"/>
                          </a:solidFill>
                          <a:effectLst/>
                          <a:latin typeface="Arial" panose="020B0604020202020204" pitchFamily="34" charset="0"/>
                          <a:ea typeface="+mn-ea"/>
                          <a:cs typeface="Arial" panose="020B0604020202020204" pitchFamily="34" charset="0"/>
                        </a:rPr>
                        <a:t>ANNUAL TARGETS</a:t>
                      </a:r>
                    </a:p>
                  </a:txBody>
                  <a:tcPr anchor="ctr">
                    <a:lnB w="3175" cap="flat" cmpd="sng" algn="ctr">
                      <a:solidFill>
                        <a:srgbClr val="00788A"/>
                      </a:solidFill>
                      <a:prstDash val="solid"/>
                      <a:round/>
                      <a:headEnd type="none" w="med" len="med"/>
                      <a:tailEnd type="none" w="med" len="med"/>
                    </a:lnB>
                    <a:solidFill>
                      <a:srgbClr val="00788A"/>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88937934"/>
                  </a:ext>
                </a:extLst>
              </a:tr>
              <a:tr h="370840">
                <a:tc>
                  <a:txBody>
                    <a:bodyPr/>
                    <a:lstStyle/>
                    <a:p>
                      <a:r>
                        <a:rPr lang="en-US" sz="1200" b="1" dirty="0">
                          <a:solidFill>
                            <a:srgbClr val="00778A"/>
                          </a:solidFill>
                          <a:effectLst/>
                          <a:latin typeface="Arial" panose="020B0604020202020204" pitchFamily="34" charset="0"/>
                        </a:rPr>
                        <a:t>Region</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2023 Baseline</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2024</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2025</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2026</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2027</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extLst>
                  <a:ext uri="{0D108BD9-81ED-4DB2-BD59-A6C34878D82A}">
                    <a16:rowId xmlns:a16="http://schemas.microsoft.com/office/drawing/2014/main" val="2601611866"/>
                  </a:ext>
                </a:extLst>
              </a:tr>
              <a:tr h="370840">
                <a:tc>
                  <a:txBody>
                    <a:bodyPr/>
                    <a:lstStyle/>
                    <a:p>
                      <a:r>
                        <a:rPr lang="en-US" sz="1200" dirty="0">
                          <a:effectLst/>
                          <a:latin typeface="Arial" panose="020B0604020202020204" pitchFamily="34" charset="0"/>
                        </a:rPr>
                        <a:t>Colorado</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11.08</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10.86</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10.64</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10.43</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10.22</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93723263"/>
                  </a:ext>
                </a:extLst>
              </a:tr>
              <a:tr h="370840">
                <a:tc>
                  <a:txBody>
                    <a:bodyPr/>
                    <a:lstStyle/>
                    <a:p>
                      <a:r>
                        <a:rPr lang="en-US" sz="1200" dirty="0">
                          <a:effectLst/>
                          <a:latin typeface="Arial" panose="020B0604020202020204" pitchFamily="34" charset="0"/>
                        </a:rPr>
                        <a:t>Hawaii</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6.35</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6.22</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6.10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5.98</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5.86</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extLst>
                  <a:ext uri="{0D108BD9-81ED-4DB2-BD59-A6C34878D82A}">
                    <a16:rowId xmlns:a16="http://schemas.microsoft.com/office/drawing/2014/main" val="3296243090"/>
                  </a:ext>
                </a:extLst>
              </a:tr>
              <a:tr h="370840">
                <a:tc>
                  <a:txBody>
                    <a:bodyPr/>
                    <a:lstStyle/>
                    <a:p>
                      <a:r>
                        <a:rPr lang="en-US" sz="1200" dirty="0">
                          <a:effectLst/>
                          <a:latin typeface="Arial" panose="020B0604020202020204" pitchFamily="34" charset="0"/>
                        </a:rPr>
                        <a:t>Mid-Atlantic States</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11.81</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11.57</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11.34</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11.12</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10.89</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128505797"/>
                  </a:ext>
                </a:extLst>
              </a:tr>
              <a:tr h="370840">
                <a:tc>
                  <a:txBody>
                    <a:bodyPr/>
                    <a:lstStyle/>
                    <a:p>
                      <a:r>
                        <a:rPr lang="en-US" sz="1200" dirty="0">
                          <a:effectLst/>
                          <a:latin typeface="Arial" panose="020B0604020202020204" pitchFamily="34" charset="0"/>
                        </a:rPr>
                        <a:t>Northern California</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20.98</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20.56</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20.15</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19.75</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19.35</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extLst>
                  <a:ext uri="{0D108BD9-81ED-4DB2-BD59-A6C34878D82A}">
                    <a16:rowId xmlns:a16="http://schemas.microsoft.com/office/drawing/2014/main" val="3847758739"/>
                  </a:ext>
                </a:extLst>
              </a:tr>
              <a:tr h="370840">
                <a:tc>
                  <a:txBody>
                    <a:bodyPr/>
                    <a:lstStyle/>
                    <a:p>
                      <a:r>
                        <a:rPr lang="en-US" sz="1200" dirty="0">
                          <a:effectLst/>
                          <a:latin typeface="Arial" panose="020B0604020202020204" pitchFamily="34" charset="0"/>
                        </a:rPr>
                        <a:t>Northwest</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12.80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12.54</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12.29</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12.05</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11.81</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808294189"/>
                  </a:ext>
                </a:extLst>
              </a:tr>
              <a:tr h="370840">
                <a:tc>
                  <a:txBody>
                    <a:bodyPr/>
                    <a:lstStyle/>
                    <a:p>
                      <a:r>
                        <a:rPr lang="en-US" sz="1200" dirty="0">
                          <a:effectLst/>
                          <a:latin typeface="Arial" panose="020B0604020202020204" pitchFamily="34" charset="0"/>
                        </a:rPr>
                        <a:t>Southern California</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21.85</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21.41</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20.98</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20.57</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20.15</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extLst>
                  <a:ext uri="{0D108BD9-81ED-4DB2-BD59-A6C34878D82A}">
                    <a16:rowId xmlns:a16="http://schemas.microsoft.com/office/drawing/2014/main" val="2762119821"/>
                  </a:ext>
                </a:extLst>
              </a:tr>
              <a:tr h="370840">
                <a:tc>
                  <a:txBody>
                    <a:bodyPr/>
                    <a:lstStyle/>
                    <a:p>
                      <a:r>
                        <a:rPr lang="en-US" sz="1200" dirty="0">
                          <a:effectLst/>
                          <a:latin typeface="Arial" panose="020B0604020202020204" pitchFamily="34" charset="0"/>
                        </a:rPr>
                        <a:t>Washington</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11.95</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11.71</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11.48</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11.25</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11.02</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857716769"/>
                  </a:ext>
                </a:extLst>
              </a:tr>
            </a:tbl>
          </a:graphicData>
        </a:graphic>
      </p:graphicFrame>
    </p:spTree>
    <p:extLst>
      <p:ext uri="{BB962C8B-B14F-4D97-AF65-F5344CB8AC3E}">
        <p14:creationId xmlns:p14="http://schemas.microsoft.com/office/powerpoint/2010/main" val="56436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B53E-1C36-654D-A150-742F93CD10BA}"/>
              </a:ext>
            </a:extLst>
          </p:cNvPr>
          <p:cNvSpPr>
            <a:spLocks noGrp="1"/>
          </p:cNvSpPr>
          <p:nvPr>
            <p:ph type="title"/>
          </p:nvPr>
        </p:nvSpPr>
        <p:spPr/>
        <p:txBody>
          <a:bodyPr>
            <a:normAutofit/>
          </a:bodyPr>
          <a:lstStyle/>
          <a:p>
            <a:r>
              <a:rPr lang="en-US" dirty="0"/>
              <a:t>Attendance</a:t>
            </a:r>
          </a:p>
        </p:txBody>
      </p:sp>
      <p:sp>
        <p:nvSpPr>
          <p:cNvPr id="3" name="Content Placeholder 2">
            <a:extLst>
              <a:ext uri="{FF2B5EF4-FFF2-40B4-BE49-F238E27FC236}">
                <a16:creationId xmlns:a16="http://schemas.microsoft.com/office/drawing/2014/main" id="{D396A193-29D5-9E49-9E2A-2037ED62697D}"/>
              </a:ext>
            </a:extLst>
          </p:cNvPr>
          <p:cNvSpPr>
            <a:spLocks noGrp="1"/>
          </p:cNvSpPr>
          <p:nvPr>
            <p:ph idx="1"/>
          </p:nvPr>
        </p:nvSpPr>
        <p:spPr>
          <a:xfrm>
            <a:off x="2459065" y="2231136"/>
            <a:ext cx="3701512" cy="3657600"/>
          </a:xfrm>
        </p:spPr>
        <p:txBody>
          <a:bodyPr tIns="0" bIns="0">
            <a:normAutofit/>
          </a:bodyPr>
          <a:lstStyle/>
          <a:p>
            <a:pPr>
              <a:lnSpc>
                <a:spcPct val="110000"/>
              </a:lnSpc>
              <a:spcBef>
                <a:spcPts val="0"/>
              </a:spcBef>
              <a:spcAft>
                <a:spcPts val="600"/>
              </a:spcAft>
            </a:pPr>
            <a:r>
              <a:rPr lang="en-US" sz="1800" b="1" dirty="0">
                <a:solidFill>
                  <a:srgbClr val="00788A"/>
                </a:solidFill>
              </a:rPr>
              <a:t>Why this goal is important: </a:t>
            </a:r>
            <a:endParaRPr lang="en-US" sz="1800" dirty="0">
              <a:solidFill>
                <a:srgbClr val="00788A"/>
              </a:solidFill>
            </a:endParaRPr>
          </a:p>
          <a:p>
            <a:pPr>
              <a:lnSpc>
                <a:spcPct val="110000"/>
              </a:lnSpc>
              <a:spcBef>
                <a:spcPts val="0"/>
              </a:spcBef>
              <a:spcAft>
                <a:spcPts val="600"/>
              </a:spcAft>
            </a:pPr>
            <a:r>
              <a:rPr lang="en-US" dirty="0"/>
              <a:t>Your presence means our patients and members get great care, anytime and </a:t>
            </a:r>
            <a:br>
              <a:rPr lang="en-US" dirty="0"/>
            </a:br>
            <a:r>
              <a:rPr lang="en-US" dirty="0"/>
              <a:t>anywhere, in the way they want it.</a:t>
            </a:r>
          </a:p>
          <a:p>
            <a:pPr>
              <a:lnSpc>
                <a:spcPct val="110000"/>
              </a:lnSpc>
              <a:spcBef>
                <a:spcPts val="600"/>
              </a:spcBef>
              <a:spcAft>
                <a:spcPts val="600"/>
              </a:spcAft>
            </a:pPr>
            <a:r>
              <a:rPr lang="en-US" sz="1800" b="1" dirty="0">
                <a:solidFill>
                  <a:srgbClr val="00788A"/>
                </a:solidFill>
              </a:rPr>
              <a:t>Get inspired. </a:t>
            </a:r>
            <a:endParaRPr lang="en-US" sz="1800" dirty="0">
              <a:solidFill>
                <a:srgbClr val="00788A"/>
              </a:solidFill>
            </a:endParaRPr>
          </a:p>
          <a:p>
            <a:pPr>
              <a:lnSpc>
                <a:spcPct val="110000"/>
              </a:lnSpc>
              <a:spcBef>
                <a:spcPts val="0"/>
              </a:spcBef>
            </a:pPr>
            <a:r>
              <a:rPr lang="en-US" dirty="0"/>
              <a:t>See how this urgent care team came up with </a:t>
            </a:r>
            <a:br>
              <a:rPr lang="en-US" dirty="0"/>
            </a:br>
            <a:r>
              <a:rPr lang="en-US" dirty="0"/>
              <a:t>a successful plan to reduce sick calls and combat staff burnout.</a:t>
            </a:r>
          </a:p>
          <a:p>
            <a:pPr>
              <a:lnSpc>
                <a:spcPct val="110000"/>
              </a:lnSpc>
              <a:spcBef>
                <a:spcPts val="0"/>
              </a:spcBef>
              <a:spcAft>
                <a:spcPts val="600"/>
              </a:spcAft>
            </a:pPr>
            <a:endParaRPr lang="en-US" dirty="0"/>
          </a:p>
        </p:txBody>
      </p:sp>
      <p:sp>
        <p:nvSpPr>
          <p:cNvPr id="4" name="Slide Number Placeholder 3">
            <a:extLst>
              <a:ext uri="{FF2B5EF4-FFF2-40B4-BE49-F238E27FC236}">
                <a16:creationId xmlns:a16="http://schemas.microsoft.com/office/drawing/2014/main" id="{78BFEBE0-18C0-BA48-8B50-A31512DFB45A}"/>
              </a:ext>
            </a:extLst>
          </p:cNvPr>
          <p:cNvSpPr>
            <a:spLocks noGrp="1"/>
          </p:cNvSpPr>
          <p:nvPr>
            <p:ph type="sldNum" sz="quarter" idx="12"/>
          </p:nvPr>
        </p:nvSpPr>
        <p:spPr/>
        <p:txBody>
          <a:bodyPr/>
          <a:lstStyle/>
          <a:p>
            <a:fld id="{7C96A067-2F1D-9F49-80DB-0F53D3AB26DE}" type="slidenum">
              <a:rPr lang="en-US" smtClean="0"/>
              <a:t>18</a:t>
            </a:fld>
            <a:endParaRPr lang="en-US"/>
          </a:p>
        </p:txBody>
      </p:sp>
      <p:pic>
        <p:nvPicPr>
          <p:cNvPr id="7" name="Picture 6">
            <a:extLst>
              <a:ext uri="{FF2B5EF4-FFF2-40B4-BE49-F238E27FC236}">
                <a16:creationId xmlns:a16="http://schemas.microsoft.com/office/drawing/2014/main" id="{68FAC7CA-ACC8-5F4C-9E68-0145731496D2}"/>
              </a:ext>
            </a:extLst>
          </p:cNvPr>
          <p:cNvPicPr>
            <a:picLocks noChangeAspect="1"/>
          </p:cNvPicPr>
          <p:nvPr/>
        </p:nvPicPr>
        <p:blipFill>
          <a:blip r:embed="rId2"/>
          <a:stretch>
            <a:fillRect/>
          </a:stretch>
        </p:blipFill>
        <p:spPr>
          <a:xfrm>
            <a:off x="1676400" y="2276856"/>
            <a:ext cx="571500" cy="571500"/>
          </a:xfrm>
          <a:prstGeom prst="rect">
            <a:avLst/>
          </a:prstGeom>
        </p:spPr>
      </p:pic>
      <p:pic>
        <p:nvPicPr>
          <p:cNvPr id="10" name="Picture 9">
            <a:extLst>
              <a:ext uri="{FF2B5EF4-FFF2-40B4-BE49-F238E27FC236}">
                <a16:creationId xmlns:a16="http://schemas.microsoft.com/office/drawing/2014/main" id="{14E96F97-7474-554F-AE48-0F001073A5E9}"/>
              </a:ext>
            </a:extLst>
          </p:cNvPr>
          <p:cNvPicPr>
            <a:picLocks noChangeAspect="1"/>
          </p:cNvPicPr>
          <p:nvPr/>
        </p:nvPicPr>
        <p:blipFill>
          <a:blip r:embed="rId3"/>
          <a:stretch>
            <a:fillRect/>
          </a:stretch>
        </p:blipFill>
        <p:spPr>
          <a:xfrm>
            <a:off x="1676400" y="3508661"/>
            <a:ext cx="571500" cy="571500"/>
          </a:xfrm>
          <a:prstGeom prst="rect">
            <a:avLst/>
          </a:prstGeom>
        </p:spPr>
      </p:pic>
      <p:pic>
        <p:nvPicPr>
          <p:cNvPr id="13" name="Picture 12">
            <a:hlinkClick r:id="rId4"/>
            <a:extLst>
              <a:ext uri="{FF2B5EF4-FFF2-40B4-BE49-F238E27FC236}">
                <a16:creationId xmlns:a16="http://schemas.microsoft.com/office/drawing/2014/main" id="{BCC6543A-B7D1-1444-8AA6-C3CA45DBB632}"/>
              </a:ext>
            </a:extLst>
          </p:cNvPr>
          <p:cNvPicPr>
            <a:picLocks noChangeAspect="1"/>
          </p:cNvPicPr>
          <p:nvPr/>
        </p:nvPicPr>
        <p:blipFill>
          <a:blip r:embed="rId5"/>
          <a:stretch>
            <a:fillRect/>
          </a:stretch>
        </p:blipFill>
        <p:spPr>
          <a:xfrm>
            <a:off x="2459065" y="4760040"/>
            <a:ext cx="1270000" cy="444500"/>
          </a:xfrm>
          <a:prstGeom prst="rect">
            <a:avLst/>
          </a:prstGeom>
        </p:spPr>
      </p:pic>
      <p:pic>
        <p:nvPicPr>
          <p:cNvPr id="11" name="Picture 10">
            <a:extLst>
              <a:ext uri="{FF2B5EF4-FFF2-40B4-BE49-F238E27FC236}">
                <a16:creationId xmlns:a16="http://schemas.microsoft.com/office/drawing/2014/main" id="{846AEBD3-68CB-7C4A-93EB-F1008BF06EC9}"/>
              </a:ext>
            </a:extLst>
          </p:cNvPr>
          <p:cNvPicPr>
            <a:picLocks noChangeAspect="1"/>
          </p:cNvPicPr>
          <p:nvPr/>
        </p:nvPicPr>
        <p:blipFill>
          <a:blip r:embed="rId6"/>
          <a:srcRect/>
          <a:stretch/>
        </p:blipFill>
        <p:spPr>
          <a:xfrm>
            <a:off x="6476677" y="1752600"/>
            <a:ext cx="5029200" cy="3352800"/>
          </a:xfrm>
          <a:prstGeom prst="rect">
            <a:avLst/>
          </a:prstGeom>
        </p:spPr>
      </p:pic>
      <p:pic>
        <p:nvPicPr>
          <p:cNvPr id="14" name="Content Placeholder 5">
            <a:extLst>
              <a:ext uri="{FF2B5EF4-FFF2-40B4-BE49-F238E27FC236}">
                <a16:creationId xmlns:a16="http://schemas.microsoft.com/office/drawing/2014/main" id="{488A9827-857C-294B-82B1-06D6661F8D22}"/>
              </a:ext>
            </a:extLst>
          </p:cNvPr>
          <p:cNvPicPr>
            <a:picLocks noChangeAspect="1"/>
          </p:cNvPicPr>
          <p:nvPr/>
        </p:nvPicPr>
        <p:blipFill>
          <a:blip r:embed="rId7"/>
          <a:stretch>
            <a:fillRect/>
          </a:stretch>
        </p:blipFill>
        <p:spPr>
          <a:xfrm>
            <a:off x="685273" y="1068115"/>
            <a:ext cx="685800" cy="685800"/>
          </a:xfrm>
          <a:prstGeom prst="rect">
            <a:avLst/>
          </a:prstGeom>
        </p:spPr>
      </p:pic>
    </p:spTree>
    <p:extLst>
      <p:ext uri="{BB962C8B-B14F-4D97-AF65-F5344CB8AC3E}">
        <p14:creationId xmlns:p14="http://schemas.microsoft.com/office/powerpoint/2010/main" val="2948914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B53E-1C36-654D-A150-742F93CD10BA}"/>
              </a:ext>
            </a:extLst>
          </p:cNvPr>
          <p:cNvSpPr>
            <a:spLocks noGrp="1"/>
          </p:cNvSpPr>
          <p:nvPr>
            <p:ph type="title"/>
          </p:nvPr>
        </p:nvSpPr>
        <p:spPr/>
        <p:txBody>
          <a:bodyPr>
            <a:normAutofit/>
          </a:bodyPr>
          <a:lstStyle/>
          <a:p>
            <a:r>
              <a:rPr lang="en-US" dirty="0"/>
              <a:t>Resources</a:t>
            </a:r>
          </a:p>
        </p:txBody>
      </p:sp>
      <p:sp>
        <p:nvSpPr>
          <p:cNvPr id="3" name="Content Placeholder 2">
            <a:extLst>
              <a:ext uri="{FF2B5EF4-FFF2-40B4-BE49-F238E27FC236}">
                <a16:creationId xmlns:a16="http://schemas.microsoft.com/office/drawing/2014/main" id="{D396A193-29D5-9E49-9E2A-2037ED62697D}"/>
              </a:ext>
            </a:extLst>
          </p:cNvPr>
          <p:cNvSpPr>
            <a:spLocks noGrp="1"/>
          </p:cNvSpPr>
          <p:nvPr>
            <p:ph idx="1"/>
          </p:nvPr>
        </p:nvSpPr>
        <p:spPr>
          <a:xfrm>
            <a:off x="1676400" y="2231136"/>
            <a:ext cx="8061960" cy="566928"/>
          </a:xfrm>
        </p:spPr>
        <p:txBody>
          <a:bodyPr tIns="0" bIns="0">
            <a:normAutofit lnSpcReduction="10000"/>
          </a:bodyPr>
          <a:lstStyle/>
          <a:p>
            <a:pPr>
              <a:lnSpc>
                <a:spcPct val="110000"/>
              </a:lnSpc>
              <a:spcBef>
                <a:spcPts val="0"/>
              </a:spcBef>
            </a:pPr>
            <a:r>
              <a:rPr lang="en-US" sz="1800" dirty="0"/>
              <a:t>Find additional resources about the Coalition Performance Sharing Program </a:t>
            </a:r>
            <a:br>
              <a:rPr lang="en-US" sz="1800" dirty="0"/>
            </a:br>
            <a:r>
              <a:rPr lang="en-US" sz="1800" dirty="0"/>
              <a:t>at </a:t>
            </a:r>
            <a:r>
              <a:rPr lang="en-US" sz="1800" dirty="0" err="1"/>
              <a:t>LMPartnership.org</a:t>
            </a:r>
            <a:r>
              <a:rPr lang="en-US" sz="1800" dirty="0"/>
              <a:t>:</a:t>
            </a:r>
          </a:p>
        </p:txBody>
      </p:sp>
      <p:sp>
        <p:nvSpPr>
          <p:cNvPr id="4" name="Slide Number Placeholder 3">
            <a:extLst>
              <a:ext uri="{FF2B5EF4-FFF2-40B4-BE49-F238E27FC236}">
                <a16:creationId xmlns:a16="http://schemas.microsoft.com/office/drawing/2014/main" id="{78BFEBE0-18C0-BA48-8B50-A31512DFB45A}"/>
              </a:ext>
            </a:extLst>
          </p:cNvPr>
          <p:cNvSpPr>
            <a:spLocks noGrp="1"/>
          </p:cNvSpPr>
          <p:nvPr>
            <p:ph type="sldNum" sz="quarter" idx="12"/>
          </p:nvPr>
        </p:nvSpPr>
        <p:spPr/>
        <p:txBody>
          <a:bodyPr/>
          <a:lstStyle/>
          <a:p>
            <a:fld id="{7C96A067-2F1D-9F49-80DB-0F53D3AB26DE}" type="slidenum">
              <a:rPr lang="en-US" smtClean="0"/>
              <a:t>19</a:t>
            </a:fld>
            <a:endParaRPr lang="en-US"/>
          </a:p>
        </p:txBody>
      </p:sp>
      <p:pic>
        <p:nvPicPr>
          <p:cNvPr id="12" name="Content Placeholder 5">
            <a:extLst>
              <a:ext uri="{FF2B5EF4-FFF2-40B4-BE49-F238E27FC236}">
                <a16:creationId xmlns:a16="http://schemas.microsoft.com/office/drawing/2014/main" id="{97BA4C6D-D1D3-F643-918D-3442EADE7D88}"/>
              </a:ext>
            </a:extLst>
          </p:cNvPr>
          <p:cNvPicPr>
            <a:picLocks noChangeAspect="1"/>
          </p:cNvPicPr>
          <p:nvPr/>
        </p:nvPicPr>
        <p:blipFill>
          <a:blip r:embed="rId2"/>
          <a:stretch>
            <a:fillRect/>
          </a:stretch>
        </p:blipFill>
        <p:spPr>
          <a:xfrm>
            <a:off x="685273" y="1068115"/>
            <a:ext cx="685800" cy="685800"/>
          </a:xfrm>
          <a:prstGeom prst="rect">
            <a:avLst/>
          </a:prstGeom>
        </p:spPr>
      </p:pic>
      <p:sp>
        <p:nvSpPr>
          <p:cNvPr id="6" name="Content Placeholder 2">
            <a:extLst>
              <a:ext uri="{FF2B5EF4-FFF2-40B4-BE49-F238E27FC236}">
                <a16:creationId xmlns:a16="http://schemas.microsoft.com/office/drawing/2014/main" id="{7A4F36EE-195A-C44B-9542-13F36412813B}"/>
              </a:ext>
            </a:extLst>
          </p:cNvPr>
          <p:cNvSpPr txBox="1">
            <a:spLocks/>
          </p:cNvSpPr>
          <p:nvPr/>
        </p:nvSpPr>
        <p:spPr>
          <a:xfrm>
            <a:off x="3834638" y="3086760"/>
            <a:ext cx="2383028" cy="159366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spcAft>
                <a:spcPts val="600"/>
              </a:spcAft>
            </a:pPr>
            <a:r>
              <a:rPr lang="en-US" sz="1800" b="1" dirty="0">
                <a:solidFill>
                  <a:srgbClr val="00788A"/>
                </a:solidFill>
              </a:rPr>
              <a:t>Coalition PSP Factsheet </a:t>
            </a:r>
          </a:p>
          <a:p>
            <a:pPr>
              <a:lnSpc>
                <a:spcPct val="110000"/>
              </a:lnSpc>
              <a:spcBef>
                <a:spcPts val="0"/>
              </a:spcBef>
            </a:pPr>
            <a:r>
              <a:rPr lang="en-US" dirty="0"/>
              <a:t>Understand the goals, metrics, and payout structure for plan years 2024 to 2027</a:t>
            </a:r>
          </a:p>
        </p:txBody>
      </p:sp>
      <p:pic>
        <p:nvPicPr>
          <p:cNvPr id="8" name="Picture 7">
            <a:extLst>
              <a:ext uri="{FF2B5EF4-FFF2-40B4-BE49-F238E27FC236}">
                <a16:creationId xmlns:a16="http://schemas.microsoft.com/office/drawing/2014/main" id="{47D2D0E3-A845-4E41-B456-0BA819DF26BF}"/>
              </a:ext>
            </a:extLst>
          </p:cNvPr>
          <p:cNvPicPr>
            <a:picLocks noChangeAspect="1"/>
          </p:cNvPicPr>
          <p:nvPr/>
        </p:nvPicPr>
        <p:blipFill>
          <a:blip r:embed="rId3"/>
          <a:stretch>
            <a:fillRect/>
          </a:stretch>
        </p:blipFill>
        <p:spPr>
          <a:xfrm>
            <a:off x="1471930" y="2953512"/>
            <a:ext cx="2298700" cy="2755900"/>
          </a:xfrm>
          <a:prstGeom prst="rect">
            <a:avLst/>
          </a:prstGeom>
        </p:spPr>
      </p:pic>
      <p:pic>
        <p:nvPicPr>
          <p:cNvPr id="13" name="Picture 12">
            <a:hlinkClick r:id="rId4"/>
            <a:extLst>
              <a:ext uri="{FF2B5EF4-FFF2-40B4-BE49-F238E27FC236}">
                <a16:creationId xmlns:a16="http://schemas.microsoft.com/office/drawing/2014/main" id="{A684DF81-9315-FD4C-BD91-71B91832A2E6}"/>
              </a:ext>
            </a:extLst>
          </p:cNvPr>
          <p:cNvPicPr>
            <a:picLocks noChangeAspect="1"/>
          </p:cNvPicPr>
          <p:nvPr/>
        </p:nvPicPr>
        <p:blipFill>
          <a:blip r:embed="rId5"/>
          <a:stretch>
            <a:fillRect/>
          </a:stretch>
        </p:blipFill>
        <p:spPr>
          <a:xfrm>
            <a:off x="3834638" y="4680429"/>
            <a:ext cx="1270000" cy="444500"/>
          </a:xfrm>
          <a:prstGeom prst="rect">
            <a:avLst/>
          </a:prstGeom>
        </p:spPr>
      </p:pic>
      <p:sp>
        <p:nvSpPr>
          <p:cNvPr id="14" name="Content Placeholder 2">
            <a:extLst>
              <a:ext uri="{FF2B5EF4-FFF2-40B4-BE49-F238E27FC236}">
                <a16:creationId xmlns:a16="http://schemas.microsoft.com/office/drawing/2014/main" id="{C3E2D2CF-4D3E-6743-8310-CEEC6BE58270}"/>
              </a:ext>
            </a:extLst>
          </p:cNvPr>
          <p:cNvSpPr txBox="1">
            <a:spLocks/>
          </p:cNvSpPr>
          <p:nvPr/>
        </p:nvSpPr>
        <p:spPr>
          <a:xfrm>
            <a:off x="8562086" y="3086760"/>
            <a:ext cx="2494530" cy="1593669"/>
          </a:xfrm>
          <a:prstGeom prst="rect">
            <a:avLst/>
          </a:prstGeom>
        </p:spPr>
        <p:txBody>
          <a:bodyPr vert="horz" lIns="0" tIns="0" rIns="0" bIns="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spcAft>
                <a:spcPts val="600"/>
              </a:spcAft>
            </a:pPr>
            <a:r>
              <a:rPr lang="en-US" sz="1800" b="1" dirty="0">
                <a:solidFill>
                  <a:srgbClr val="00788A"/>
                </a:solidFill>
              </a:rPr>
              <a:t>2023 Coalition National Agreement Highlights</a:t>
            </a:r>
          </a:p>
          <a:p>
            <a:pPr>
              <a:lnSpc>
                <a:spcPct val="110000"/>
              </a:lnSpc>
              <a:spcBef>
                <a:spcPts val="0"/>
              </a:spcBef>
            </a:pPr>
            <a:r>
              <a:rPr lang="en-US" sz="1500" dirty="0"/>
              <a:t>Summary of key contract </a:t>
            </a:r>
            <a:br>
              <a:rPr lang="en-US" sz="1500" dirty="0"/>
            </a:br>
            <a:r>
              <a:rPr lang="en-US" sz="1500" dirty="0"/>
              <a:t>provisions, including the </a:t>
            </a:r>
            <a:br>
              <a:rPr lang="en-US" sz="1500" dirty="0"/>
            </a:br>
            <a:r>
              <a:rPr lang="en-US" sz="1500" dirty="0"/>
              <a:t>Coalition Performance </a:t>
            </a:r>
            <a:br>
              <a:rPr lang="en-US" sz="1500" dirty="0"/>
            </a:br>
            <a:r>
              <a:rPr lang="en-US" sz="1500" dirty="0"/>
              <a:t>Sharing Program</a:t>
            </a:r>
          </a:p>
        </p:txBody>
      </p:sp>
      <p:pic>
        <p:nvPicPr>
          <p:cNvPr id="15" name="Picture 14">
            <a:extLst>
              <a:ext uri="{FF2B5EF4-FFF2-40B4-BE49-F238E27FC236}">
                <a16:creationId xmlns:a16="http://schemas.microsoft.com/office/drawing/2014/main" id="{FF77F81C-048A-784B-8899-AAA3E65B915C}"/>
              </a:ext>
            </a:extLst>
          </p:cNvPr>
          <p:cNvPicPr>
            <a:picLocks noChangeAspect="1"/>
          </p:cNvPicPr>
          <p:nvPr/>
        </p:nvPicPr>
        <p:blipFill>
          <a:blip r:embed="rId6"/>
          <a:stretch>
            <a:fillRect/>
          </a:stretch>
        </p:blipFill>
        <p:spPr>
          <a:xfrm>
            <a:off x="6199378" y="2953512"/>
            <a:ext cx="2298700" cy="2755900"/>
          </a:xfrm>
          <a:prstGeom prst="rect">
            <a:avLst/>
          </a:prstGeom>
        </p:spPr>
      </p:pic>
      <p:pic>
        <p:nvPicPr>
          <p:cNvPr id="16" name="Picture 15">
            <a:hlinkClick r:id="rId7"/>
            <a:extLst>
              <a:ext uri="{FF2B5EF4-FFF2-40B4-BE49-F238E27FC236}">
                <a16:creationId xmlns:a16="http://schemas.microsoft.com/office/drawing/2014/main" id="{D98F5A99-E205-6649-8194-0B63A866A349}"/>
              </a:ext>
            </a:extLst>
          </p:cNvPr>
          <p:cNvPicPr>
            <a:picLocks noChangeAspect="1"/>
          </p:cNvPicPr>
          <p:nvPr/>
        </p:nvPicPr>
        <p:blipFill>
          <a:blip r:embed="rId5"/>
          <a:stretch>
            <a:fillRect/>
          </a:stretch>
        </p:blipFill>
        <p:spPr>
          <a:xfrm>
            <a:off x="8562086" y="4866103"/>
            <a:ext cx="1270000" cy="444500"/>
          </a:xfrm>
          <a:prstGeom prst="rect">
            <a:avLst/>
          </a:prstGeom>
        </p:spPr>
      </p:pic>
    </p:spTree>
    <p:extLst>
      <p:ext uri="{BB962C8B-B14F-4D97-AF65-F5344CB8AC3E}">
        <p14:creationId xmlns:p14="http://schemas.microsoft.com/office/powerpoint/2010/main" val="1638632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A0845-F28D-7E41-A54B-0ED60BBC238C}"/>
              </a:ext>
            </a:extLst>
          </p:cNvPr>
          <p:cNvSpPr>
            <a:spLocks noGrp="1"/>
          </p:cNvSpPr>
          <p:nvPr>
            <p:ph type="title"/>
          </p:nvPr>
        </p:nvSpPr>
        <p:spPr>
          <a:xfrm>
            <a:off x="1676400" y="3086100"/>
            <a:ext cx="2407403" cy="685800"/>
          </a:xfrm>
        </p:spPr>
        <p:txBody>
          <a:bodyPr>
            <a:normAutofit/>
          </a:bodyPr>
          <a:lstStyle/>
          <a:p>
            <a:r>
              <a:rPr lang="en-US" sz="3600" dirty="0"/>
              <a:t>Overview</a:t>
            </a:r>
          </a:p>
        </p:txBody>
      </p:sp>
      <p:sp>
        <p:nvSpPr>
          <p:cNvPr id="3" name="Content Placeholder 2">
            <a:extLst>
              <a:ext uri="{FF2B5EF4-FFF2-40B4-BE49-F238E27FC236}">
                <a16:creationId xmlns:a16="http://schemas.microsoft.com/office/drawing/2014/main" id="{EC1467CC-0BD1-764B-8E2F-F53903AA0A4E}"/>
              </a:ext>
            </a:extLst>
          </p:cNvPr>
          <p:cNvSpPr>
            <a:spLocks noGrp="1"/>
          </p:cNvSpPr>
          <p:nvPr>
            <p:ph idx="1"/>
          </p:nvPr>
        </p:nvSpPr>
        <p:spPr>
          <a:xfrm>
            <a:off x="4587499" y="1600200"/>
            <a:ext cx="5804116" cy="3657600"/>
          </a:xfrm>
        </p:spPr>
        <p:txBody>
          <a:bodyPr anchor="ctr">
            <a:normAutofit/>
          </a:bodyPr>
          <a:lstStyle/>
          <a:p>
            <a:pPr marL="285750" indent="-285750">
              <a:lnSpc>
                <a:spcPct val="110000"/>
              </a:lnSpc>
              <a:spcBef>
                <a:spcPts val="0"/>
              </a:spcBef>
              <a:spcAft>
                <a:spcPts val="1200"/>
              </a:spcAft>
              <a:buClr>
                <a:srgbClr val="00788A"/>
              </a:buClr>
              <a:buFont typeface="Arial" panose="020B0604020202020204" pitchFamily="34" charset="0"/>
              <a:buChar char="•"/>
            </a:pPr>
            <a:r>
              <a:rPr lang="en-US" sz="1800" dirty="0"/>
              <a:t>The Performance Sharing Program (PSP) is part of the 2023 Coalition National Agreement negotiated between Kaiser Permanente and the Coalition of Kaiser Permanente Unions.</a:t>
            </a:r>
          </a:p>
          <a:p>
            <a:pPr marL="285750" indent="-285750">
              <a:lnSpc>
                <a:spcPct val="110000"/>
              </a:lnSpc>
              <a:spcBef>
                <a:spcPts val="0"/>
              </a:spcBef>
              <a:spcAft>
                <a:spcPts val="1200"/>
              </a:spcAft>
              <a:buClr>
                <a:srgbClr val="00788A"/>
              </a:buClr>
              <a:buFont typeface="Arial" panose="020B0604020202020204" pitchFamily="34" charset="0"/>
              <a:buChar char="•"/>
            </a:pPr>
            <a:r>
              <a:rPr lang="en-US" sz="1800" dirty="0"/>
              <a:t>Overall PSP goals and performance improvement metrics are jointly set for the entire 4 years of the national agreement, which ends September 30, 2027. </a:t>
            </a:r>
          </a:p>
          <a:p>
            <a:pPr marL="285750" indent="-285750">
              <a:lnSpc>
                <a:spcPct val="110000"/>
              </a:lnSpc>
              <a:spcBef>
                <a:spcPts val="0"/>
              </a:spcBef>
              <a:spcAft>
                <a:spcPts val="1200"/>
              </a:spcAft>
              <a:buClr>
                <a:srgbClr val="00788A"/>
              </a:buClr>
              <a:buFont typeface="Arial" panose="020B0604020202020204" pitchFamily="34" charset="0"/>
              <a:buChar char="•"/>
            </a:pPr>
            <a:r>
              <a:rPr lang="en-US" sz="1800" dirty="0"/>
              <a:t>Use this slide deck, packed with tips and tools, to help your team understand PSP goals and metrics for plan years 2024 to 2027. </a:t>
            </a:r>
          </a:p>
        </p:txBody>
      </p:sp>
      <p:sp>
        <p:nvSpPr>
          <p:cNvPr id="4" name="Slide Number Placeholder 3">
            <a:extLst>
              <a:ext uri="{FF2B5EF4-FFF2-40B4-BE49-F238E27FC236}">
                <a16:creationId xmlns:a16="http://schemas.microsoft.com/office/drawing/2014/main" id="{6A0753A0-38AF-AE4C-BCA9-FA23293C83CE}"/>
              </a:ext>
            </a:extLst>
          </p:cNvPr>
          <p:cNvSpPr>
            <a:spLocks noGrp="1"/>
          </p:cNvSpPr>
          <p:nvPr>
            <p:ph type="sldNum" sz="quarter" idx="12"/>
          </p:nvPr>
        </p:nvSpPr>
        <p:spPr/>
        <p:txBody>
          <a:bodyPr/>
          <a:lstStyle/>
          <a:p>
            <a:fld id="{7C96A067-2F1D-9F49-80DB-0F53D3AB26DE}" type="slidenum">
              <a:rPr lang="en-US" smtClean="0"/>
              <a:pPr/>
              <a:t>2</a:t>
            </a:fld>
            <a:endParaRPr lang="en-US" dirty="0"/>
          </a:p>
        </p:txBody>
      </p:sp>
    </p:spTree>
    <p:extLst>
      <p:ext uri="{BB962C8B-B14F-4D97-AF65-F5344CB8AC3E}">
        <p14:creationId xmlns:p14="http://schemas.microsoft.com/office/powerpoint/2010/main" val="289490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B53E-1C36-654D-A150-742F93CD10BA}"/>
              </a:ext>
            </a:extLst>
          </p:cNvPr>
          <p:cNvSpPr>
            <a:spLocks noGrp="1"/>
          </p:cNvSpPr>
          <p:nvPr>
            <p:ph type="title"/>
          </p:nvPr>
        </p:nvSpPr>
        <p:spPr>
          <a:xfrm>
            <a:off x="1676400" y="1068115"/>
            <a:ext cx="9677400" cy="685800"/>
          </a:xfrm>
        </p:spPr>
        <p:txBody>
          <a:bodyPr>
            <a:normAutofit/>
          </a:bodyPr>
          <a:lstStyle/>
          <a:p>
            <a:r>
              <a:rPr lang="en-US" dirty="0"/>
              <a:t>Controlling High Blood Pressure</a:t>
            </a:r>
          </a:p>
        </p:txBody>
      </p:sp>
      <p:sp>
        <p:nvSpPr>
          <p:cNvPr id="3" name="Content Placeholder 2">
            <a:extLst>
              <a:ext uri="{FF2B5EF4-FFF2-40B4-BE49-F238E27FC236}">
                <a16:creationId xmlns:a16="http://schemas.microsoft.com/office/drawing/2014/main" id="{D396A193-29D5-9E49-9E2A-2037ED62697D}"/>
              </a:ext>
            </a:extLst>
          </p:cNvPr>
          <p:cNvSpPr>
            <a:spLocks noGrp="1"/>
          </p:cNvSpPr>
          <p:nvPr>
            <p:ph idx="1"/>
          </p:nvPr>
        </p:nvSpPr>
        <p:spPr>
          <a:xfrm>
            <a:off x="1676400" y="2231136"/>
            <a:ext cx="4181959" cy="3657600"/>
          </a:xfrm>
        </p:spPr>
        <p:txBody>
          <a:bodyPr tIns="0" bIns="0">
            <a:normAutofit/>
          </a:bodyPr>
          <a:lstStyle/>
          <a:p>
            <a:pPr>
              <a:lnSpc>
                <a:spcPct val="110000"/>
              </a:lnSpc>
              <a:spcBef>
                <a:spcPts val="0"/>
              </a:spcBef>
              <a:spcAft>
                <a:spcPts val="600"/>
              </a:spcAft>
            </a:pPr>
            <a:r>
              <a:rPr lang="en-US" sz="1800" b="1" dirty="0">
                <a:solidFill>
                  <a:srgbClr val="00788A"/>
                </a:solidFill>
              </a:rPr>
              <a:t>Description </a:t>
            </a:r>
          </a:p>
          <a:p>
            <a:pPr>
              <a:lnSpc>
                <a:spcPct val="110000"/>
              </a:lnSpc>
              <a:spcBef>
                <a:spcPts val="0"/>
              </a:spcBef>
              <a:spcAft>
                <a:spcPts val="600"/>
              </a:spcAft>
            </a:pPr>
            <a:r>
              <a:rPr lang="en-US" dirty="0"/>
              <a:t>The percentage of Kaiser Permanente members, </a:t>
            </a:r>
            <a:br>
              <a:rPr lang="en-US" dirty="0"/>
            </a:br>
            <a:r>
              <a:rPr lang="en-US" dirty="0"/>
              <a:t>18-85 years of age of the 4 largest racial/ethnic </a:t>
            </a:r>
            <a:br>
              <a:rPr lang="en-US" dirty="0"/>
            </a:br>
            <a:r>
              <a:rPr lang="en-US" dirty="0"/>
              <a:t>populations, who had a diagnosis of hypertension and whose blood pressure was adequately controlled (&lt;140/90), according to the HEDIS data set, </a:t>
            </a:r>
            <a:br>
              <a:rPr lang="en-US" dirty="0"/>
            </a:br>
            <a:r>
              <a:rPr lang="en-US" dirty="0"/>
              <a:t>“Controlling High Blood Pressure.”</a:t>
            </a:r>
          </a:p>
          <a:p>
            <a:pPr>
              <a:lnSpc>
                <a:spcPct val="110000"/>
              </a:lnSpc>
              <a:spcBef>
                <a:spcPts val="0"/>
              </a:spcBef>
              <a:spcAft>
                <a:spcPts val="600"/>
              </a:spcAft>
            </a:pPr>
            <a:endParaRPr lang="en-US" dirty="0"/>
          </a:p>
        </p:txBody>
      </p:sp>
      <p:sp>
        <p:nvSpPr>
          <p:cNvPr id="4" name="Slide Number Placeholder 3">
            <a:extLst>
              <a:ext uri="{FF2B5EF4-FFF2-40B4-BE49-F238E27FC236}">
                <a16:creationId xmlns:a16="http://schemas.microsoft.com/office/drawing/2014/main" id="{78BFEBE0-18C0-BA48-8B50-A31512DFB45A}"/>
              </a:ext>
            </a:extLst>
          </p:cNvPr>
          <p:cNvSpPr>
            <a:spLocks noGrp="1"/>
          </p:cNvSpPr>
          <p:nvPr>
            <p:ph type="sldNum" sz="quarter" idx="12"/>
          </p:nvPr>
        </p:nvSpPr>
        <p:spPr/>
        <p:txBody>
          <a:bodyPr/>
          <a:lstStyle/>
          <a:p>
            <a:fld id="{7C96A067-2F1D-9F49-80DB-0F53D3AB26DE}" type="slidenum">
              <a:rPr lang="en-US" smtClean="0"/>
              <a:t>3</a:t>
            </a:fld>
            <a:endParaRPr lang="en-US"/>
          </a:p>
        </p:txBody>
      </p:sp>
      <p:pic>
        <p:nvPicPr>
          <p:cNvPr id="12" name="Content Placeholder 5">
            <a:extLst>
              <a:ext uri="{FF2B5EF4-FFF2-40B4-BE49-F238E27FC236}">
                <a16:creationId xmlns:a16="http://schemas.microsoft.com/office/drawing/2014/main" id="{97BA4C6D-D1D3-F643-918D-3442EADE7D88}"/>
              </a:ext>
            </a:extLst>
          </p:cNvPr>
          <p:cNvPicPr>
            <a:picLocks noChangeAspect="1"/>
          </p:cNvPicPr>
          <p:nvPr/>
        </p:nvPicPr>
        <p:blipFill>
          <a:blip r:embed="rId2"/>
          <a:stretch>
            <a:fillRect/>
          </a:stretch>
        </p:blipFill>
        <p:spPr>
          <a:xfrm>
            <a:off x="685273" y="1068115"/>
            <a:ext cx="685800" cy="685800"/>
          </a:xfrm>
          <a:prstGeom prst="rect">
            <a:avLst/>
          </a:prstGeom>
        </p:spPr>
      </p:pic>
      <p:sp>
        <p:nvSpPr>
          <p:cNvPr id="6" name="Content Placeholder 2">
            <a:extLst>
              <a:ext uri="{FF2B5EF4-FFF2-40B4-BE49-F238E27FC236}">
                <a16:creationId xmlns:a16="http://schemas.microsoft.com/office/drawing/2014/main" id="{7A4F36EE-195A-C44B-9542-13F36412813B}"/>
              </a:ext>
            </a:extLst>
          </p:cNvPr>
          <p:cNvSpPr txBox="1">
            <a:spLocks/>
          </p:cNvSpPr>
          <p:nvPr/>
        </p:nvSpPr>
        <p:spPr>
          <a:xfrm>
            <a:off x="6987799" y="2231136"/>
            <a:ext cx="3436362" cy="365760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spcAft>
                <a:spcPts val="600"/>
              </a:spcAft>
            </a:pPr>
            <a:r>
              <a:rPr lang="en-US" sz="1800" b="1" dirty="0">
                <a:solidFill>
                  <a:srgbClr val="00788A"/>
                </a:solidFill>
              </a:rPr>
              <a:t>Performance Period </a:t>
            </a:r>
            <a:endParaRPr lang="en-US" sz="1800" dirty="0">
              <a:solidFill>
                <a:srgbClr val="00788A"/>
              </a:solidFill>
            </a:endParaRPr>
          </a:p>
          <a:p>
            <a:pPr>
              <a:lnSpc>
                <a:spcPct val="110000"/>
              </a:lnSpc>
              <a:spcBef>
                <a:spcPts val="0"/>
              </a:spcBef>
              <a:spcAft>
                <a:spcPts val="600"/>
              </a:spcAft>
            </a:pPr>
            <a:r>
              <a:rPr lang="en-US" dirty="0"/>
              <a:t>12 months ending September 30</a:t>
            </a:r>
          </a:p>
          <a:p>
            <a:pPr>
              <a:lnSpc>
                <a:spcPct val="110000"/>
              </a:lnSpc>
              <a:spcBef>
                <a:spcPts val="600"/>
              </a:spcBef>
              <a:spcAft>
                <a:spcPts val="600"/>
              </a:spcAft>
            </a:pPr>
            <a:r>
              <a:rPr lang="en-US" sz="1800" b="1" dirty="0">
                <a:solidFill>
                  <a:srgbClr val="00788A"/>
                </a:solidFill>
              </a:rPr>
              <a:t>Goal Improvement </a:t>
            </a:r>
            <a:endParaRPr lang="en-US" sz="1800" dirty="0">
              <a:solidFill>
                <a:srgbClr val="00788A"/>
              </a:solidFill>
            </a:endParaRPr>
          </a:p>
          <a:p>
            <a:pPr>
              <a:lnSpc>
                <a:spcPct val="110000"/>
              </a:lnSpc>
              <a:spcBef>
                <a:spcPts val="0"/>
              </a:spcBef>
              <a:spcAft>
                <a:spcPts val="600"/>
              </a:spcAft>
            </a:pPr>
            <a:r>
              <a:rPr lang="en-US" dirty="0"/>
              <a:t>2%</a:t>
            </a:r>
          </a:p>
          <a:p>
            <a:pPr>
              <a:lnSpc>
                <a:spcPct val="110000"/>
              </a:lnSpc>
              <a:spcBef>
                <a:spcPts val="0"/>
              </a:spcBef>
              <a:spcAft>
                <a:spcPts val="600"/>
              </a:spcAft>
            </a:pPr>
            <a:r>
              <a:rPr lang="en-US" sz="1800" b="1" dirty="0">
                <a:solidFill>
                  <a:srgbClr val="00788A"/>
                </a:solidFill>
              </a:rPr>
              <a:t>Data Source </a:t>
            </a:r>
            <a:endParaRPr lang="en-US" sz="1800" dirty="0">
              <a:solidFill>
                <a:srgbClr val="00788A"/>
              </a:solidFill>
            </a:endParaRPr>
          </a:p>
          <a:p>
            <a:pPr>
              <a:lnSpc>
                <a:spcPct val="110000"/>
              </a:lnSpc>
              <a:spcBef>
                <a:spcPts val="0"/>
              </a:spcBef>
              <a:spcAft>
                <a:spcPts val="600"/>
              </a:spcAft>
            </a:pPr>
            <a:r>
              <a:rPr lang="en-US" dirty="0"/>
              <a:t>HEDIS</a:t>
            </a:r>
          </a:p>
        </p:txBody>
      </p:sp>
      <p:pic>
        <p:nvPicPr>
          <p:cNvPr id="7" name="Picture 6">
            <a:extLst>
              <a:ext uri="{FF2B5EF4-FFF2-40B4-BE49-F238E27FC236}">
                <a16:creationId xmlns:a16="http://schemas.microsoft.com/office/drawing/2014/main" id="{68FAC7CA-ACC8-5F4C-9E68-0145731496D2}"/>
              </a:ext>
            </a:extLst>
          </p:cNvPr>
          <p:cNvPicPr>
            <a:picLocks noChangeAspect="1"/>
          </p:cNvPicPr>
          <p:nvPr/>
        </p:nvPicPr>
        <p:blipFill>
          <a:blip r:embed="rId3"/>
          <a:stretch>
            <a:fillRect/>
          </a:stretch>
        </p:blipFill>
        <p:spPr>
          <a:xfrm>
            <a:off x="6229350" y="2276856"/>
            <a:ext cx="571500" cy="571500"/>
          </a:xfrm>
          <a:prstGeom prst="rect">
            <a:avLst/>
          </a:prstGeom>
        </p:spPr>
      </p:pic>
      <p:pic>
        <p:nvPicPr>
          <p:cNvPr id="10" name="Picture 9">
            <a:extLst>
              <a:ext uri="{FF2B5EF4-FFF2-40B4-BE49-F238E27FC236}">
                <a16:creationId xmlns:a16="http://schemas.microsoft.com/office/drawing/2014/main" id="{14E96F97-7474-554F-AE48-0F001073A5E9}"/>
              </a:ext>
            </a:extLst>
          </p:cNvPr>
          <p:cNvPicPr>
            <a:picLocks noChangeAspect="1"/>
          </p:cNvPicPr>
          <p:nvPr/>
        </p:nvPicPr>
        <p:blipFill>
          <a:blip r:embed="rId4"/>
          <a:stretch>
            <a:fillRect/>
          </a:stretch>
        </p:blipFill>
        <p:spPr>
          <a:xfrm>
            <a:off x="6229350" y="3011196"/>
            <a:ext cx="571500" cy="571500"/>
          </a:xfrm>
          <a:prstGeom prst="rect">
            <a:avLst/>
          </a:prstGeom>
        </p:spPr>
      </p:pic>
      <p:pic>
        <p:nvPicPr>
          <p:cNvPr id="11" name="Picture 10">
            <a:extLst>
              <a:ext uri="{FF2B5EF4-FFF2-40B4-BE49-F238E27FC236}">
                <a16:creationId xmlns:a16="http://schemas.microsoft.com/office/drawing/2014/main" id="{1200954A-A7E2-664C-BAFF-51FDFC6D93F3}"/>
              </a:ext>
            </a:extLst>
          </p:cNvPr>
          <p:cNvPicPr>
            <a:picLocks noChangeAspect="1"/>
          </p:cNvPicPr>
          <p:nvPr/>
        </p:nvPicPr>
        <p:blipFill>
          <a:blip r:embed="rId5"/>
          <a:stretch>
            <a:fillRect/>
          </a:stretch>
        </p:blipFill>
        <p:spPr>
          <a:xfrm>
            <a:off x="6229350" y="3753285"/>
            <a:ext cx="571500" cy="571500"/>
          </a:xfrm>
          <a:prstGeom prst="rect">
            <a:avLst/>
          </a:prstGeom>
        </p:spPr>
      </p:pic>
    </p:spTree>
    <p:extLst>
      <p:ext uri="{BB962C8B-B14F-4D97-AF65-F5344CB8AC3E}">
        <p14:creationId xmlns:p14="http://schemas.microsoft.com/office/powerpoint/2010/main" val="722632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BFEBE0-18C0-BA48-8B50-A31512DFB45A}"/>
              </a:ext>
            </a:extLst>
          </p:cNvPr>
          <p:cNvSpPr>
            <a:spLocks noGrp="1"/>
          </p:cNvSpPr>
          <p:nvPr>
            <p:ph type="sldNum" sz="quarter" idx="12"/>
          </p:nvPr>
        </p:nvSpPr>
        <p:spPr/>
        <p:txBody>
          <a:bodyPr/>
          <a:lstStyle/>
          <a:p>
            <a:fld id="{7C96A067-2F1D-9F49-80DB-0F53D3AB26DE}" type="slidenum">
              <a:rPr lang="en-US" smtClean="0"/>
              <a:t>4</a:t>
            </a:fld>
            <a:endParaRPr lang="en-US"/>
          </a:p>
        </p:txBody>
      </p:sp>
      <p:graphicFrame>
        <p:nvGraphicFramePr>
          <p:cNvPr id="13" name="Table 12">
            <a:extLst>
              <a:ext uri="{FF2B5EF4-FFF2-40B4-BE49-F238E27FC236}">
                <a16:creationId xmlns:a16="http://schemas.microsoft.com/office/drawing/2014/main" id="{08E88BB4-2243-7145-AF4E-E556E74B93B9}"/>
              </a:ext>
            </a:extLst>
          </p:cNvPr>
          <p:cNvGraphicFramePr>
            <a:graphicFrameLocks noGrp="1"/>
          </p:cNvGraphicFramePr>
          <p:nvPr>
            <p:extLst>
              <p:ext uri="{D42A27DB-BD31-4B8C-83A1-F6EECF244321}">
                <p14:modId xmlns:p14="http://schemas.microsoft.com/office/powerpoint/2010/main" val="1514378147"/>
              </p:ext>
            </p:extLst>
          </p:nvPr>
        </p:nvGraphicFramePr>
        <p:xfrm>
          <a:off x="1676398" y="2130011"/>
          <a:ext cx="8686800" cy="333756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75009721"/>
                    </a:ext>
                  </a:extLst>
                </a:gridCol>
                <a:gridCol w="1371600">
                  <a:extLst>
                    <a:ext uri="{9D8B030D-6E8A-4147-A177-3AD203B41FA5}">
                      <a16:colId xmlns:a16="http://schemas.microsoft.com/office/drawing/2014/main" val="3215868235"/>
                    </a:ext>
                  </a:extLst>
                </a:gridCol>
                <a:gridCol w="1371600">
                  <a:extLst>
                    <a:ext uri="{9D8B030D-6E8A-4147-A177-3AD203B41FA5}">
                      <a16:colId xmlns:a16="http://schemas.microsoft.com/office/drawing/2014/main" val="2820648252"/>
                    </a:ext>
                  </a:extLst>
                </a:gridCol>
                <a:gridCol w="1371600">
                  <a:extLst>
                    <a:ext uri="{9D8B030D-6E8A-4147-A177-3AD203B41FA5}">
                      <a16:colId xmlns:a16="http://schemas.microsoft.com/office/drawing/2014/main" val="2429812169"/>
                    </a:ext>
                  </a:extLst>
                </a:gridCol>
                <a:gridCol w="1371600">
                  <a:extLst>
                    <a:ext uri="{9D8B030D-6E8A-4147-A177-3AD203B41FA5}">
                      <a16:colId xmlns:a16="http://schemas.microsoft.com/office/drawing/2014/main" val="2621559660"/>
                    </a:ext>
                  </a:extLst>
                </a:gridCol>
                <a:gridCol w="1371600">
                  <a:extLst>
                    <a:ext uri="{9D8B030D-6E8A-4147-A177-3AD203B41FA5}">
                      <a16:colId xmlns:a16="http://schemas.microsoft.com/office/drawing/2014/main" val="3565488066"/>
                    </a:ext>
                  </a:extLst>
                </a:gridCol>
              </a:tblGrid>
              <a:tr h="370840">
                <a:tc>
                  <a:txBody>
                    <a:bodyPr/>
                    <a:lstStyle/>
                    <a:p>
                      <a:endParaRPr lang="en-US" dirty="0"/>
                    </a:p>
                  </a:txBody>
                  <a:tcPr>
                    <a:lnB w="3175" cap="flat" cmpd="sng" algn="ctr">
                      <a:solidFill>
                        <a:srgbClr val="00788A"/>
                      </a:solidFill>
                      <a:prstDash val="solid"/>
                      <a:round/>
                      <a:headEnd type="none" w="med" len="med"/>
                      <a:tailEnd type="none" w="med" len="med"/>
                    </a:lnB>
                    <a:noFill/>
                  </a:tcPr>
                </a:tc>
                <a:tc>
                  <a:txBody>
                    <a:bodyPr/>
                    <a:lstStyle/>
                    <a:p>
                      <a:endParaRPr lang="en-US" dirty="0"/>
                    </a:p>
                  </a:txBody>
                  <a:tcPr>
                    <a:lnB w="3175" cap="flat" cmpd="sng" algn="ctr">
                      <a:solidFill>
                        <a:srgbClr val="00788A"/>
                      </a:solidFill>
                      <a:prstDash val="solid"/>
                      <a:round/>
                      <a:headEnd type="none" w="med" len="med"/>
                      <a:tailEnd type="none" w="med" len="med"/>
                    </a:lnB>
                    <a:no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lt1"/>
                          </a:solidFill>
                          <a:effectLst/>
                          <a:latin typeface="Arial" panose="020B0604020202020204" pitchFamily="34" charset="0"/>
                          <a:ea typeface="+mn-ea"/>
                          <a:cs typeface="Arial" panose="020B0604020202020204" pitchFamily="34" charset="0"/>
                        </a:rPr>
                        <a:t>ANNUAL TARGETS</a:t>
                      </a:r>
                    </a:p>
                  </a:txBody>
                  <a:tcPr anchor="ctr">
                    <a:lnB w="3175" cap="flat" cmpd="sng" algn="ctr">
                      <a:solidFill>
                        <a:srgbClr val="00788A"/>
                      </a:solidFill>
                      <a:prstDash val="solid"/>
                      <a:round/>
                      <a:headEnd type="none" w="med" len="med"/>
                      <a:tailEnd type="none" w="med" len="med"/>
                    </a:lnB>
                    <a:solidFill>
                      <a:srgbClr val="00788A"/>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88937934"/>
                  </a:ext>
                </a:extLst>
              </a:tr>
              <a:tr h="370840">
                <a:tc>
                  <a:txBody>
                    <a:bodyPr/>
                    <a:lstStyle/>
                    <a:p>
                      <a:r>
                        <a:rPr lang="en-US" sz="1200" b="1" dirty="0">
                          <a:solidFill>
                            <a:srgbClr val="00778A"/>
                          </a:solidFill>
                          <a:effectLst/>
                          <a:latin typeface="Arial" panose="020B0604020202020204" pitchFamily="34" charset="0"/>
                        </a:rPr>
                        <a:t>Region</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2023 Baseline</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2024</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2025</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2026</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2027</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extLst>
                  <a:ext uri="{0D108BD9-81ED-4DB2-BD59-A6C34878D82A}">
                    <a16:rowId xmlns:a16="http://schemas.microsoft.com/office/drawing/2014/main" val="2601611866"/>
                  </a:ext>
                </a:extLst>
              </a:tr>
              <a:tr h="370840">
                <a:tc>
                  <a:txBody>
                    <a:bodyPr/>
                    <a:lstStyle/>
                    <a:p>
                      <a:r>
                        <a:rPr lang="en-US" sz="1200" dirty="0">
                          <a:effectLst/>
                          <a:latin typeface="Arial" panose="020B0604020202020204" pitchFamily="34" charset="0"/>
                        </a:rPr>
                        <a:t>Colorado</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77.13%</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77.70%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77.70%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77.70%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77.70%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93723263"/>
                  </a:ext>
                </a:extLst>
              </a:tr>
              <a:tr h="370840">
                <a:tc>
                  <a:txBody>
                    <a:bodyPr/>
                    <a:lstStyle/>
                    <a:p>
                      <a:r>
                        <a:rPr lang="en-US" sz="1200" dirty="0">
                          <a:effectLst/>
                          <a:latin typeface="Arial" panose="020B0604020202020204" pitchFamily="34" charset="0"/>
                        </a:rPr>
                        <a:t>Hawaii</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dirty="0">
                          <a:effectLst/>
                          <a:latin typeface="Arial" panose="020B0604020202020204" pitchFamily="34" charset="0"/>
                        </a:rPr>
                        <a:t>69.40%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dirty="0">
                          <a:effectLst/>
                          <a:latin typeface="Arial" panose="020B0604020202020204" pitchFamily="34" charset="0"/>
                        </a:rPr>
                        <a:t>71.40%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dirty="0">
                          <a:effectLst/>
                          <a:latin typeface="Arial" panose="020B0604020202020204" pitchFamily="34" charset="0"/>
                        </a:rPr>
                        <a:t>73.40%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dirty="0">
                          <a:effectLst/>
                          <a:latin typeface="Arial" panose="020B0604020202020204" pitchFamily="34" charset="0"/>
                        </a:rPr>
                        <a:t>75.40%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dirty="0">
                          <a:effectLst/>
                          <a:latin typeface="Arial" panose="020B0604020202020204" pitchFamily="34" charset="0"/>
                        </a:rPr>
                        <a:t>77.40%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extLst>
                  <a:ext uri="{0D108BD9-81ED-4DB2-BD59-A6C34878D82A}">
                    <a16:rowId xmlns:a16="http://schemas.microsoft.com/office/drawing/2014/main" val="3296243090"/>
                  </a:ext>
                </a:extLst>
              </a:tr>
              <a:tr h="370840">
                <a:tc>
                  <a:txBody>
                    <a:bodyPr/>
                    <a:lstStyle/>
                    <a:p>
                      <a:r>
                        <a:rPr lang="en-US" sz="1200" dirty="0">
                          <a:effectLst/>
                          <a:latin typeface="Arial" panose="020B0604020202020204" pitchFamily="34" charset="0"/>
                        </a:rPr>
                        <a:t>Mid-Atlantic States</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79.73%</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79.73%</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79.73%</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79.73%</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79.73%</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128505797"/>
                  </a:ext>
                </a:extLst>
              </a:tr>
              <a:tr h="370840">
                <a:tc>
                  <a:txBody>
                    <a:bodyPr/>
                    <a:lstStyle/>
                    <a:p>
                      <a:r>
                        <a:rPr lang="en-US" sz="1200" dirty="0">
                          <a:effectLst/>
                          <a:latin typeface="Arial" panose="020B0604020202020204" pitchFamily="34" charset="0"/>
                        </a:rPr>
                        <a:t>Northern California</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dirty="0">
                          <a:effectLst/>
                          <a:latin typeface="Arial" panose="020B0604020202020204" pitchFamily="34" charset="0"/>
                        </a:rPr>
                        <a:t>74.78%</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dirty="0">
                          <a:effectLst/>
                          <a:latin typeface="Arial" panose="020B0604020202020204" pitchFamily="34" charset="0"/>
                        </a:rPr>
                        <a:t>76.78%</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dirty="0">
                          <a:effectLst/>
                          <a:latin typeface="Arial" panose="020B0604020202020204" pitchFamily="34" charset="0"/>
                        </a:rPr>
                        <a:t>77.70%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dirty="0">
                          <a:effectLst/>
                          <a:latin typeface="Arial" panose="020B0604020202020204" pitchFamily="34" charset="0"/>
                        </a:rPr>
                        <a:t>77.70%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dirty="0">
                          <a:effectLst/>
                          <a:latin typeface="Arial" panose="020B0604020202020204" pitchFamily="34" charset="0"/>
                        </a:rPr>
                        <a:t>77.70%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extLst>
                  <a:ext uri="{0D108BD9-81ED-4DB2-BD59-A6C34878D82A}">
                    <a16:rowId xmlns:a16="http://schemas.microsoft.com/office/drawing/2014/main" val="3847758739"/>
                  </a:ext>
                </a:extLst>
              </a:tr>
              <a:tr h="370840">
                <a:tc>
                  <a:txBody>
                    <a:bodyPr/>
                    <a:lstStyle/>
                    <a:p>
                      <a:r>
                        <a:rPr lang="en-US" sz="1200" dirty="0">
                          <a:effectLst/>
                          <a:latin typeface="Arial" panose="020B0604020202020204" pitchFamily="34" charset="0"/>
                        </a:rPr>
                        <a:t>Northwest</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66.25%</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68.25%</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70.25%</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72.25%</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74.25%</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808294189"/>
                  </a:ext>
                </a:extLst>
              </a:tr>
              <a:tr h="370840">
                <a:tc>
                  <a:txBody>
                    <a:bodyPr/>
                    <a:lstStyle/>
                    <a:p>
                      <a:r>
                        <a:rPr lang="en-US" sz="1200" dirty="0">
                          <a:effectLst/>
                          <a:latin typeface="Arial" panose="020B0604020202020204" pitchFamily="34" charset="0"/>
                        </a:rPr>
                        <a:t>Southern California</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dirty="0">
                          <a:effectLst/>
                          <a:latin typeface="Arial" panose="020B0604020202020204" pitchFamily="34" charset="0"/>
                        </a:rPr>
                        <a:t>80.18%</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dirty="0">
                          <a:effectLst/>
                          <a:latin typeface="Arial" panose="020B0604020202020204" pitchFamily="34" charset="0"/>
                        </a:rPr>
                        <a:t>80.18%</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dirty="0">
                          <a:effectLst/>
                          <a:latin typeface="Arial" panose="020B0604020202020204" pitchFamily="34" charset="0"/>
                        </a:rPr>
                        <a:t>80.18%</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dirty="0">
                          <a:effectLst/>
                          <a:latin typeface="Arial" panose="020B0604020202020204" pitchFamily="34" charset="0"/>
                        </a:rPr>
                        <a:t>80.18%</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dirty="0">
                          <a:effectLst/>
                          <a:latin typeface="Arial" panose="020B0604020202020204" pitchFamily="34" charset="0"/>
                        </a:rPr>
                        <a:t>80.18%</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extLst>
                  <a:ext uri="{0D108BD9-81ED-4DB2-BD59-A6C34878D82A}">
                    <a16:rowId xmlns:a16="http://schemas.microsoft.com/office/drawing/2014/main" val="2762119821"/>
                  </a:ext>
                </a:extLst>
              </a:tr>
              <a:tr h="370840">
                <a:tc>
                  <a:txBody>
                    <a:bodyPr/>
                    <a:lstStyle/>
                    <a:p>
                      <a:r>
                        <a:rPr lang="en-US" sz="1200" dirty="0">
                          <a:effectLst/>
                          <a:latin typeface="Arial" panose="020B0604020202020204" pitchFamily="34" charset="0"/>
                        </a:rPr>
                        <a:t>Washington</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63.68%</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65.68%</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67.68%</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69.68%</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71.68%</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857716769"/>
                  </a:ext>
                </a:extLst>
              </a:tr>
            </a:tbl>
          </a:graphicData>
        </a:graphic>
      </p:graphicFrame>
      <p:sp>
        <p:nvSpPr>
          <p:cNvPr id="8" name="Title 1">
            <a:extLst>
              <a:ext uri="{FF2B5EF4-FFF2-40B4-BE49-F238E27FC236}">
                <a16:creationId xmlns:a16="http://schemas.microsoft.com/office/drawing/2014/main" id="{0A5BF402-FE9D-CC4E-AF7F-BE33FB6687BC}"/>
              </a:ext>
            </a:extLst>
          </p:cNvPr>
          <p:cNvSpPr>
            <a:spLocks noGrp="1"/>
          </p:cNvSpPr>
          <p:nvPr>
            <p:ph type="title"/>
          </p:nvPr>
        </p:nvSpPr>
        <p:spPr>
          <a:xfrm>
            <a:off x="1676400" y="1068115"/>
            <a:ext cx="9677400" cy="685800"/>
          </a:xfrm>
        </p:spPr>
        <p:txBody>
          <a:bodyPr>
            <a:normAutofit/>
          </a:bodyPr>
          <a:lstStyle/>
          <a:p>
            <a:r>
              <a:rPr lang="en-US" dirty="0"/>
              <a:t>Controlling High Blood Pressure</a:t>
            </a:r>
          </a:p>
        </p:txBody>
      </p:sp>
      <p:pic>
        <p:nvPicPr>
          <p:cNvPr id="9" name="Content Placeholder 5">
            <a:extLst>
              <a:ext uri="{FF2B5EF4-FFF2-40B4-BE49-F238E27FC236}">
                <a16:creationId xmlns:a16="http://schemas.microsoft.com/office/drawing/2014/main" id="{069FC428-48C0-1443-96EC-9582BE8A2611}"/>
              </a:ext>
            </a:extLst>
          </p:cNvPr>
          <p:cNvPicPr>
            <a:picLocks noChangeAspect="1"/>
          </p:cNvPicPr>
          <p:nvPr/>
        </p:nvPicPr>
        <p:blipFill>
          <a:blip r:embed="rId2"/>
          <a:stretch>
            <a:fillRect/>
          </a:stretch>
        </p:blipFill>
        <p:spPr>
          <a:xfrm>
            <a:off x="685273" y="1068115"/>
            <a:ext cx="685800" cy="685800"/>
          </a:xfrm>
          <a:prstGeom prst="rect">
            <a:avLst/>
          </a:prstGeom>
        </p:spPr>
      </p:pic>
    </p:spTree>
    <p:extLst>
      <p:ext uri="{BB962C8B-B14F-4D97-AF65-F5344CB8AC3E}">
        <p14:creationId xmlns:p14="http://schemas.microsoft.com/office/powerpoint/2010/main" val="1615823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96A193-29D5-9E49-9E2A-2037ED62697D}"/>
              </a:ext>
            </a:extLst>
          </p:cNvPr>
          <p:cNvSpPr>
            <a:spLocks noGrp="1"/>
          </p:cNvSpPr>
          <p:nvPr>
            <p:ph idx="1"/>
          </p:nvPr>
        </p:nvSpPr>
        <p:spPr>
          <a:xfrm>
            <a:off x="2459065" y="2231136"/>
            <a:ext cx="3701512" cy="3657600"/>
          </a:xfrm>
        </p:spPr>
        <p:txBody>
          <a:bodyPr tIns="0" bIns="0">
            <a:normAutofit/>
          </a:bodyPr>
          <a:lstStyle/>
          <a:p>
            <a:pPr>
              <a:lnSpc>
                <a:spcPct val="110000"/>
              </a:lnSpc>
              <a:spcBef>
                <a:spcPts val="0"/>
              </a:spcBef>
              <a:spcAft>
                <a:spcPts val="600"/>
              </a:spcAft>
            </a:pPr>
            <a:r>
              <a:rPr lang="en-US" sz="1800" b="1" dirty="0">
                <a:solidFill>
                  <a:srgbClr val="00788A"/>
                </a:solidFill>
              </a:rPr>
              <a:t>Why this goal is important: </a:t>
            </a:r>
            <a:endParaRPr lang="en-US" sz="1800" dirty="0">
              <a:solidFill>
                <a:srgbClr val="00788A"/>
              </a:solidFill>
            </a:endParaRPr>
          </a:p>
          <a:p>
            <a:pPr>
              <a:lnSpc>
                <a:spcPct val="110000"/>
              </a:lnSpc>
              <a:spcBef>
                <a:spcPts val="0"/>
              </a:spcBef>
              <a:spcAft>
                <a:spcPts val="600"/>
              </a:spcAft>
            </a:pPr>
            <a:r>
              <a:rPr lang="en-US" dirty="0"/>
              <a:t>Hypertension is a serious health problem that can lead to heart failure or heart attack. By helping patients manage their blood pressure, we’re helping them stay healthy and thrive.</a:t>
            </a:r>
          </a:p>
          <a:p>
            <a:pPr>
              <a:lnSpc>
                <a:spcPct val="110000"/>
              </a:lnSpc>
              <a:spcBef>
                <a:spcPts val="600"/>
              </a:spcBef>
              <a:spcAft>
                <a:spcPts val="600"/>
              </a:spcAft>
            </a:pPr>
            <a:r>
              <a:rPr lang="en-US" sz="1800" b="1" dirty="0">
                <a:solidFill>
                  <a:srgbClr val="00788A"/>
                </a:solidFill>
              </a:rPr>
              <a:t>Get inspired. </a:t>
            </a:r>
            <a:endParaRPr lang="en-US" sz="1800" dirty="0">
              <a:solidFill>
                <a:srgbClr val="00788A"/>
              </a:solidFill>
            </a:endParaRPr>
          </a:p>
          <a:p>
            <a:pPr>
              <a:lnSpc>
                <a:spcPct val="110000"/>
              </a:lnSpc>
              <a:spcBef>
                <a:spcPts val="0"/>
              </a:spcBef>
              <a:spcAft>
                <a:spcPts val="600"/>
              </a:spcAft>
            </a:pPr>
            <a:r>
              <a:rPr lang="en-US" dirty="0"/>
              <a:t>See how this adult primary care team helped patients control their high blood pressure by focusing on those at highest risk.</a:t>
            </a:r>
          </a:p>
          <a:p>
            <a:pPr>
              <a:lnSpc>
                <a:spcPct val="110000"/>
              </a:lnSpc>
              <a:spcBef>
                <a:spcPts val="0"/>
              </a:spcBef>
              <a:spcAft>
                <a:spcPts val="600"/>
              </a:spcAft>
            </a:pPr>
            <a:endParaRPr lang="en-US" dirty="0"/>
          </a:p>
        </p:txBody>
      </p:sp>
      <p:sp>
        <p:nvSpPr>
          <p:cNvPr id="4" name="Slide Number Placeholder 3">
            <a:extLst>
              <a:ext uri="{FF2B5EF4-FFF2-40B4-BE49-F238E27FC236}">
                <a16:creationId xmlns:a16="http://schemas.microsoft.com/office/drawing/2014/main" id="{78BFEBE0-18C0-BA48-8B50-A31512DFB45A}"/>
              </a:ext>
            </a:extLst>
          </p:cNvPr>
          <p:cNvSpPr>
            <a:spLocks noGrp="1"/>
          </p:cNvSpPr>
          <p:nvPr>
            <p:ph type="sldNum" sz="quarter" idx="12"/>
          </p:nvPr>
        </p:nvSpPr>
        <p:spPr/>
        <p:txBody>
          <a:bodyPr/>
          <a:lstStyle/>
          <a:p>
            <a:fld id="{7C96A067-2F1D-9F49-80DB-0F53D3AB26DE}" type="slidenum">
              <a:rPr lang="en-US" smtClean="0"/>
              <a:t>5</a:t>
            </a:fld>
            <a:endParaRPr lang="en-US"/>
          </a:p>
        </p:txBody>
      </p:sp>
      <p:pic>
        <p:nvPicPr>
          <p:cNvPr id="7" name="Picture 6">
            <a:extLst>
              <a:ext uri="{FF2B5EF4-FFF2-40B4-BE49-F238E27FC236}">
                <a16:creationId xmlns:a16="http://schemas.microsoft.com/office/drawing/2014/main" id="{68FAC7CA-ACC8-5F4C-9E68-0145731496D2}"/>
              </a:ext>
            </a:extLst>
          </p:cNvPr>
          <p:cNvPicPr>
            <a:picLocks noChangeAspect="1"/>
          </p:cNvPicPr>
          <p:nvPr/>
        </p:nvPicPr>
        <p:blipFill>
          <a:blip r:embed="rId2"/>
          <a:stretch>
            <a:fillRect/>
          </a:stretch>
        </p:blipFill>
        <p:spPr>
          <a:xfrm>
            <a:off x="1676400" y="2276856"/>
            <a:ext cx="571500" cy="571500"/>
          </a:xfrm>
          <a:prstGeom prst="rect">
            <a:avLst/>
          </a:prstGeom>
        </p:spPr>
      </p:pic>
      <p:pic>
        <p:nvPicPr>
          <p:cNvPr id="10" name="Picture 9">
            <a:extLst>
              <a:ext uri="{FF2B5EF4-FFF2-40B4-BE49-F238E27FC236}">
                <a16:creationId xmlns:a16="http://schemas.microsoft.com/office/drawing/2014/main" id="{14E96F97-7474-554F-AE48-0F001073A5E9}"/>
              </a:ext>
            </a:extLst>
          </p:cNvPr>
          <p:cNvPicPr>
            <a:picLocks noChangeAspect="1"/>
          </p:cNvPicPr>
          <p:nvPr/>
        </p:nvPicPr>
        <p:blipFill>
          <a:blip r:embed="rId3"/>
          <a:stretch>
            <a:fillRect/>
          </a:stretch>
        </p:blipFill>
        <p:spPr>
          <a:xfrm>
            <a:off x="1676400" y="3731387"/>
            <a:ext cx="571500" cy="571500"/>
          </a:xfrm>
          <a:prstGeom prst="rect">
            <a:avLst/>
          </a:prstGeom>
        </p:spPr>
      </p:pic>
      <p:pic>
        <p:nvPicPr>
          <p:cNvPr id="13" name="Picture 12">
            <a:hlinkClick r:id="rId4"/>
            <a:extLst>
              <a:ext uri="{FF2B5EF4-FFF2-40B4-BE49-F238E27FC236}">
                <a16:creationId xmlns:a16="http://schemas.microsoft.com/office/drawing/2014/main" id="{BCC6543A-B7D1-1444-8AA6-C3CA45DBB632}"/>
              </a:ext>
            </a:extLst>
          </p:cNvPr>
          <p:cNvPicPr>
            <a:picLocks noChangeAspect="1"/>
          </p:cNvPicPr>
          <p:nvPr/>
        </p:nvPicPr>
        <p:blipFill>
          <a:blip r:embed="rId5"/>
          <a:stretch>
            <a:fillRect/>
          </a:stretch>
        </p:blipFill>
        <p:spPr>
          <a:xfrm>
            <a:off x="2459065" y="5004553"/>
            <a:ext cx="1270000" cy="444500"/>
          </a:xfrm>
          <a:prstGeom prst="rect">
            <a:avLst/>
          </a:prstGeom>
        </p:spPr>
      </p:pic>
      <p:pic>
        <p:nvPicPr>
          <p:cNvPr id="6" name="Picture 5">
            <a:extLst>
              <a:ext uri="{FF2B5EF4-FFF2-40B4-BE49-F238E27FC236}">
                <a16:creationId xmlns:a16="http://schemas.microsoft.com/office/drawing/2014/main" id="{88C232E8-B252-3946-A43C-BCA884DFEF03}"/>
              </a:ext>
            </a:extLst>
          </p:cNvPr>
          <p:cNvPicPr>
            <a:picLocks noChangeAspect="1"/>
          </p:cNvPicPr>
          <p:nvPr/>
        </p:nvPicPr>
        <p:blipFill>
          <a:blip r:embed="rId6"/>
          <a:stretch>
            <a:fillRect/>
          </a:stretch>
        </p:blipFill>
        <p:spPr>
          <a:xfrm>
            <a:off x="6476677" y="1752600"/>
            <a:ext cx="5029200" cy="3352800"/>
          </a:xfrm>
          <a:prstGeom prst="rect">
            <a:avLst/>
          </a:prstGeom>
        </p:spPr>
      </p:pic>
      <p:sp>
        <p:nvSpPr>
          <p:cNvPr id="14" name="Title 1">
            <a:extLst>
              <a:ext uri="{FF2B5EF4-FFF2-40B4-BE49-F238E27FC236}">
                <a16:creationId xmlns:a16="http://schemas.microsoft.com/office/drawing/2014/main" id="{568B35F0-B8DD-B54C-B452-1714C08BCE2B}"/>
              </a:ext>
            </a:extLst>
          </p:cNvPr>
          <p:cNvSpPr>
            <a:spLocks noGrp="1"/>
          </p:cNvSpPr>
          <p:nvPr>
            <p:ph type="title"/>
          </p:nvPr>
        </p:nvSpPr>
        <p:spPr>
          <a:xfrm>
            <a:off x="1676400" y="1068115"/>
            <a:ext cx="9677400" cy="685800"/>
          </a:xfrm>
        </p:spPr>
        <p:txBody>
          <a:bodyPr>
            <a:normAutofit/>
          </a:bodyPr>
          <a:lstStyle/>
          <a:p>
            <a:r>
              <a:rPr lang="en-US" dirty="0"/>
              <a:t>Controlling High Blood Pressure</a:t>
            </a:r>
          </a:p>
        </p:txBody>
      </p:sp>
      <p:pic>
        <p:nvPicPr>
          <p:cNvPr id="15" name="Content Placeholder 5">
            <a:extLst>
              <a:ext uri="{FF2B5EF4-FFF2-40B4-BE49-F238E27FC236}">
                <a16:creationId xmlns:a16="http://schemas.microsoft.com/office/drawing/2014/main" id="{E4405DF4-0BD1-514C-A46B-BEB76747812C}"/>
              </a:ext>
            </a:extLst>
          </p:cNvPr>
          <p:cNvPicPr>
            <a:picLocks noChangeAspect="1"/>
          </p:cNvPicPr>
          <p:nvPr/>
        </p:nvPicPr>
        <p:blipFill>
          <a:blip r:embed="rId7"/>
          <a:stretch>
            <a:fillRect/>
          </a:stretch>
        </p:blipFill>
        <p:spPr>
          <a:xfrm>
            <a:off x="685273" y="1068115"/>
            <a:ext cx="685800" cy="685800"/>
          </a:xfrm>
          <a:prstGeom prst="rect">
            <a:avLst/>
          </a:prstGeom>
        </p:spPr>
      </p:pic>
    </p:spTree>
    <p:extLst>
      <p:ext uri="{BB962C8B-B14F-4D97-AF65-F5344CB8AC3E}">
        <p14:creationId xmlns:p14="http://schemas.microsoft.com/office/powerpoint/2010/main" val="2431926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B53E-1C36-654D-A150-742F93CD10BA}"/>
              </a:ext>
            </a:extLst>
          </p:cNvPr>
          <p:cNvSpPr>
            <a:spLocks noGrp="1"/>
          </p:cNvSpPr>
          <p:nvPr>
            <p:ph type="title"/>
          </p:nvPr>
        </p:nvSpPr>
        <p:spPr/>
        <p:txBody>
          <a:bodyPr>
            <a:normAutofit/>
          </a:bodyPr>
          <a:lstStyle/>
          <a:p>
            <a:r>
              <a:rPr lang="en-US" dirty="0"/>
              <a:t>Flu Vaccination</a:t>
            </a:r>
          </a:p>
        </p:txBody>
      </p:sp>
      <p:sp>
        <p:nvSpPr>
          <p:cNvPr id="3" name="Content Placeholder 2">
            <a:extLst>
              <a:ext uri="{FF2B5EF4-FFF2-40B4-BE49-F238E27FC236}">
                <a16:creationId xmlns:a16="http://schemas.microsoft.com/office/drawing/2014/main" id="{D396A193-29D5-9E49-9E2A-2037ED62697D}"/>
              </a:ext>
            </a:extLst>
          </p:cNvPr>
          <p:cNvSpPr>
            <a:spLocks noGrp="1"/>
          </p:cNvSpPr>
          <p:nvPr>
            <p:ph idx="1"/>
          </p:nvPr>
        </p:nvSpPr>
        <p:spPr>
          <a:xfrm>
            <a:off x="1676400" y="2231136"/>
            <a:ext cx="4181959" cy="3657600"/>
          </a:xfrm>
        </p:spPr>
        <p:txBody>
          <a:bodyPr tIns="0" bIns="0">
            <a:normAutofit/>
          </a:bodyPr>
          <a:lstStyle/>
          <a:p>
            <a:pPr>
              <a:lnSpc>
                <a:spcPct val="110000"/>
              </a:lnSpc>
              <a:spcBef>
                <a:spcPts val="0"/>
              </a:spcBef>
              <a:spcAft>
                <a:spcPts val="600"/>
              </a:spcAft>
            </a:pPr>
            <a:r>
              <a:rPr lang="en-US" sz="1800" b="1" dirty="0">
                <a:solidFill>
                  <a:srgbClr val="00788A"/>
                </a:solidFill>
              </a:rPr>
              <a:t>Description </a:t>
            </a:r>
          </a:p>
          <a:p>
            <a:pPr>
              <a:lnSpc>
                <a:spcPct val="110000"/>
              </a:lnSpc>
              <a:spcBef>
                <a:spcPts val="0"/>
              </a:spcBef>
            </a:pPr>
            <a:r>
              <a:rPr lang="en-US" dirty="0"/>
              <a:t>Percent of Kaiser Permanente members, older than 6 months of age without a medical history exclusion, with a record of receiving flu vaccines via Kaiser Permanente, outside pharmacy or medical claims, Care Everywhere Data, or patient reported. </a:t>
            </a:r>
          </a:p>
        </p:txBody>
      </p:sp>
      <p:sp>
        <p:nvSpPr>
          <p:cNvPr id="4" name="Slide Number Placeholder 3">
            <a:extLst>
              <a:ext uri="{FF2B5EF4-FFF2-40B4-BE49-F238E27FC236}">
                <a16:creationId xmlns:a16="http://schemas.microsoft.com/office/drawing/2014/main" id="{78BFEBE0-18C0-BA48-8B50-A31512DFB45A}"/>
              </a:ext>
            </a:extLst>
          </p:cNvPr>
          <p:cNvSpPr>
            <a:spLocks noGrp="1"/>
          </p:cNvSpPr>
          <p:nvPr>
            <p:ph type="sldNum" sz="quarter" idx="12"/>
          </p:nvPr>
        </p:nvSpPr>
        <p:spPr/>
        <p:txBody>
          <a:bodyPr/>
          <a:lstStyle/>
          <a:p>
            <a:fld id="{7C96A067-2F1D-9F49-80DB-0F53D3AB26DE}" type="slidenum">
              <a:rPr lang="en-US" smtClean="0"/>
              <a:t>6</a:t>
            </a:fld>
            <a:endParaRPr lang="en-US"/>
          </a:p>
        </p:txBody>
      </p:sp>
      <p:pic>
        <p:nvPicPr>
          <p:cNvPr id="12" name="Content Placeholder 5">
            <a:extLst>
              <a:ext uri="{FF2B5EF4-FFF2-40B4-BE49-F238E27FC236}">
                <a16:creationId xmlns:a16="http://schemas.microsoft.com/office/drawing/2014/main" id="{97BA4C6D-D1D3-F643-918D-3442EADE7D88}"/>
              </a:ext>
            </a:extLst>
          </p:cNvPr>
          <p:cNvPicPr>
            <a:picLocks noChangeAspect="1"/>
          </p:cNvPicPr>
          <p:nvPr/>
        </p:nvPicPr>
        <p:blipFill>
          <a:blip r:embed="rId2"/>
          <a:stretch>
            <a:fillRect/>
          </a:stretch>
        </p:blipFill>
        <p:spPr>
          <a:xfrm>
            <a:off x="685273" y="1068115"/>
            <a:ext cx="685800" cy="685800"/>
          </a:xfrm>
          <a:prstGeom prst="rect">
            <a:avLst/>
          </a:prstGeom>
        </p:spPr>
      </p:pic>
      <p:sp>
        <p:nvSpPr>
          <p:cNvPr id="6" name="Content Placeholder 2">
            <a:extLst>
              <a:ext uri="{FF2B5EF4-FFF2-40B4-BE49-F238E27FC236}">
                <a16:creationId xmlns:a16="http://schemas.microsoft.com/office/drawing/2014/main" id="{7A4F36EE-195A-C44B-9542-13F36412813B}"/>
              </a:ext>
            </a:extLst>
          </p:cNvPr>
          <p:cNvSpPr txBox="1">
            <a:spLocks/>
          </p:cNvSpPr>
          <p:nvPr/>
        </p:nvSpPr>
        <p:spPr>
          <a:xfrm>
            <a:off x="6987799" y="2231136"/>
            <a:ext cx="3436362" cy="365760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spcAft>
                <a:spcPts val="600"/>
              </a:spcAft>
            </a:pPr>
            <a:r>
              <a:rPr lang="en-US" sz="1800" b="1" dirty="0">
                <a:solidFill>
                  <a:srgbClr val="00788A"/>
                </a:solidFill>
              </a:rPr>
              <a:t>Performance Period </a:t>
            </a:r>
            <a:endParaRPr lang="en-US" sz="1800" dirty="0">
              <a:solidFill>
                <a:srgbClr val="00788A"/>
              </a:solidFill>
            </a:endParaRPr>
          </a:p>
          <a:p>
            <a:pPr>
              <a:lnSpc>
                <a:spcPct val="110000"/>
              </a:lnSpc>
              <a:spcBef>
                <a:spcPts val="0"/>
              </a:spcBef>
              <a:spcAft>
                <a:spcPts val="600"/>
              </a:spcAft>
            </a:pPr>
            <a:r>
              <a:rPr lang="en-US" dirty="0"/>
              <a:t>August to December</a:t>
            </a:r>
          </a:p>
          <a:p>
            <a:pPr>
              <a:lnSpc>
                <a:spcPct val="110000"/>
              </a:lnSpc>
              <a:spcBef>
                <a:spcPts val="600"/>
              </a:spcBef>
              <a:spcAft>
                <a:spcPts val="600"/>
              </a:spcAft>
            </a:pPr>
            <a:r>
              <a:rPr lang="en-US" sz="1800" b="1" dirty="0">
                <a:solidFill>
                  <a:srgbClr val="00788A"/>
                </a:solidFill>
              </a:rPr>
              <a:t>Goal Improvement </a:t>
            </a:r>
            <a:endParaRPr lang="en-US" sz="1800" dirty="0">
              <a:solidFill>
                <a:srgbClr val="00788A"/>
              </a:solidFill>
            </a:endParaRPr>
          </a:p>
          <a:p>
            <a:pPr>
              <a:lnSpc>
                <a:spcPct val="110000"/>
              </a:lnSpc>
              <a:spcBef>
                <a:spcPts val="0"/>
              </a:spcBef>
              <a:spcAft>
                <a:spcPts val="600"/>
              </a:spcAft>
            </a:pPr>
            <a:r>
              <a:rPr lang="en-US" dirty="0"/>
              <a:t>1.5%</a:t>
            </a:r>
          </a:p>
          <a:p>
            <a:pPr>
              <a:lnSpc>
                <a:spcPct val="110000"/>
              </a:lnSpc>
              <a:spcBef>
                <a:spcPts val="0"/>
              </a:spcBef>
              <a:spcAft>
                <a:spcPts val="600"/>
              </a:spcAft>
            </a:pPr>
            <a:r>
              <a:rPr lang="en-US" sz="1800" b="1" dirty="0">
                <a:solidFill>
                  <a:srgbClr val="00788A"/>
                </a:solidFill>
              </a:rPr>
              <a:t>Data Source </a:t>
            </a:r>
            <a:endParaRPr lang="en-US" sz="1800" dirty="0">
              <a:solidFill>
                <a:srgbClr val="00788A"/>
              </a:solidFill>
            </a:endParaRPr>
          </a:p>
          <a:p>
            <a:pPr>
              <a:lnSpc>
                <a:spcPct val="110000"/>
              </a:lnSpc>
              <a:spcBef>
                <a:spcPts val="0"/>
              </a:spcBef>
              <a:spcAft>
                <a:spcPts val="600"/>
              </a:spcAft>
            </a:pPr>
            <a:r>
              <a:rPr lang="en-US" dirty="0"/>
              <a:t>Pharmacy Dashboard</a:t>
            </a:r>
          </a:p>
        </p:txBody>
      </p:sp>
      <p:pic>
        <p:nvPicPr>
          <p:cNvPr id="7" name="Picture 6">
            <a:extLst>
              <a:ext uri="{FF2B5EF4-FFF2-40B4-BE49-F238E27FC236}">
                <a16:creationId xmlns:a16="http://schemas.microsoft.com/office/drawing/2014/main" id="{68FAC7CA-ACC8-5F4C-9E68-0145731496D2}"/>
              </a:ext>
            </a:extLst>
          </p:cNvPr>
          <p:cNvPicPr>
            <a:picLocks noChangeAspect="1"/>
          </p:cNvPicPr>
          <p:nvPr/>
        </p:nvPicPr>
        <p:blipFill>
          <a:blip r:embed="rId3"/>
          <a:stretch>
            <a:fillRect/>
          </a:stretch>
        </p:blipFill>
        <p:spPr>
          <a:xfrm>
            <a:off x="6229350" y="2276856"/>
            <a:ext cx="571500" cy="571500"/>
          </a:xfrm>
          <a:prstGeom prst="rect">
            <a:avLst/>
          </a:prstGeom>
        </p:spPr>
      </p:pic>
      <p:pic>
        <p:nvPicPr>
          <p:cNvPr id="10" name="Picture 9">
            <a:extLst>
              <a:ext uri="{FF2B5EF4-FFF2-40B4-BE49-F238E27FC236}">
                <a16:creationId xmlns:a16="http://schemas.microsoft.com/office/drawing/2014/main" id="{14E96F97-7474-554F-AE48-0F001073A5E9}"/>
              </a:ext>
            </a:extLst>
          </p:cNvPr>
          <p:cNvPicPr>
            <a:picLocks noChangeAspect="1"/>
          </p:cNvPicPr>
          <p:nvPr/>
        </p:nvPicPr>
        <p:blipFill>
          <a:blip r:embed="rId4"/>
          <a:stretch>
            <a:fillRect/>
          </a:stretch>
        </p:blipFill>
        <p:spPr>
          <a:xfrm>
            <a:off x="6229350" y="3011196"/>
            <a:ext cx="571500" cy="571500"/>
          </a:xfrm>
          <a:prstGeom prst="rect">
            <a:avLst/>
          </a:prstGeom>
        </p:spPr>
      </p:pic>
      <p:pic>
        <p:nvPicPr>
          <p:cNvPr id="11" name="Picture 10">
            <a:extLst>
              <a:ext uri="{FF2B5EF4-FFF2-40B4-BE49-F238E27FC236}">
                <a16:creationId xmlns:a16="http://schemas.microsoft.com/office/drawing/2014/main" id="{1200954A-A7E2-664C-BAFF-51FDFC6D93F3}"/>
              </a:ext>
            </a:extLst>
          </p:cNvPr>
          <p:cNvPicPr>
            <a:picLocks noChangeAspect="1"/>
          </p:cNvPicPr>
          <p:nvPr/>
        </p:nvPicPr>
        <p:blipFill>
          <a:blip r:embed="rId5"/>
          <a:stretch>
            <a:fillRect/>
          </a:stretch>
        </p:blipFill>
        <p:spPr>
          <a:xfrm>
            <a:off x="6229350" y="3753285"/>
            <a:ext cx="571500" cy="571500"/>
          </a:xfrm>
          <a:prstGeom prst="rect">
            <a:avLst/>
          </a:prstGeom>
        </p:spPr>
      </p:pic>
    </p:spTree>
    <p:extLst>
      <p:ext uri="{BB962C8B-B14F-4D97-AF65-F5344CB8AC3E}">
        <p14:creationId xmlns:p14="http://schemas.microsoft.com/office/powerpoint/2010/main" val="3158317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B53E-1C36-654D-A150-742F93CD10BA}"/>
              </a:ext>
            </a:extLst>
          </p:cNvPr>
          <p:cNvSpPr>
            <a:spLocks noGrp="1"/>
          </p:cNvSpPr>
          <p:nvPr>
            <p:ph type="title"/>
          </p:nvPr>
        </p:nvSpPr>
        <p:spPr/>
        <p:txBody>
          <a:bodyPr>
            <a:normAutofit/>
          </a:bodyPr>
          <a:lstStyle/>
          <a:p>
            <a:r>
              <a:rPr lang="en-US" dirty="0"/>
              <a:t>Flu Vaccination</a:t>
            </a:r>
          </a:p>
        </p:txBody>
      </p:sp>
      <p:sp>
        <p:nvSpPr>
          <p:cNvPr id="4" name="Slide Number Placeholder 3">
            <a:extLst>
              <a:ext uri="{FF2B5EF4-FFF2-40B4-BE49-F238E27FC236}">
                <a16:creationId xmlns:a16="http://schemas.microsoft.com/office/drawing/2014/main" id="{78BFEBE0-18C0-BA48-8B50-A31512DFB45A}"/>
              </a:ext>
            </a:extLst>
          </p:cNvPr>
          <p:cNvSpPr>
            <a:spLocks noGrp="1"/>
          </p:cNvSpPr>
          <p:nvPr>
            <p:ph type="sldNum" sz="quarter" idx="12"/>
          </p:nvPr>
        </p:nvSpPr>
        <p:spPr/>
        <p:txBody>
          <a:bodyPr/>
          <a:lstStyle/>
          <a:p>
            <a:fld id="{7C96A067-2F1D-9F49-80DB-0F53D3AB26DE}" type="slidenum">
              <a:rPr lang="en-US" smtClean="0"/>
              <a:t>7</a:t>
            </a:fld>
            <a:endParaRPr lang="en-US"/>
          </a:p>
        </p:txBody>
      </p:sp>
      <p:pic>
        <p:nvPicPr>
          <p:cNvPr id="12" name="Content Placeholder 5">
            <a:extLst>
              <a:ext uri="{FF2B5EF4-FFF2-40B4-BE49-F238E27FC236}">
                <a16:creationId xmlns:a16="http://schemas.microsoft.com/office/drawing/2014/main" id="{97BA4C6D-D1D3-F643-918D-3442EADE7D88}"/>
              </a:ext>
            </a:extLst>
          </p:cNvPr>
          <p:cNvPicPr>
            <a:picLocks noChangeAspect="1"/>
          </p:cNvPicPr>
          <p:nvPr/>
        </p:nvPicPr>
        <p:blipFill>
          <a:blip r:embed="rId2"/>
          <a:stretch>
            <a:fillRect/>
          </a:stretch>
        </p:blipFill>
        <p:spPr>
          <a:xfrm>
            <a:off x="685273" y="1068115"/>
            <a:ext cx="685800" cy="685800"/>
          </a:xfrm>
          <a:prstGeom prst="rect">
            <a:avLst/>
          </a:prstGeom>
        </p:spPr>
      </p:pic>
      <p:graphicFrame>
        <p:nvGraphicFramePr>
          <p:cNvPr id="13" name="Table 12">
            <a:extLst>
              <a:ext uri="{FF2B5EF4-FFF2-40B4-BE49-F238E27FC236}">
                <a16:creationId xmlns:a16="http://schemas.microsoft.com/office/drawing/2014/main" id="{08E88BB4-2243-7145-AF4E-E556E74B93B9}"/>
              </a:ext>
            </a:extLst>
          </p:cNvPr>
          <p:cNvGraphicFramePr>
            <a:graphicFrameLocks noGrp="1"/>
          </p:cNvGraphicFramePr>
          <p:nvPr>
            <p:extLst>
              <p:ext uri="{D42A27DB-BD31-4B8C-83A1-F6EECF244321}">
                <p14:modId xmlns:p14="http://schemas.microsoft.com/office/powerpoint/2010/main" val="3324497361"/>
              </p:ext>
            </p:extLst>
          </p:nvPr>
        </p:nvGraphicFramePr>
        <p:xfrm>
          <a:off x="1676398" y="2215250"/>
          <a:ext cx="8778240" cy="372618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75009721"/>
                    </a:ext>
                  </a:extLst>
                </a:gridCol>
                <a:gridCol w="7406640">
                  <a:extLst>
                    <a:ext uri="{9D8B030D-6E8A-4147-A177-3AD203B41FA5}">
                      <a16:colId xmlns:a16="http://schemas.microsoft.com/office/drawing/2014/main" val="3215868235"/>
                    </a:ext>
                  </a:extLst>
                </a:gridCol>
              </a:tblGrid>
              <a:tr h="0">
                <a:tc rowSpan="6">
                  <a:txBody>
                    <a:bodyPr/>
                    <a:lstStyle/>
                    <a:p>
                      <a:r>
                        <a:rPr lang="en-US" sz="1200" b="1" kern="1200" dirty="0">
                          <a:solidFill>
                            <a:schemeClr val="lt1"/>
                          </a:solidFill>
                          <a:effectLst/>
                          <a:latin typeface="Arial" panose="020B0604020202020204" pitchFamily="34" charset="0"/>
                          <a:ea typeface="+mn-ea"/>
                          <a:cs typeface="Arial" panose="020B0604020202020204" pitchFamily="34" charset="0"/>
                        </a:rPr>
                        <a:t>Daily Count of Flu Vaccine Administrations (Numerator)</a:t>
                      </a:r>
                    </a:p>
                  </a:txBody>
                  <a:tcPr marL="85725" marR="85725" marT="85725" marB="85725" anchor="ctr">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00788A"/>
                    </a:solidFill>
                  </a:tcPr>
                </a:tc>
                <a:tc>
                  <a:txBody>
                    <a:bodyPr/>
                    <a:lstStyle/>
                    <a:p>
                      <a:r>
                        <a:rPr lang="en-US" sz="1100" b="0" dirty="0">
                          <a:solidFill>
                            <a:schemeClr val="tx1"/>
                          </a:solidFill>
                          <a:effectLst/>
                          <a:latin typeface="Arial" panose="020B0604020202020204" pitchFamily="34" charset="0"/>
                        </a:rPr>
                        <a:t>Member exists in the denominator</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extLst>
                  <a:ext uri="{0D108BD9-81ED-4DB2-BD59-A6C34878D82A}">
                    <a16:rowId xmlns:a16="http://schemas.microsoft.com/office/drawing/2014/main" val="2601611866"/>
                  </a:ext>
                </a:extLst>
              </a:tr>
              <a:tr h="0">
                <a:tc vMerge="1">
                  <a:txBody>
                    <a:bodyPr/>
                    <a:lstStyle/>
                    <a:p>
                      <a:endParaRPr lang="en-US" sz="1200" dirty="0">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r>
                        <a:rPr lang="en-US" sz="1100" dirty="0">
                          <a:effectLst/>
                          <a:latin typeface="Arial" panose="020B0604020202020204" pitchFamily="34" charset="0"/>
                        </a:rPr>
                        <a:t>Member has at least one records of the following in the August to December time periods</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93723263"/>
                  </a:ext>
                </a:extLst>
              </a:tr>
              <a:tr h="0">
                <a:tc vMerge="1">
                  <a:txBody>
                    <a:bodyPr/>
                    <a:lstStyle/>
                    <a:p>
                      <a:endParaRPr lang="en-US" sz="1200" dirty="0">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r>
                        <a:rPr lang="en-US" sz="1100" dirty="0">
                          <a:effectLst/>
                          <a:latin typeface="Arial" panose="020B0604020202020204" pitchFamily="34" charset="0"/>
                        </a:rPr>
                        <a:t>KP Internal vaccines documented in KPHC as administered (sourced via Clarity)</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extLst>
                  <a:ext uri="{0D108BD9-81ED-4DB2-BD59-A6C34878D82A}">
                    <a16:rowId xmlns:a16="http://schemas.microsoft.com/office/drawing/2014/main" val="3296243090"/>
                  </a:ext>
                </a:extLst>
              </a:tr>
              <a:tr h="0">
                <a:tc vMerge="1">
                  <a:txBody>
                    <a:bodyPr/>
                    <a:lstStyle/>
                    <a:p>
                      <a:endParaRPr lang="en-US" sz="1200" dirty="0">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r>
                        <a:rPr lang="en-US" sz="1100" dirty="0">
                          <a:effectLst/>
                          <a:latin typeface="Arial" panose="020B0604020202020204" pitchFamily="34" charset="0"/>
                        </a:rPr>
                        <a:t>Network vaccines documented in either:</a:t>
                      </a:r>
                    </a:p>
                    <a:p>
                      <a:r>
                        <a:rPr lang="en-US" sz="1100" dirty="0">
                          <a:solidFill>
                            <a:srgbClr val="00778A"/>
                          </a:solidFill>
                          <a:effectLst/>
                          <a:latin typeface="Arial" panose="020B0604020202020204" pitchFamily="34" charset="0"/>
                        </a:rPr>
                        <a:t>a.</a:t>
                      </a:r>
                      <a:r>
                        <a:rPr lang="en-US" sz="1100" dirty="0">
                          <a:effectLst/>
                          <a:latin typeface="Arial" panose="020B0604020202020204" pitchFamily="34" charset="0"/>
                        </a:rPr>
                        <a:t> Pharmacy claims from network pharmacies (sourced from PBM data)</a:t>
                      </a:r>
                    </a:p>
                    <a:p>
                      <a:r>
                        <a:rPr lang="en-US" sz="1100" dirty="0">
                          <a:solidFill>
                            <a:srgbClr val="00778A"/>
                          </a:solidFill>
                          <a:effectLst/>
                          <a:latin typeface="Arial" panose="020B0604020202020204" pitchFamily="34" charset="0"/>
                        </a:rPr>
                        <a:t>b.</a:t>
                      </a:r>
                      <a:r>
                        <a:rPr lang="en-US" sz="1100" dirty="0">
                          <a:effectLst/>
                          <a:latin typeface="Arial" panose="020B0604020202020204" pitchFamily="34" charset="0"/>
                        </a:rPr>
                        <a:t> Medical Claims (sourced from Claims Data Warehouse)</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128505797"/>
                  </a:ext>
                </a:extLst>
              </a:tr>
              <a:tr h="0">
                <a:tc vMerge="1">
                  <a:txBody>
                    <a:bodyPr/>
                    <a:lstStyle/>
                    <a:p>
                      <a:endParaRPr lang="en-US" sz="1200" dirty="0">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r>
                        <a:rPr lang="en-US" sz="1100" dirty="0">
                          <a:effectLst/>
                          <a:latin typeface="Arial" panose="020B0604020202020204" pitchFamily="34" charset="0"/>
                        </a:rPr>
                        <a:t>Patient reported vaccines documented manually in KPHC or via an external interface into KPHC (sourced via Clarity)</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extLst>
                  <a:ext uri="{0D108BD9-81ED-4DB2-BD59-A6C34878D82A}">
                    <a16:rowId xmlns:a16="http://schemas.microsoft.com/office/drawing/2014/main" val="3847758739"/>
                  </a:ext>
                </a:extLst>
              </a:tr>
              <a:tr h="0">
                <a:tc vMerge="1">
                  <a:txBody>
                    <a:bodyPr/>
                    <a:lstStyle/>
                    <a:p>
                      <a:endParaRPr lang="en-US" sz="1200" dirty="0">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r>
                        <a:rPr lang="en-US" sz="1100" dirty="0">
                          <a:effectLst/>
                          <a:latin typeface="Arial" panose="020B0604020202020204" pitchFamily="34" charset="0"/>
                        </a:rPr>
                        <a:t>Care Everywhere data documented in KPHC (sourced via Clarity) </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808294189"/>
                  </a:ext>
                </a:extLst>
              </a:tr>
              <a:tr h="0">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effectLst/>
                          <a:latin typeface="Arial" panose="020B0604020202020204" pitchFamily="34" charset="0"/>
                          <a:ea typeface="+mn-ea"/>
                          <a:cs typeface="Arial" panose="020B0604020202020204" pitchFamily="34" charset="0"/>
                        </a:rPr>
                        <a:t>Active </a:t>
                      </a:r>
                      <a:br>
                        <a:rPr lang="en-US" sz="1200" b="1" kern="1200" dirty="0">
                          <a:solidFill>
                            <a:schemeClr val="bg1"/>
                          </a:solidFill>
                          <a:effectLst/>
                          <a:latin typeface="Arial" panose="020B0604020202020204" pitchFamily="34" charset="0"/>
                          <a:ea typeface="+mn-ea"/>
                          <a:cs typeface="Arial" panose="020B0604020202020204" pitchFamily="34" charset="0"/>
                        </a:rPr>
                      </a:br>
                      <a:r>
                        <a:rPr lang="en-US" sz="1200" b="1" kern="1200" dirty="0">
                          <a:solidFill>
                            <a:schemeClr val="bg1"/>
                          </a:solidFill>
                          <a:effectLst/>
                          <a:latin typeface="Arial" panose="020B0604020202020204" pitchFamily="34" charset="0"/>
                          <a:ea typeface="+mn-ea"/>
                          <a:cs typeface="Arial" panose="020B0604020202020204" pitchFamily="34" charset="0"/>
                        </a:rPr>
                        <a:t>Membership Count </a:t>
                      </a:r>
                      <a:br>
                        <a:rPr lang="en-US" sz="1200" b="1" kern="1200" dirty="0">
                          <a:solidFill>
                            <a:schemeClr val="bg1"/>
                          </a:solidFill>
                          <a:effectLst/>
                          <a:latin typeface="Arial" panose="020B0604020202020204" pitchFamily="34" charset="0"/>
                          <a:ea typeface="+mn-ea"/>
                          <a:cs typeface="Arial" panose="020B0604020202020204" pitchFamily="34" charset="0"/>
                        </a:rPr>
                      </a:br>
                      <a:r>
                        <a:rPr lang="en-US" sz="1200" b="1" kern="1200" dirty="0">
                          <a:solidFill>
                            <a:schemeClr val="bg1"/>
                          </a:solidFill>
                          <a:effectLst/>
                          <a:latin typeface="Arial" panose="020B0604020202020204" pitchFamily="34" charset="0"/>
                          <a:ea typeface="+mn-ea"/>
                          <a:cs typeface="Arial" panose="020B0604020202020204" pitchFamily="34" charset="0"/>
                        </a:rPr>
                        <a:t>(Denominator)</a:t>
                      </a:r>
                      <a:endParaRPr lang="en-US" sz="1200" kern="1200" dirty="0">
                        <a:solidFill>
                          <a:schemeClr val="bg1"/>
                        </a:solidFill>
                        <a:effectLst/>
                        <a:latin typeface="Arial" panose="020B0604020202020204" pitchFamily="34" charset="0"/>
                        <a:ea typeface="+mn-ea"/>
                        <a:cs typeface="Arial" panose="020B0604020202020204" pitchFamily="34" charset="0"/>
                      </a:endParaRPr>
                    </a:p>
                  </a:txBody>
                  <a:tcPr marL="85725" marR="85725" marT="85725" marB="85725" anchor="ctr">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28B20"/>
                    </a:solidFill>
                  </a:tcPr>
                </a:tc>
                <a:tc>
                  <a:txBody>
                    <a:bodyPr/>
                    <a:lstStyle/>
                    <a:p>
                      <a:r>
                        <a:rPr lang="en-US" sz="1100" dirty="0">
                          <a:effectLst/>
                          <a:latin typeface="Arial" panose="020B0604020202020204" pitchFamily="34" charset="0"/>
                        </a:rPr>
                        <a:t>Continuous membership through the influenza vaccine season (August to December)</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extLst>
                  <a:ext uri="{0D108BD9-81ED-4DB2-BD59-A6C34878D82A}">
                    <a16:rowId xmlns:a16="http://schemas.microsoft.com/office/drawing/2014/main" val="2762119821"/>
                  </a:ext>
                </a:extLst>
              </a:tr>
              <a:tr h="0">
                <a:tc vMerge="1">
                  <a:txBody>
                    <a:bodyPr/>
                    <a:lstStyle/>
                    <a:p>
                      <a:endParaRPr lang="en-US" sz="1200" dirty="0">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r>
                        <a:rPr lang="en-US" sz="1100" dirty="0">
                          <a:effectLst/>
                          <a:latin typeface="Arial" panose="020B0604020202020204" pitchFamily="34" charset="0"/>
                        </a:rPr>
                        <a:t>Age &gt; 6 months</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857716769"/>
                  </a:ext>
                </a:extLst>
              </a:tr>
              <a:tr h="0">
                <a:tc vMerge="1">
                  <a:txBody>
                    <a:bodyPr/>
                    <a:lstStyle/>
                    <a:p>
                      <a:endParaRPr lang="en-US" sz="1200" dirty="0">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r>
                        <a:rPr lang="en-US" sz="1100" dirty="0">
                          <a:effectLst/>
                          <a:latin typeface="Arial" panose="020B0604020202020204" pitchFamily="34" charset="0"/>
                        </a:rPr>
                        <a:t>Membership sourced through Membership Data Warehouse (MDW)</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extLst>
                  <a:ext uri="{0D108BD9-81ED-4DB2-BD59-A6C34878D82A}">
                    <a16:rowId xmlns:a16="http://schemas.microsoft.com/office/drawing/2014/main" val="626337386"/>
                  </a:ext>
                </a:extLst>
              </a:tr>
              <a:tr h="0">
                <a:tc vMerge="1">
                  <a:txBody>
                    <a:bodyPr/>
                    <a:lstStyle/>
                    <a:p>
                      <a:endParaRPr lang="en-US" sz="1200" dirty="0">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r>
                        <a:rPr lang="en-US" sz="1100" dirty="0">
                          <a:effectLst/>
                          <a:latin typeface="Arial" panose="020B0604020202020204" pitchFamily="34" charset="0"/>
                        </a:rPr>
                        <a:t>Exclusion: History of anaphylaxis reaction to flu vaccines; History of Guillain Barre Syndrome; KPWA EDS members</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624308318"/>
                  </a:ext>
                </a:extLst>
              </a:tr>
            </a:tbl>
          </a:graphicData>
        </a:graphic>
      </p:graphicFrame>
      <p:sp>
        <p:nvSpPr>
          <p:cNvPr id="6" name="Content Placeholder 2">
            <a:extLst>
              <a:ext uri="{FF2B5EF4-FFF2-40B4-BE49-F238E27FC236}">
                <a16:creationId xmlns:a16="http://schemas.microsoft.com/office/drawing/2014/main" id="{C692AB19-6F83-8A44-81CB-DD752BE065D6}"/>
              </a:ext>
            </a:extLst>
          </p:cNvPr>
          <p:cNvSpPr>
            <a:spLocks noGrp="1"/>
          </p:cNvSpPr>
          <p:nvPr>
            <p:ph idx="1"/>
          </p:nvPr>
        </p:nvSpPr>
        <p:spPr>
          <a:xfrm>
            <a:off x="1676400" y="1831405"/>
            <a:ext cx="4181959" cy="298606"/>
          </a:xfrm>
        </p:spPr>
        <p:txBody>
          <a:bodyPr tIns="0" bIns="0">
            <a:normAutofit/>
          </a:bodyPr>
          <a:lstStyle/>
          <a:p>
            <a:pPr>
              <a:lnSpc>
                <a:spcPct val="110000"/>
              </a:lnSpc>
              <a:spcBef>
                <a:spcPts val="0"/>
              </a:spcBef>
              <a:spcAft>
                <a:spcPts val="600"/>
              </a:spcAft>
            </a:pPr>
            <a:r>
              <a:rPr lang="en-US" sz="1800" b="1" dirty="0">
                <a:solidFill>
                  <a:srgbClr val="00788A"/>
                </a:solidFill>
              </a:rPr>
              <a:t>Full Goal Description </a:t>
            </a:r>
          </a:p>
        </p:txBody>
      </p:sp>
    </p:spTree>
    <p:extLst>
      <p:ext uri="{BB962C8B-B14F-4D97-AF65-F5344CB8AC3E}">
        <p14:creationId xmlns:p14="http://schemas.microsoft.com/office/powerpoint/2010/main" val="3175446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B53E-1C36-654D-A150-742F93CD10BA}"/>
              </a:ext>
            </a:extLst>
          </p:cNvPr>
          <p:cNvSpPr>
            <a:spLocks noGrp="1"/>
          </p:cNvSpPr>
          <p:nvPr>
            <p:ph type="title"/>
          </p:nvPr>
        </p:nvSpPr>
        <p:spPr/>
        <p:txBody>
          <a:bodyPr>
            <a:normAutofit/>
          </a:bodyPr>
          <a:lstStyle/>
          <a:p>
            <a:r>
              <a:rPr lang="en-US" dirty="0"/>
              <a:t>Flu Vaccination</a:t>
            </a:r>
          </a:p>
        </p:txBody>
      </p:sp>
      <p:sp>
        <p:nvSpPr>
          <p:cNvPr id="4" name="Slide Number Placeholder 3">
            <a:extLst>
              <a:ext uri="{FF2B5EF4-FFF2-40B4-BE49-F238E27FC236}">
                <a16:creationId xmlns:a16="http://schemas.microsoft.com/office/drawing/2014/main" id="{78BFEBE0-18C0-BA48-8B50-A31512DFB45A}"/>
              </a:ext>
            </a:extLst>
          </p:cNvPr>
          <p:cNvSpPr>
            <a:spLocks noGrp="1"/>
          </p:cNvSpPr>
          <p:nvPr>
            <p:ph type="sldNum" sz="quarter" idx="12"/>
          </p:nvPr>
        </p:nvSpPr>
        <p:spPr/>
        <p:txBody>
          <a:bodyPr/>
          <a:lstStyle/>
          <a:p>
            <a:fld id="{7C96A067-2F1D-9F49-80DB-0F53D3AB26DE}" type="slidenum">
              <a:rPr lang="en-US" smtClean="0"/>
              <a:t>8</a:t>
            </a:fld>
            <a:endParaRPr lang="en-US"/>
          </a:p>
        </p:txBody>
      </p:sp>
      <p:pic>
        <p:nvPicPr>
          <p:cNvPr id="12" name="Content Placeholder 5">
            <a:extLst>
              <a:ext uri="{FF2B5EF4-FFF2-40B4-BE49-F238E27FC236}">
                <a16:creationId xmlns:a16="http://schemas.microsoft.com/office/drawing/2014/main" id="{97BA4C6D-D1D3-F643-918D-3442EADE7D88}"/>
              </a:ext>
            </a:extLst>
          </p:cNvPr>
          <p:cNvPicPr>
            <a:picLocks noChangeAspect="1"/>
          </p:cNvPicPr>
          <p:nvPr/>
        </p:nvPicPr>
        <p:blipFill>
          <a:blip r:embed="rId2"/>
          <a:stretch>
            <a:fillRect/>
          </a:stretch>
        </p:blipFill>
        <p:spPr>
          <a:xfrm>
            <a:off x="685273" y="1068115"/>
            <a:ext cx="685800" cy="685800"/>
          </a:xfrm>
          <a:prstGeom prst="rect">
            <a:avLst/>
          </a:prstGeom>
        </p:spPr>
      </p:pic>
      <p:graphicFrame>
        <p:nvGraphicFramePr>
          <p:cNvPr id="13" name="Table 12">
            <a:extLst>
              <a:ext uri="{FF2B5EF4-FFF2-40B4-BE49-F238E27FC236}">
                <a16:creationId xmlns:a16="http://schemas.microsoft.com/office/drawing/2014/main" id="{08E88BB4-2243-7145-AF4E-E556E74B93B9}"/>
              </a:ext>
            </a:extLst>
          </p:cNvPr>
          <p:cNvGraphicFramePr>
            <a:graphicFrameLocks noGrp="1"/>
          </p:cNvGraphicFramePr>
          <p:nvPr/>
        </p:nvGraphicFramePr>
        <p:xfrm>
          <a:off x="1676398" y="2130011"/>
          <a:ext cx="8686800" cy="333756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75009721"/>
                    </a:ext>
                  </a:extLst>
                </a:gridCol>
                <a:gridCol w="1371600">
                  <a:extLst>
                    <a:ext uri="{9D8B030D-6E8A-4147-A177-3AD203B41FA5}">
                      <a16:colId xmlns:a16="http://schemas.microsoft.com/office/drawing/2014/main" val="3215868235"/>
                    </a:ext>
                  </a:extLst>
                </a:gridCol>
                <a:gridCol w="1371600">
                  <a:extLst>
                    <a:ext uri="{9D8B030D-6E8A-4147-A177-3AD203B41FA5}">
                      <a16:colId xmlns:a16="http://schemas.microsoft.com/office/drawing/2014/main" val="2820648252"/>
                    </a:ext>
                  </a:extLst>
                </a:gridCol>
                <a:gridCol w="1371600">
                  <a:extLst>
                    <a:ext uri="{9D8B030D-6E8A-4147-A177-3AD203B41FA5}">
                      <a16:colId xmlns:a16="http://schemas.microsoft.com/office/drawing/2014/main" val="2429812169"/>
                    </a:ext>
                  </a:extLst>
                </a:gridCol>
                <a:gridCol w="1371600">
                  <a:extLst>
                    <a:ext uri="{9D8B030D-6E8A-4147-A177-3AD203B41FA5}">
                      <a16:colId xmlns:a16="http://schemas.microsoft.com/office/drawing/2014/main" val="2621559660"/>
                    </a:ext>
                  </a:extLst>
                </a:gridCol>
                <a:gridCol w="1371600">
                  <a:extLst>
                    <a:ext uri="{9D8B030D-6E8A-4147-A177-3AD203B41FA5}">
                      <a16:colId xmlns:a16="http://schemas.microsoft.com/office/drawing/2014/main" val="3565488066"/>
                    </a:ext>
                  </a:extLst>
                </a:gridCol>
              </a:tblGrid>
              <a:tr h="370840">
                <a:tc>
                  <a:txBody>
                    <a:bodyPr/>
                    <a:lstStyle/>
                    <a:p>
                      <a:endParaRPr lang="en-US" dirty="0"/>
                    </a:p>
                  </a:txBody>
                  <a:tcPr>
                    <a:lnB w="3175" cap="flat" cmpd="sng" algn="ctr">
                      <a:solidFill>
                        <a:srgbClr val="00788A"/>
                      </a:solidFill>
                      <a:prstDash val="solid"/>
                      <a:round/>
                      <a:headEnd type="none" w="med" len="med"/>
                      <a:tailEnd type="none" w="med" len="med"/>
                    </a:lnB>
                    <a:noFill/>
                  </a:tcPr>
                </a:tc>
                <a:tc>
                  <a:txBody>
                    <a:bodyPr/>
                    <a:lstStyle/>
                    <a:p>
                      <a:endParaRPr lang="en-US" dirty="0"/>
                    </a:p>
                  </a:txBody>
                  <a:tcPr>
                    <a:lnB w="3175" cap="flat" cmpd="sng" algn="ctr">
                      <a:solidFill>
                        <a:srgbClr val="00788A"/>
                      </a:solidFill>
                      <a:prstDash val="solid"/>
                      <a:round/>
                      <a:headEnd type="none" w="med" len="med"/>
                      <a:tailEnd type="none" w="med" len="med"/>
                    </a:lnB>
                    <a:no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lt1"/>
                          </a:solidFill>
                          <a:effectLst/>
                          <a:latin typeface="Arial" panose="020B0604020202020204" pitchFamily="34" charset="0"/>
                          <a:ea typeface="+mn-ea"/>
                          <a:cs typeface="Arial" panose="020B0604020202020204" pitchFamily="34" charset="0"/>
                        </a:rPr>
                        <a:t>ANNUAL TARGETS</a:t>
                      </a:r>
                    </a:p>
                  </a:txBody>
                  <a:tcPr anchor="ctr">
                    <a:lnB w="3175" cap="flat" cmpd="sng" algn="ctr">
                      <a:solidFill>
                        <a:srgbClr val="00788A"/>
                      </a:solidFill>
                      <a:prstDash val="solid"/>
                      <a:round/>
                      <a:headEnd type="none" w="med" len="med"/>
                      <a:tailEnd type="none" w="med" len="med"/>
                    </a:lnB>
                    <a:solidFill>
                      <a:srgbClr val="00788A"/>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88937934"/>
                  </a:ext>
                </a:extLst>
              </a:tr>
              <a:tr h="370840">
                <a:tc>
                  <a:txBody>
                    <a:bodyPr/>
                    <a:lstStyle/>
                    <a:p>
                      <a:r>
                        <a:rPr lang="en-US" sz="1200" b="1" dirty="0">
                          <a:solidFill>
                            <a:srgbClr val="00778A"/>
                          </a:solidFill>
                          <a:effectLst/>
                          <a:latin typeface="Arial" panose="020B0604020202020204" pitchFamily="34" charset="0"/>
                        </a:rPr>
                        <a:t>Region</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2023 Baseline</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2024</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2025</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2026</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2027</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extLst>
                  <a:ext uri="{0D108BD9-81ED-4DB2-BD59-A6C34878D82A}">
                    <a16:rowId xmlns:a16="http://schemas.microsoft.com/office/drawing/2014/main" val="2601611866"/>
                  </a:ext>
                </a:extLst>
              </a:tr>
              <a:tr h="370840">
                <a:tc>
                  <a:txBody>
                    <a:bodyPr/>
                    <a:lstStyle/>
                    <a:p>
                      <a:r>
                        <a:rPr lang="en-US" sz="1200" dirty="0">
                          <a:effectLst/>
                          <a:latin typeface="Arial" panose="020B0604020202020204" pitchFamily="34" charset="0"/>
                        </a:rPr>
                        <a:t>Colorado</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43.20%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44.70%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46.20%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47.70%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49.20%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93723263"/>
                  </a:ext>
                </a:extLst>
              </a:tr>
              <a:tr h="370840">
                <a:tc>
                  <a:txBody>
                    <a:bodyPr/>
                    <a:lstStyle/>
                    <a:p>
                      <a:r>
                        <a:rPr lang="en-US" sz="1200" dirty="0">
                          <a:effectLst/>
                          <a:latin typeface="Arial" panose="020B0604020202020204" pitchFamily="34" charset="0"/>
                        </a:rPr>
                        <a:t>Hawaii</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27.60%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29.10%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30.60%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32.10%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33.60%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extLst>
                  <a:ext uri="{0D108BD9-81ED-4DB2-BD59-A6C34878D82A}">
                    <a16:rowId xmlns:a16="http://schemas.microsoft.com/office/drawing/2014/main" val="3296243090"/>
                  </a:ext>
                </a:extLst>
              </a:tr>
              <a:tr h="370840">
                <a:tc>
                  <a:txBody>
                    <a:bodyPr/>
                    <a:lstStyle/>
                    <a:p>
                      <a:r>
                        <a:rPr lang="en-US" sz="1200" dirty="0">
                          <a:effectLst/>
                          <a:latin typeface="Arial" panose="020B0604020202020204" pitchFamily="34" charset="0"/>
                        </a:rPr>
                        <a:t>Mid-Atlantic States</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37.50%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39.00%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40.50%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42.00%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43.50%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128505797"/>
                  </a:ext>
                </a:extLst>
              </a:tr>
              <a:tr h="370840">
                <a:tc>
                  <a:txBody>
                    <a:bodyPr/>
                    <a:lstStyle/>
                    <a:p>
                      <a:r>
                        <a:rPr lang="en-US" sz="1200" dirty="0">
                          <a:effectLst/>
                          <a:latin typeface="Arial" panose="020B0604020202020204" pitchFamily="34" charset="0"/>
                        </a:rPr>
                        <a:t>Northern California</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36.70%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38.20%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39.70%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41.20%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42.70%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extLst>
                  <a:ext uri="{0D108BD9-81ED-4DB2-BD59-A6C34878D82A}">
                    <a16:rowId xmlns:a16="http://schemas.microsoft.com/office/drawing/2014/main" val="3847758739"/>
                  </a:ext>
                </a:extLst>
              </a:tr>
              <a:tr h="370840">
                <a:tc>
                  <a:txBody>
                    <a:bodyPr/>
                    <a:lstStyle/>
                    <a:p>
                      <a:r>
                        <a:rPr lang="en-US" sz="1200" dirty="0">
                          <a:effectLst/>
                          <a:latin typeface="Arial" panose="020B0604020202020204" pitchFamily="34" charset="0"/>
                        </a:rPr>
                        <a:t>Northwest</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35.70%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37.20%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38.70%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40.20%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41.70%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808294189"/>
                  </a:ext>
                </a:extLst>
              </a:tr>
              <a:tr h="370840">
                <a:tc>
                  <a:txBody>
                    <a:bodyPr/>
                    <a:lstStyle/>
                    <a:p>
                      <a:r>
                        <a:rPr lang="en-US" sz="1200" dirty="0">
                          <a:effectLst/>
                          <a:latin typeface="Arial" panose="020B0604020202020204" pitchFamily="34" charset="0"/>
                        </a:rPr>
                        <a:t>Southern California</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37.50%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39.00%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40.50%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42.00%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43.50%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extLst>
                  <a:ext uri="{0D108BD9-81ED-4DB2-BD59-A6C34878D82A}">
                    <a16:rowId xmlns:a16="http://schemas.microsoft.com/office/drawing/2014/main" val="2762119821"/>
                  </a:ext>
                </a:extLst>
              </a:tr>
              <a:tr h="370840">
                <a:tc>
                  <a:txBody>
                    <a:bodyPr/>
                    <a:lstStyle/>
                    <a:p>
                      <a:r>
                        <a:rPr lang="en-US" sz="1200" dirty="0">
                          <a:effectLst/>
                          <a:latin typeface="Arial" panose="020B0604020202020204" pitchFamily="34" charset="0"/>
                        </a:rPr>
                        <a:t>Washington</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43.10%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44.60%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46.10%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47.60%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49.10%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857716769"/>
                  </a:ext>
                </a:extLst>
              </a:tr>
            </a:tbl>
          </a:graphicData>
        </a:graphic>
      </p:graphicFrame>
    </p:spTree>
    <p:extLst>
      <p:ext uri="{BB962C8B-B14F-4D97-AF65-F5344CB8AC3E}">
        <p14:creationId xmlns:p14="http://schemas.microsoft.com/office/powerpoint/2010/main" val="2306231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B53E-1C36-654D-A150-742F93CD10BA}"/>
              </a:ext>
            </a:extLst>
          </p:cNvPr>
          <p:cNvSpPr>
            <a:spLocks noGrp="1"/>
          </p:cNvSpPr>
          <p:nvPr>
            <p:ph type="title"/>
          </p:nvPr>
        </p:nvSpPr>
        <p:spPr/>
        <p:txBody>
          <a:bodyPr>
            <a:normAutofit/>
          </a:bodyPr>
          <a:lstStyle/>
          <a:p>
            <a:r>
              <a:rPr lang="en-US" dirty="0"/>
              <a:t>Flu Vaccination</a:t>
            </a:r>
          </a:p>
        </p:txBody>
      </p:sp>
      <p:pic>
        <p:nvPicPr>
          <p:cNvPr id="6" name="Picture 5">
            <a:extLst>
              <a:ext uri="{FF2B5EF4-FFF2-40B4-BE49-F238E27FC236}">
                <a16:creationId xmlns:a16="http://schemas.microsoft.com/office/drawing/2014/main" id="{BC72D133-464C-814F-BA46-4EDFF9312D5E}"/>
              </a:ext>
            </a:extLst>
          </p:cNvPr>
          <p:cNvPicPr>
            <a:picLocks noChangeAspect="1"/>
          </p:cNvPicPr>
          <p:nvPr/>
        </p:nvPicPr>
        <p:blipFill>
          <a:blip r:embed="rId2"/>
          <a:stretch>
            <a:fillRect/>
          </a:stretch>
        </p:blipFill>
        <p:spPr>
          <a:xfrm>
            <a:off x="6477165" y="685800"/>
            <a:ext cx="5029200" cy="5486400"/>
          </a:xfrm>
          <a:prstGeom prst="rect">
            <a:avLst/>
          </a:prstGeom>
        </p:spPr>
      </p:pic>
      <p:sp>
        <p:nvSpPr>
          <p:cNvPr id="3" name="Content Placeholder 2">
            <a:extLst>
              <a:ext uri="{FF2B5EF4-FFF2-40B4-BE49-F238E27FC236}">
                <a16:creationId xmlns:a16="http://schemas.microsoft.com/office/drawing/2014/main" id="{D396A193-29D5-9E49-9E2A-2037ED62697D}"/>
              </a:ext>
            </a:extLst>
          </p:cNvPr>
          <p:cNvSpPr>
            <a:spLocks noGrp="1"/>
          </p:cNvSpPr>
          <p:nvPr>
            <p:ph idx="1"/>
          </p:nvPr>
        </p:nvSpPr>
        <p:spPr>
          <a:xfrm>
            <a:off x="2459065" y="2231136"/>
            <a:ext cx="3701512" cy="3657600"/>
          </a:xfrm>
        </p:spPr>
        <p:txBody>
          <a:bodyPr tIns="0" bIns="0">
            <a:normAutofit/>
          </a:bodyPr>
          <a:lstStyle/>
          <a:p>
            <a:pPr>
              <a:lnSpc>
                <a:spcPct val="110000"/>
              </a:lnSpc>
              <a:spcBef>
                <a:spcPts val="0"/>
              </a:spcBef>
              <a:spcAft>
                <a:spcPts val="600"/>
              </a:spcAft>
            </a:pPr>
            <a:r>
              <a:rPr lang="en-US" sz="1800" b="1" dirty="0">
                <a:solidFill>
                  <a:srgbClr val="00788A"/>
                </a:solidFill>
              </a:rPr>
              <a:t>Why this goal is important: </a:t>
            </a:r>
            <a:endParaRPr lang="en-US" sz="1800" dirty="0">
              <a:solidFill>
                <a:srgbClr val="00788A"/>
              </a:solidFill>
            </a:endParaRPr>
          </a:p>
          <a:p>
            <a:pPr>
              <a:lnSpc>
                <a:spcPct val="110000"/>
              </a:lnSpc>
              <a:spcBef>
                <a:spcPts val="0"/>
              </a:spcBef>
              <a:spcAft>
                <a:spcPts val="600"/>
              </a:spcAft>
            </a:pPr>
            <a:r>
              <a:rPr lang="en-US" dirty="0"/>
              <a:t>The flu vaccine can lower the risk of getting the flu. It also can reduce the risk of developing serious illness from the flu and needing to stay in the hospital or dying from the flu.</a:t>
            </a:r>
          </a:p>
          <a:p>
            <a:pPr>
              <a:lnSpc>
                <a:spcPct val="110000"/>
              </a:lnSpc>
              <a:spcBef>
                <a:spcPts val="600"/>
              </a:spcBef>
              <a:spcAft>
                <a:spcPts val="600"/>
              </a:spcAft>
            </a:pPr>
            <a:r>
              <a:rPr lang="en-US" sz="1800" b="1" dirty="0">
                <a:solidFill>
                  <a:srgbClr val="00788A"/>
                </a:solidFill>
              </a:rPr>
              <a:t>Take action. </a:t>
            </a:r>
            <a:endParaRPr lang="en-US" sz="1800" dirty="0">
              <a:solidFill>
                <a:srgbClr val="00788A"/>
              </a:solidFill>
            </a:endParaRPr>
          </a:p>
          <a:p>
            <a:pPr>
              <a:lnSpc>
                <a:spcPct val="110000"/>
              </a:lnSpc>
              <a:spcBef>
                <a:spcPts val="0"/>
              </a:spcBef>
            </a:pPr>
            <a:r>
              <a:rPr lang="en-US" dirty="0"/>
              <a:t>Take steps to protect yourself, your family,</a:t>
            </a:r>
            <a:br>
              <a:rPr lang="en-US" dirty="0"/>
            </a:br>
            <a:r>
              <a:rPr lang="en-US" dirty="0"/>
              <a:t>co-workers, and members and patients from flu and other infectious diseases.</a:t>
            </a:r>
          </a:p>
          <a:p>
            <a:pPr>
              <a:lnSpc>
                <a:spcPct val="110000"/>
              </a:lnSpc>
              <a:spcBef>
                <a:spcPts val="0"/>
              </a:spcBef>
              <a:spcAft>
                <a:spcPts val="600"/>
              </a:spcAft>
            </a:pPr>
            <a:endParaRPr lang="en-US" dirty="0"/>
          </a:p>
        </p:txBody>
      </p:sp>
      <p:sp>
        <p:nvSpPr>
          <p:cNvPr id="4" name="Slide Number Placeholder 3">
            <a:extLst>
              <a:ext uri="{FF2B5EF4-FFF2-40B4-BE49-F238E27FC236}">
                <a16:creationId xmlns:a16="http://schemas.microsoft.com/office/drawing/2014/main" id="{78BFEBE0-18C0-BA48-8B50-A31512DFB45A}"/>
              </a:ext>
            </a:extLst>
          </p:cNvPr>
          <p:cNvSpPr>
            <a:spLocks noGrp="1"/>
          </p:cNvSpPr>
          <p:nvPr>
            <p:ph type="sldNum" sz="quarter" idx="12"/>
          </p:nvPr>
        </p:nvSpPr>
        <p:spPr/>
        <p:txBody>
          <a:bodyPr/>
          <a:lstStyle/>
          <a:p>
            <a:fld id="{7C96A067-2F1D-9F49-80DB-0F53D3AB26DE}" type="slidenum">
              <a:rPr lang="en-US" smtClean="0"/>
              <a:t>9</a:t>
            </a:fld>
            <a:endParaRPr lang="en-US"/>
          </a:p>
        </p:txBody>
      </p:sp>
      <p:pic>
        <p:nvPicPr>
          <p:cNvPr id="12" name="Content Placeholder 5">
            <a:extLst>
              <a:ext uri="{FF2B5EF4-FFF2-40B4-BE49-F238E27FC236}">
                <a16:creationId xmlns:a16="http://schemas.microsoft.com/office/drawing/2014/main" id="{97BA4C6D-D1D3-F643-918D-3442EADE7D88}"/>
              </a:ext>
            </a:extLst>
          </p:cNvPr>
          <p:cNvPicPr>
            <a:picLocks noChangeAspect="1"/>
          </p:cNvPicPr>
          <p:nvPr/>
        </p:nvPicPr>
        <p:blipFill>
          <a:blip r:embed="rId3"/>
          <a:stretch>
            <a:fillRect/>
          </a:stretch>
        </p:blipFill>
        <p:spPr>
          <a:xfrm>
            <a:off x="685273" y="1068115"/>
            <a:ext cx="685800" cy="685800"/>
          </a:xfrm>
          <a:prstGeom prst="rect">
            <a:avLst/>
          </a:prstGeom>
        </p:spPr>
      </p:pic>
      <p:pic>
        <p:nvPicPr>
          <p:cNvPr id="7" name="Picture 6">
            <a:extLst>
              <a:ext uri="{FF2B5EF4-FFF2-40B4-BE49-F238E27FC236}">
                <a16:creationId xmlns:a16="http://schemas.microsoft.com/office/drawing/2014/main" id="{68FAC7CA-ACC8-5F4C-9E68-0145731496D2}"/>
              </a:ext>
            </a:extLst>
          </p:cNvPr>
          <p:cNvPicPr>
            <a:picLocks noChangeAspect="1"/>
          </p:cNvPicPr>
          <p:nvPr/>
        </p:nvPicPr>
        <p:blipFill>
          <a:blip r:embed="rId4"/>
          <a:stretch>
            <a:fillRect/>
          </a:stretch>
        </p:blipFill>
        <p:spPr>
          <a:xfrm>
            <a:off x="1676400" y="2276856"/>
            <a:ext cx="571500" cy="571500"/>
          </a:xfrm>
          <a:prstGeom prst="rect">
            <a:avLst/>
          </a:prstGeom>
        </p:spPr>
      </p:pic>
      <p:pic>
        <p:nvPicPr>
          <p:cNvPr id="10" name="Picture 9">
            <a:extLst>
              <a:ext uri="{FF2B5EF4-FFF2-40B4-BE49-F238E27FC236}">
                <a16:creationId xmlns:a16="http://schemas.microsoft.com/office/drawing/2014/main" id="{14E96F97-7474-554F-AE48-0F001073A5E9}"/>
              </a:ext>
            </a:extLst>
          </p:cNvPr>
          <p:cNvPicPr>
            <a:picLocks noChangeAspect="1"/>
          </p:cNvPicPr>
          <p:nvPr/>
        </p:nvPicPr>
        <p:blipFill>
          <a:blip r:embed="rId5"/>
          <a:stretch>
            <a:fillRect/>
          </a:stretch>
        </p:blipFill>
        <p:spPr>
          <a:xfrm>
            <a:off x="1676400" y="3731387"/>
            <a:ext cx="571500" cy="571500"/>
          </a:xfrm>
          <a:prstGeom prst="rect">
            <a:avLst/>
          </a:prstGeom>
        </p:spPr>
      </p:pic>
      <p:pic>
        <p:nvPicPr>
          <p:cNvPr id="13" name="Picture 12">
            <a:hlinkClick r:id="rId6"/>
            <a:extLst>
              <a:ext uri="{FF2B5EF4-FFF2-40B4-BE49-F238E27FC236}">
                <a16:creationId xmlns:a16="http://schemas.microsoft.com/office/drawing/2014/main" id="{BCC6543A-B7D1-1444-8AA6-C3CA45DBB632}"/>
              </a:ext>
            </a:extLst>
          </p:cNvPr>
          <p:cNvPicPr>
            <a:picLocks noChangeAspect="1"/>
          </p:cNvPicPr>
          <p:nvPr/>
        </p:nvPicPr>
        <p:blipFill>
          <a:blip r:embed="rId7"/>
          <a:stretch>
            <a:fillRect/>
          </a:stretch>
        </p:blipFill>
        <p:spPr>
          <a:xfrm>
            <a:off x="2459065" y="5004553"/>
            <a:ext cx="1270000" cy="444500"/>
          </a:xfrm>
          <a:prstGeom prst="rect">
            <a:avLst/>
          </a:prstGeom>
        </p:spPr>
      </p:pic>
    </p:spTree>
    <p:extLst>
      <p:ext uri="{BB962C8B-B14F-4D97-AF65-F5344CB8AC3E}">
        <p14:creationId xmlns:p14="http://schemas.microsoft.com/office/powerpoint/2010/main" val="30379699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637</TotalTime>
  <Words>1430</Words>
  <Application>Microsoft Macintosh PowerPoint</Application>
  <PresentationFormat>Widescreen</PresentationFormat>
  <Paragraphs>370</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Coalition PSP Goals and Metrics</vt:lpstr>
      <vt:lpstr>Overview</vt:lpstr>
      <vt:lpstr>Controlling High Blood Pressure</vt:lpstr>
      <vt:lpstr>Controlling High Blood Pressure</vt:lpstr>
      <vt:lpstr>Controlling High Blood Pressure</vt:lpstr>
      <vt:lpstr>Flu Vaccination</vt:lpstr>
      <vt:lpstr>Flu Vaccination</vt:lpstr>
      <vt:lpstr>Flu Vaccination</vt:lpstr>
      <vt:lpstr>Flu Vaccination</vt:lpstr>
      <vt:lpstr>HCAHPS</vt:lpstr>
      <vt:lpstr>HCAHPS</vt:lpstr>
      <vt:lpstr>HCAHPS</vt:lpstr>
      <vt:lpstr>CAHPS Meteor</vt:lpstr>
      <vt:lpstr>CAHPS Meteor</vt:lpstr>
      <vt:lpstr>CAHPS Meteor</vt:lpstr>
      <vt:lpstr>Attendance</vt:lpstr>
      <vt:lpstr>Attendance</vt:lpstr>
      <vt:lpstr>Attendance</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Travis Retter</dc:creator>
  <cp:lastModifiedBy>Sherry D Crosby</cp:lastModifiedBy>
  <cp:revision>35</cp:revision>
  <dcterms:created xsi:type="dcterms:W3CDTF">2024-04-23T22:54:36Z</dcterms:created>
  <dcterms:modified xsi:type="dcterms:W3CDTF">2024-05-06T23:21:05Z</dcterms:modified>
</cp:coreProperties>
</file>