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F3F7"/>
    <a:srgbClr val="00ABBD"/>
    <a:srgbClr val="0050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730"/>
    <p:restoredTop sz="94695"/>
  </p:normalViewPr>
  <p:slideViewPr>
    <p:cSldViewPr snapToGrid="0" snapToObjects="1">
      <p:cViewPr varScale="1">
        <p:scale>
          <a:sx n="202" d="100"/>
          <a:sy n="202" d="100"/>
        </p:scale>
        <p:origin x="20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62DCE3E-3797-E745-A686-0F5DC8D2A4F2}" type="datetimeFigureOut">
              <a:rPr lang="en-US" smtClean="0"/>
              <a:t>2/21/18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DDDAF-8B37-E340-AECB-95C87C2D67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62DCE3E-3797-E745-A686-0F5DC8D2A4F2}" type="datetimeFigureOut">
              <a:rPr lang="en-US" smtClean="0"/>
              <a:t>2/21/18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DDDAF-8B37-E340-AECB-95C87C2D67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62DCE3E-3797-E745-A686-0F5DC8D2A4F2}" type="datetimeFigureOut">
              <a:rPr lang="en-US" smtClean="0"/>
              <a:t>2/21/18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DDDAF-8B37-E340-AECB-95C87C2D67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62DCE3E-3797-E745-A686-0F5DC8D2A4F2}" type="datetimeFigureOut">
              <a:rPr lang="en-US" smtClean="0"/>
              <a:t>2/21/18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DDDAF-8B37-E340-AECB-95C87C2D67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62DCE3E-3797-E745-A686-0F5DC8D2A4F2}" type="datetimeFigureOut">
              <a:rPr lang="en-US" smtClean="0"/>
              <a:t>2/21/18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DDDAF-8B37-E340-AECB-95C87C2D67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62DCE3E-3797-E745-A686-0F5DC8D2A4F2}" type="datetimeFigureOut">
              <a:rPr lang="en-US" smtClean="0"/>
              <a:t>2/21/18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DDDAF-8B37-E340-AECB-95C87C2D67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62DCE3E-3797-E745-A686-0F5DC8D2A4F2}" type="datetimeFigureOut">
              <a:rPr lang="en-US" smtClean="0"/>
              <a:t>2/21/18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DDDAF-8B37-E340-AECB-95C87C2D67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62DCE3E-3797-E745-A686-0F5DC8D2A4F2}" type="datetimeFigureOut">
              <a:rPr lang="en-US" smtClean="0"/>
              <a:t>2/21/18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DDDAF-8B37-E340-AECB-95C87C2D67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62DCE3E-3797-E745-A686-0F5DC8D2A4F2}" type="datetimeFigureOut">
              <a:rPr lang="en-US" smtClean="0"/>
              <a:t>2/21/18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DDDAF-8B37-E340-AECB-95C87C2D67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62DCE3E-3797-E745-A686-0F5DC8D2A4F2}" type="datetimeFigureOut">
              <a:rPr lang="en-US" smtClean="0"/>
              <a:t>2/21/18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DDDAF-8B37-E340-AECB-95C87C2D67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62DCE3E-3797-E745-A686-0F5DC8D2A4F2}" type="datetimeFigureOut">
              <a:rPr lang="en-US" smtClean="0"/>
              <a:t>2/21/18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DDDAF-8B37-E340-AECB-95C87C2D67B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65126"/>
            <a:ext cx="8229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1825625"/>
            <a:ext cx="8229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18162" y="6181256"/>
            <a:ext cx="49740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181256"/>
            <a:ext cx="5609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fld id="{1B8DDDAF-8B37-E340-AECB-95C87C2D67B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8010" y="6181256"/>
            <a:ext cx="1939322" cy="410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4661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kern="1200">
          <a:solidFill>
            <a:schemeClr val="tx1"/>
          </a:solidFill>
          <a:latin typeface="Arial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Arial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Arial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Arial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457200"/>
            <a:ext cx="8229600" cy="723089"/>
          </a:xfrm>
          <a:prstGeom prst="rect">
            <a:avLst/>
          </a:prstGeom>
          <a:solidFill>
            <a:srgbClr val="00508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57200" y="1180287"/>
            <a:ext cx="8229600" cy="1828801"/>
          </a:xfrm>
          <a:prstGeom prst="rect">
            <a:avLst/>
          </a:prstGeom>
          <a:solidFill>
            <a:srgbClr val="00ABBD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57200" y="3009088"/>
            <a:ext cx="8229600" cy="2983150"/>
          </a:xfrm>
          <a:prstGeom prst="rect">
            <a:avLst/>
          </a:prstGeom>
          <a:solidFill>
            <a:srgbClr val="E2F3F7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936" y="3285684"/>
            <a:ext cx="6974129" cy="2370982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57802" y="647048"/>
            <a:ext cx="7740411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  <a:latin typeface="Arial Black" charset="0"/>
                <a:ea typeface="Arial Black" charset="0"/>
                <a:cs typeface="Arial Black" charset="0"/>
              </a:rPr>
              <a:t>CONSENSUS DECISION MAKING CONTINUUM</a:t>
            </a:r>
            <a:endParaRPr lang="en-US" sz="2400" b="1" dirty="0">
              <a:solidFill>
                <a:schemeClr val="bg1"/>
              </a:solidFill>
              <a:latin typeface="Arial Black" charset="0"/>
              <a:ea typeface="Arial Black" charset="0"/>
              <a:cs typeface="Arial Black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32817" y="1412743"/>
            <a:ext cx="7665396" cy="14106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spcBef>
                <a:spcPts val="1000"/>
              </a:spcBef>
            </a:pPr>
            <a:r>
              <a:rPr lang="en-US" sz="1450" dirty="0">
                <a:solidFill>
                  <a:schemeClr val="bg1"/>
                </a:solidFill>
                <a:latin typeface="Arial Narrow" charset="0"/>
                <a:ea typeface="Arial Narrow" charset="0"/>
                <a:cs typeface="Arial Narrow" charset="0"/>
              </a:rPr>
              <a:t>The cornerstone of our shared vision for a high-performance workplace: Employees will increasingly make more decisions regarding how the work is accomplished. </a:t>
            </a:r>
          </a:p>
          <a:p>
            <a:pPr>
              <a:spcBef>
                <a:spcPts val="1000"/>
              </a:spcBef>
            </a:pPr>
            <a:r>
              <a:rPr lang="en-US" sz="1450" dirty="0">
                <a:solidFill>
                  <a:schemeClr val="bg1"/>
                </a:solidFill>
                <a:latin typeface="Arial Narrow" charset="0"/>
                <a:ea typeface="Arial Narrow" charset="0"/>
                <a:cs typeface="Arial Narrow" charset="0"/>
              </a:rPr>
              <a:t>We should seek consensus on workplace decisions that especially affect systemic changes in how the work is organized and </a:t>
            </a:r>
            <a:r>
              <a:rPr lang="en-US" sz="1450" dirty="0" smtClean="0">
                <a:solidFill>
                  <a:schemeClr val="bg1"/>
                </a:solidFill>
                <a:latin typeface="Arial Narrow" charset="0"/>
                <a:ea typeface="Arial Narrow" charset="0"/>
                <a:cs typeface="Arial Narrow" charset="0"/>
              </a:rPr>
              <a:t>carried out.</a:t>
            </a:r>
            <a:r>
              <a:rPr lang="en-US" sz="1450" dirty="0">
                <a:solidFill>
                  <a:schemeClr val="bg1"/>
                </a:solidFill>
                <a:latin typeface="Arial Narrow" charset="0"/>
                <a:ea typeface="Arial Narrow" charset="0"/>
                <a:cs typeface="Arial Narrow" charset="0"/>
              </a:rPr>
              <a:t> </a:t>
            </a:r>
            <a:endParaRPr lang="en-US" sz="1450" dirty="0" smtClean="0">
              <a:solidFill>
                <a:schemeClr val="bg1"/>
              </a:solidFill>
              <a:latin typeface="Arial Narrow" charset="0"/>
              <a:ea typeface="Arial Narrow" charset="0"/>
              <a:cs typeface="Arial Narrow" charset="0"/>
            </a:endParaRPr>
          </a:p>
          <a:p>
            <a:pPr>
              <a:spcBef>
                <a:spcPts val="1000"/>
              </a:spcBef>
            </a:pPr>
            <a:r>
              <a:rPr lang="en-US" sz="1450" b="1" dirty="0" smtClean="0">
                <a:solidFill>
                  <a:schemeClr val="bg1"/>
                </a:solidFill>
                <a:latin typeface="Arial Narrow" charset="0"/>
                <a:ea typeface="Arial Narrow" charset="0"/>
                <a:cs typeface="Arial Narrow" charset="0"/>
              </a:rPr>
              <a:t>Use this chart to determine which type </a:t>
            </a:r>
            <a:r>
              <a:rPr lang="en-US" sz="1450" b="1" smtClean="0">
                <a:solidFill>
                  <a:schemeClr val="bg1"/>
                </a:solidFill>
                <a:latin typeface="Arial Narrow" charset="0"/>
                <a:ea typeface="Arial Narrow" charset="0"/>
                <a:cs typeface="Arial Narrow" charset="0"/>
              </a:rPr>
              <a:t>of decision </a:t>
            </a:r>
            <a:r>
              <a:rPr lang="en-US" sz="1450" b="1" dirty="0" smtClean="0">
                <a:solidFill>
                  <a:schemeClr val="bg1"/>
                </a:solidFill>
                <a:latin typeface="Arial Narrow" charset="0"/>
                <a:ea typeface="Arial Narrow" charset="0"/>
                <a:cs typeface="Arial Narrow" charset="0"/>
              </a:rPr>
              <a:t>making is appropriate for the situation:</a:t>
            </a:r>
            <a:endParaRPr lang="en-US" sz="1450" b="1" dirty="0">
              <a:solidFill>
                <a:schemeClr val="bg1"/>
              </a:solidFill>
              <a:latin typeface="Arial Narrow" charset="0"/>
              <a:ea typeface="Arial Narrow" charset="0"/>
              <a:cs typeface="Arial Narrow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26539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</TotalTime>
  <Words>28</Words>
  <Application>Microsoft Macintosh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 Black</vt:lpstr>
      <vt:lpstr>Arial Narrow</vt:lpstr>
      <vt:lpstr>Calibri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15.0040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Dionne Anciano</dc:creator>
  <cp:lastModifiedBy>Dionne Anciano</cp:lastModifiedBy>
  <cp:revision>8</cp:revision>
  <dcterms:created xsi:type="dcterms:W3CDTF">2018-02-09T19:23:21Z</dcterms:created>
  <dcterms:modified xsi:type="dcterms:W3CDTF">2018-02-21T19:59:41Z</dcterms:modified>
</cp:coreProperties>
</file>