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7789"/>
    <a:srgbClr val="F08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3"/>
    <p:restoredTop sz="94624"/>
  </p:normalViewPr>
  <p:slideViewPr>
    <p:cSldViewPr snapToGrid="0" snapToObjects="1">
      <p:cViewPr varScale="1">
        <p:scale>
          <a:sx n="114" d="100"/>
          <a:sy n="114" d="100"/>
        </p:scale>
        <p:origin x="53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781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g"/><Relationship Id="rId7" Type="http://schemas.openxmlformats.org/officeDocument/2006/relationships/hyperlink" Target="https://bit.ly/flu-kp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 b="0" i="0">
                <a:solidFill>
                  <a:schemeClr val="tx1">
                    <a:tint val="75000"/>
                  </a:schemeClr>
                </a:solidFill>
                <a:latin typeface="Arial Regular"/>
              </a:defRPr>
            </a:lvl1pPr>
          </a:lstStyle>
          <a:p>
            <a:fld id="{5365A137-865A-0042-AFE5-ADD43313604F}" type="datetimeFigureOut">
              <a:rPr lang="en-US" smtClean="0"/>
              <a:pPr/>
              <a:t>7/23/25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 b="0" i="0">
                <a:solidFill>
                  <a:schemeClr val="tx1">
                    <a:tint val="75000"/>
                  </a:schemeClr>
                </a:solidFill>
                <a:latin typeface="Arial Regular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 b="0" i="0">
                <a:solidFill>
                  <a:schemeClr val="tx1">
                    <a:tint val="75000"/>
                  </a:schemeClr>
                </a:solidFill>
                <a:latin typeface="Arial Regular"/>
              </a:defRPr>
            </a:lvl1pPr>
          </a:lstStyle>
          <a:p>
            <a:fld id="{B4F54816-067E-204A-95E8-C0745CAD946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666A6DC-C2A4-6B4F-937D-4AAD41498BF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7151" y="6300"/>
            <a:ext cx="7772400" cy="10058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168EFCD-D0FF-B44E-8F6B-BB333EA7197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66112" y="9471779"/>
            <a:ext cx="2057400" cy="241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E9C1271-D111-9A43-BD1A-8F6F37C5D54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09012" y="757111"/>
            <a:ext cx="685800" cy="6858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2A6E75E-B58A-3F43-A86C-362C24F51C8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094596" y="8278696"/>
            <a:ext cx="800100" cy="8001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608B677-20F5-C64B-90FB-4A0D1A9CE6B7}"/>
              </a:ext>
            </a:extLst>
          </p:cNvPr>
          <p:cNvSpPr txBox="1"/>
          <p:nvPr userDrawn="1"/>
        </p:nvSpPr>
        <p:spPr>
          <a:xfrm>
            <a:off x="1611631" y="576791"/>
            <a:ext cx="5559041" cy="104644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b="1" i="0" kern="1200" dirty="0">
                <a:solidFill>
                  <a:srgbClr val="F08920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COALITION UNION MEMBERS:</a:t>
            </a:r>
          </a:p>
          <a:p>
            <a:r>
              <a:rPr lang="en-US" sz="2400" b="1" i="0" kern="1200" dirty="0">
                <a:solidFill>
                  <a:schemeClr val="bg1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Do Your Part to Meet the </a:t>
            </a:r>
            <a:br>
              <a:rPr lang="en-US" sz="2400" b="1" i="0" kern="1200" dirty="0">
                <a:solidFill>
                  <a:schemeClr val="bg1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</a:br>
            <a:r>
              <a:rPr lang="en-US" sz="2400" b="1" i="0" kern="1200" dirty="0">
                <a:solidFill>
                  <a:schemeClr val="bg1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2025 Flu Vaccination PSP Goal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5AC6AE-167E-6146-9C44-41C6142CF387}"/>
              </a:ext>
            </a:extLst>
          </p:cNvPr>
          <p:cNvSpPr txBox="1"/>
          <p:nvPr userDrawn="1"/>
        </p:nvSpPr>
        <p:spPr>
          <a:xfrm>
            <a:off x="809012" y="8417136"/>
            <a:ext cx="5047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information on flu vaccines, clinic locations and hours, please scan the QR code or visit </a:t>
            </a:r>
            <a:r>
              <a:rPr lang="en-US" sz="1400" u="non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7"/>
              </a:rPr>
              <a:t>kp.org</a:t>
            </a:r>
            <a:r>
              <a:rPr lang="en-US" sz="1400" u="non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7"/>
              </a:rPr>
              <a:t>/flu</a:t>
            </a:r>
            <a:r>
              <a:rPr lang="en-US" sz="14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565ADD-C61D-BB4B-8C44-12537CFD4427}"/>
              </a:ext>
            </a:extLst>
          </p:cNvPr>
          <p:cNvSpPr txBox="1"/>
          <p:nvPr userDrawn="1"/>
        </p:nvSpPr>
        <p:spPr>
          <a:xfrm>
            <a:off x="5471219" y="5029200"/>
            <a:ext cx="1766829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0" kern="1200" baseline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CURRENT FLU </a:t>
            </a:r>
            <a:br>
              <a:rPr lang="en-US" sz="1000" b="1" i="0" kern="1200" baseline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1000" b="1" i="0" kern="1200" baseline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VACCINATION RATE FOR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2D6D7B5-5F51-D94E-A4CF-0D0DF7E1DEF8}"/>
              </a:ext>
            </a:extLst>
          </p:cNvPr>
          <p:cNvSpPr txBox="1"/>
          <p:nvPr userDrawn="1"/>
        </p:nvSpPr>
        <p:spPr>
          <a:xfrm>
            <a:off x="5471219" y="6948436"/>
            <a:ext cx="1766829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0" kern="1200" baseline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2025 TARGET FLU </a:t>
            </a:r>
            <a:br>
              <a:rPr lang="en-US" sz="1000" b="1" i="0" kern="1200" baseline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1000" b="1" i="0" kern="1200" baseline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VACCINATION RATE FOR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27689D-9BA7-E942-8FDA-D9461B4AF4D2}"/>
              </a:ext>
            </a:extLst>
          </p:cNvPr>
          <p:cNvSpPr txBox="1"/>
          <p:nvPr userDrawn="1"/>
        </p:nvSpPr>
        <p:spPr>
          <a:xfrm>
            <a:off x="809012" y="6284324"/>
            <a:ext cx="422521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flu vaccine is our best defense against getting and spreading the flu. Encourage patients and co-workers to get their flu shot — it’s recommended for everyone 6 months and older.</a:t>
            </a:r>
          </a:p>
          <a:p>
            <a:pPr>
              <a:spcAft>
                <a:spcPts val="1200"/>
              </a:spcAft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Kaiser Permanente members can get a no-cost flu shot at 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our locations. Many of our flu-shot clinics offer walk-in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appointments.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73553F6-4F5A-2940-9489-63148B59F1ED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686397" y="9478129"/>
            <a:ext cx="26289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b="0" i="0" kern="1200">
          <a:solidFill>
            <a:schemeClr val="tx1"/>
          </a:solidFill>
          <a:latin typeface="Arial Regular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b="0" i="0" kern="1200">
          <a:solidFill>
            <a:schemeClr val="tx1"/>
          </a:solidFill>
          <a:latin typeface="Arial Regular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b="0" i="0" kern="1200">
          <a:solidFill>
            <a:schemeClr val="tx1"/>
          </a:solidFill>
          <a:latin typeface="Arial Regular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b="0" i="0" kern="1200">
          <a:solidFill>
            <a:schemeClr val="tx1"/>
          </a:solidFill>
          <a:latin typeface="Arial Regular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b="0" i="0" kern="1200">
          <a:solidFill>
            <a:schemeClr val="tx1"/>
          </a:solidFill>
          <a:latin typeface="Arial Regular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b="0" i="0" kern="1200">
          <a:solidFill>
            <a:schemeClr val="tx1"/>
          </a:solidFill>
          <a:latin typeface="Arial Regular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58C87B-5DCD-4D4E-A6DF-F9FFCD40607D}"/>
              </a:ext>
            </a:extLst>
          </p:cNvPr>
          <p:cNvSpPr txBox="1"/>
          <p:nvPr/>
        </p:nvSpPr>
        <p:spPr>
          <a:xfrm>
            <a:off x="5800874" y="4505814"/>
            <a:ext cx="1101584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XX%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87B0D2-92C9-034F-8FD9-0AA140593A58}"/>
              </a:ext>
            </a:extLst>
          </p:cNvPr>
          <p:cNvSpPr txBox="1"/>
          <p:nvPr/>
        </p:nvSpPr>
        <p:spPr>
          <a:xfrm>
            <a:off x="5800874" y="6420676"/>
            <a:ext cx="1101584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XX%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26ABDB-B0E6-D243-81C1-D4BB042B8B02}"/>
              </a:ext>
            </a:extLst>
          </p:cNvPr>
          <p:cNvSpPr txBox="1"/>
          <p:nvPr/>
        </p:nvSpPr>
        <p:spPr>
          <a:xfrm>
            <a:off x="5499510" y="5463316"/>
            <a:ext cx="1704313" cy="4154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(insert Region Name)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of (insert current date)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A7F144-3298-EB4E-B13F-7667F9C524B7}"/>
              </a:ext>
            </a:extLst>
          </p:cNvPr>
          <p:cNvSpPr txBox="1"/>
          <p:nvPr/>
        </p:nvSpPr>
        <p:spPr>
          <a:xfrm>
            <a:off x="5617330" y="7372906"/>
            <a:ext cx="1468672" cy="25391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(insert Region Name)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B552A6-E8C7-F44F-94F2-38F34C4C9487}"/>
              </a:ext>
            </a:extLst>
          </p:cNvPr>
          <p:cNvSpPr txBox="1"/>
          <p:nvPr/>
        </p:nvSpPr>
        <p:spPr>
          <a:xfrm>
            <a:off x="822419" y="4630274"/>
            <a:ext cx="42040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As of </a:t>
            </a:r>
            <a:r>
              <a:rPr lang="en-US" sz="1600" b="1" dirty="0">
                <a:solidFill>
                  <a:srgbClr val="0177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(insert current date)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solidFill>
                  <a:srgbClr val="0177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(insert Region Name)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has a flu vaccination rate of </a:t>
            </a:r>
            <a:r>
              <a:rPr lang="en-US" sz="1600" b="1" dirty="0">
                <a:solidFill>
                  <a:srgbClr val="0177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XX%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However, a regional vaccination rate of </a:t>
            </a:r>
            <a:r>
              <a:rPr lang="en-US" sz="1600" b="1" dirty="0">
                <a:solidFill>
                  <a:srgbClr val="0177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XX%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is needed to achieve the PSP goal target for flu vaccinations, as defined in the 2023 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Coalition National Agreement.</a:t>
            </a:r>
          </a:p>
        </p:txBody>
      </p:sp>
    </p:spTree>
    <p:extLst>
      <p:ext uri="{BB962C8B-B14F-4D97-AF65-F5344CB8AC3E}">
        <p14:creationId xmlns:p14="http://schemas.microsoft.com/office/powerpoint/2010/main" val="3612172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73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Arial Regular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Retter</dc:creator>
  <cp:lastModifiedBy>Travis Retter</cp:lastModifiedBy>
  <cp:revision>12</cp:revision>
  <dcterms:created xsi:type="dcterms:W3CDTF">2024-12-02T23:34:33Z</dcterms:created>
  <dcterms:modified xsi:type="dcterms:W3CDTF">2025-07-23T15:59:06Z</dcterms:modified>
</cp:coreProperties>
</file>