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8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59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6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lmpartnership.org/tools/how-guide-coalition-performance-sharing-program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25E90-FF48-EA49-BAC1-8429EC1C327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78896" y="0"/>
            <a:ext cx="7829078" cy="906843"/>
          </a:xfrm>
        </p:spPr>
        <p:txBody>
          <a:bodyPr lIns="0" rIns="0" anchor="ctr">
            <a:normAutofit/>
          </a:bodyPr>
          <a:lstStyle>
            <a:lvl1pPr algn="l"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Goal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2FA916-CB78-8F48-8637-D561DE167A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21328" y="0"/>
            <a:ext cx="2597097" cy="906843"/>
          </a:xfrm>
        </p:spPr>
        <p:txBody>
          <a:bodyPr lIns="0" rIns="0"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REGION NAME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FC95AE-FCE8-AB4B-9A1C-DC4799E5360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964" y="5918200"/>
            <a:ext cx="787400" cy="787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3E9DFE3-686D-0642-AFA1-FDDB1687221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02225" y="6197600"/>
            <a:ext cx="2616200" cy="2286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BB91E43-2811-CE44-B693-07A997E46A83}"/>
              </a:ext>
            </a:extLst>
          </p:cNvPr>
          <p:cNvSpPr txBox="1"/>
          <p:nvPr userDrawn="1"/>
        </p:nvSpPr>
        <p:spPr>
          <a:xfrm>
            <a:off x="1393235" y="5996429"/>
            <a:ext cx="737199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000" b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1000" b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Performance Sharing Plan (PSP) </a:t>
            </a:r>
            <a:r>
              <a:rPr lang="en-US" sz="10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 part of the 2023 Coalition National Agreement negotiated between Kaiser Permanente and the Coalition of Kaiser Permanente Unions. The goals are organization-wide and run through 2027.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0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more ideas and inspiration, scan the QR code or download the </a:t>
            </a:r>
            <a:r>
              <a:rPr lang="en-US" sz="10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4"/>
              </a:rPr>
              <a:t>Coalition PSP how-to guide</a:t>
            </a:r>
            <a:endParaRPr lang="en-US" sz="10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EDEA28-17CC-C74C-8B97-D094B821E388}"/>
              </a:ext>
            </a:extLst>
          </p:cNvPr>
          <p:cNvSpPr txBox="1"/>
          <p:nvPr userDrawn="1"/>
        </p:nvSpPr>
        <p:spPr>
          <a:xfrm>
            <a:off x="512964" y="1310494"/>
            <a:ext cx="2316853" cy="369332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TARGET GOAL: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0F15A41-6AB7-A241-ADFC-4CF41FE744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12943" y="1311274"/>
            <a:ext cx="6573696" cy="368551"/>
          </a:xfrm>
        </p:spPr>
        <p:txBody>
          <a:bodyPr lIns="0" rIns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/>
            </a:lvl1pPr>
          </a:lstStyle>
          <a:p>
            <a:r>
              <a:rPr lang="en-US" dirty="0">
                <a:effectLst/>
                <a:latin typeface="Helvetica" pitchFamily="2" charset="0"/>
              </a:rPr>
              <a:t>Enter goal metric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8D49F8-B709-B242-8CCA-6EC89E496897}"/>
              </a:ext>
            </a:extLst>
          </p:cNvPr>
          <p:cNvSpPr txBox="1"/>
          <p:nvPr userDrawn="1"/>
        </p:nvSpPr>
        <p:spPr>
          <a:xfrm>
            <a:off x="9552079" y="1310494"/>
            <a:ext cx="380425" cy="369332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BY: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3D8036A0-7824-494D-B9B2-066FD834F9C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997944" y="1311274"/>
            <a:ext cx="1720480" cy="368551"/>
          </a:xfrm>
        </p:spPr>
        <p:txBody>
          <a:bodyPr lIns="0" rIns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/>
            </a:lvl1pPr>
          </a:lstStyle>
          <a:p>
            <a:pPr>
              <a:spcAft>
                <a:spcPts val="600"/>
              </a:spcAft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Enter goal date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83A588-91F0-944F-A707-44CFA2923F1F}"/>
              </a:ext>
            </a:extLst>
          </p:cNvPr>
          <p:cNvSpPr txBox="1"/>
          <p:nvPr userDrawn="1"/>
        </p:nvSpPr>
        <p:spPr>
          <a:xfrm>
            <a:off x="512964" y="1714146"/>
            <a:ext cx="1910844" cy="369332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 OR UBT: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8D449DF-2A92-1140-B0B4-0B2ADDF2A3A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15574" y="1714926"/>
            <a:ext cx="9202849" cy="368551"/>
          </a:xfrm>
        </p:spPr>
        <p:txBody>
          <a:bodyPr lIns="0" rIns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/>
            </a:lvl1pPr>
          </a:lstStyle>
          <a:p>
            <a:r>
              <a:rPr lang="en-US" dirty="0">
                <a:effectLst/>
                <a:latin typeface="Helvetica" pitchFamily="2" charset="0"/>
              </a:rPr>
              <a:t>Enter region or UBT name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280546-9EE5-4843-A109-FB73C8B34527}"/>
              </a:ext>
            </a:extLst>
          </p:cNvPr>
          <p:cNvSpPr txBox="1"/>
          <p:nvPr userDrawn="1"/>
        </p:nvSpPr>
        <p:spPr>
          <a:xfrm>
            <a:off x="512964" y="2118577"/>
            <a:ext cx="2158668" cy="369332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STATUS: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0A2FED33-5603-4D40-B3B9-8928A7E523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42285" y="2119357"/>
            <a:ext cx="6342514" cy="368551"/>
          </a:xfrm>
        </p:spPr>
        <p:txBody>
          <a:bodyPr lIns="0" rIns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/>
            </a:lvl1pPr>
          </a:lstStyle>
          <a:p>
            <a:pPr>
              <a:spcAft>
                <a:spcPts val="600"/>
              </a:spcAft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Enter current performance data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C841B38-CF6D-8047-A67A-159180596D88}"/>
              </a:ext>
            </a:extLst>
          </p:cNvPr>
          <p:cNvSpPr txBox="1"/>
          <p:nvPr userDrawn="1"/>
        </p:nvSpPr>
        <p:spPr>
          <a:xfrm>
            <a:off x="9150239" y="2118577"/>
            <a:ext cx="782265" cy="369332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OF: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0DDC1CE2-9439-D743-8B31-950B7FCECB4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97944" y="2119357"/>
            <a:ext cx="1720480" cy="368551"/>
          </a:xfrm>
        </p:spPr>
        <p:txBody>
          <a:bodyPr lIns="0" rIns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/>
            </a:lvl1pPr>
          </a:lstStyle>
          <a:p>
            <a:pPr>
              <a:spcAft>
                <a:spcPts val="600"/>
              </a:spcAft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XX/XX/XXXX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0EA9CD6-0850-7D4D-940D-7C5DCB202421}"/>
              </a:ext>
            </a:extLst>
          </p:cNvPr>
          <p:cNvSpPr txBox="1"/>
          <p:nvPr userDrawn="1"/>
        </p:nvSpPr>
        <p:spPr>
          <a:xfrm>
            <a:off x="9997944" y="2496428"/>
            <a:ext cx="1303049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(CURRENT DATE)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4EC4D20-39C4-0041-8958-3A0B1D3BB23F}"/>
              </a:ext>
            </a:extLst>
          </p:cNvPr>
          <p:cNvCxnSpPr>
            <a:cxnSpLocks/>
          </p:cNvCxnSpPr>
          <p:nvPr userDrawn="1"/>
        </p:nvCxnSpPr>
        <p:spPr>
          <a:xfrm>
            <a:off x="512964" y="2785036"/>
            <a:ext cx="11205459" cy="0"/>
          </a:xfrm>
          <a:prstGeom prst="line">
            <a:avLst/>
          </a:prstGeom>
          <a:ln>
            <a:solidFill>
              <a:srgbClr val="0078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3513EF33-30BA-7548-97D8-4723C3EF231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5150" y="3174255"/>
            <a:ext cx="4727210" cy="312341"/>
          </a:xfrm>
        </p:spPr>
        <p:txBody>
          <a:bodyPr lIns="0" r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effectLst/>
                <a:latin typeface="Helvetica" pitchFamily="2" charset="0"/>
              </a:rPr>
              <a:t>Short headline here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6B1BDA2-BC09-884A-938A-BFD41BC66683}"/>
              </a:ext>
            </a:extLst>
          </p:cNvPr>
          <p:cNvSpPr/>
          <p:nvPr userDrawn="1"/>
        </p:nvSpPr>
        <p:spPr>
          <a:xfrm>
            <a:off x="5600651" y="3522589"/>
            <a:ext cx="2975943" cy="2111740"/>
          </a:xfrm>
          <a:prstGeom prst="rect">
            <a:avLst/>
          </a:prstGeom>
          <a:solidFill>
            <a:srgbClr val="00788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02C8201-71B0-834D-A3CC-1671A57AB65C}"/>
              </a:ext>
            </a:extLst>
          </p:cNvPr>
          <p:cNvSpPr/>
          <p:nvPr userDrawn="1"/>
        </p:nvSpPr>
        <p:spPr>
          <a:xfrm>
            <a:off x="5600651" y="3065388"/>
            <a:ext cx="2975943" cy="457201"/>
          </a:xfrm>
          <a:prstGeom prst="rect">
            <a:avLst/>
          </a:prstGeom>
          <a:solidFill>
            <a:srgbClr val="0078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6E5AF72-A5B1-1042-A1ED-FCD508BAFF23}"/>
              </a:ext>
            </a:extLst>
          </p:cNvPr>
          <p:cNvSpPr/>
          <p:nvPr userDrawn="1"/>
        </p:nvSpPr>
        <p:spPr>
          <a:xfrm>
            <a:off x="8742480" y="3522589"/>
            <a:ext cx="2975943" cy="2111740"/>
          </a:xfrm>
          <a:prstGeom prst="rect">
            <a:avLst/>
          </a:prstGeom>
          <a:solidFill>
            <a:srgbClr val="F28B2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0B21A80-FBBC-404F-9A1D-4E5549D1F66D}"/>
              </a:ext>
            </a:extLst>
          </p:cNvPr>
          <p:cNvSpPr/>
          <p:nvPr userDrawn="1"/>
        </p:nvSpPr>
        <p:spPr>
          <a:xfrm>
            <a:off x="8742480" y="3065388"/>
            <a:ext cx="2975943" cy="457201"/>
          </a:xfrm>
          <a:prstGeom prst="rect">
            <a:avLst/>
          </a:prstGeom>
          <a:solidFill>
            <a:srgbClr val="F28B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3604F5FD-021D-FA43-8B26-18BD503871A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00651" y="3082165"/>
            <a:ext cx="2975943" cy="44042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effectLst/>
                <a:latin typeface="Helvetica" pitchFamily="2" charset="0"/>
              </a:rPr>
              <a:t>Short headline here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38D9A361-6961-5C43-8643-B12E4BE2397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26125" y="3636011"/>
            <a:ext cx="2540000" cy="1812290"/>
          </a:xfrm>
        </p:spPr>
        <p:txBody>
          <a:bodyPr lIns="0" rIns="0">
            <a:normAutofit/>
          </a:bodyPr>
          <a:lstStyle>
            <a:lvl1pPr marL="171450" indent="-171450">
              <a:spcBef>
                <a:spcPts val="0"/>
              </a:spcBef>
              <a:buFont typeface="Arial" panose="020B0604020202020204" pitchFamily="34" charset="0"/>
              <a:buChar char="•"/>
              <a:defRPr sz="1200"/>
            </a:lvl1pPr>
          </a:lstStyle>
          <a:p>
            <a:pPr lvl="0"/>
            <a:r>
              <a:rPr lang="en-US" dirty="0"/>
              <a:t>Bullet points</a:t>
            </a:r>
          </a:p>
        </p:txBody>
      </p:sp>
      <p:sp>
        <p:nvSpPr>
          <p:cNvPr id="30" name="Text Placeholder 5">
            <a:extLst>
              <a:ext uri="{FF2B5EF4-FFF2-40B4-BE49-F238E27FC236}">
                <a16:creationId xmlns:a16="http://schemas.microsoft.com/office/drawing/2014/main" id="{BDB804B4-2458-6743-BB3F-D4DB4F68248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751930" y="3065389"/>
            <a:ext cx="2975943" cy="457200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effectLst/>
                <a:latin typeface="Helvetica" pitchFamily="2" charset="0"/>
              </a:rPr>
              <a:t>Short headline here</a:t>
            </a:r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8EEB8479-21CC-3349-8B8A-7D7D2ACDBAC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977404" y="3636011"/>
            <a:ext cx="2540000" cy="1812290"/>
          </a:xfrm>
        </p:spPr>
        <p:txBody>
          <a:bodyPr lIns="0" rIns="0">
            <a:normAutofit/>
          </a:bodyPr>
          <a:lstStyle>
            <a:lvl1pPr marL="171450" indent="-171450">
              <a:spcBef>
                <a:spcPts val="0"/>
              </a:spcBef>
              <a:buFont typeface="Arial" panose="020B0604020202020204" pitchFamily="34" charset="0"/>
              <a:buChar char="•"/>
              <a:defRPr sz="1200"/>
            </a:lvl1pPr>
          </a:lstStyle>
          <a:p>
            <a:pPr lvl="0"/>
            <a:r>
              <a:rPr lang="en-US" dirty="0"/>
              <a:t>Bullet points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7470BCAD-05FF-074C-8D4A-B0359CA369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5150" y="3521649"/>
            <a:ext cx="4727210" cy="746139"/>
          </a:xfrm>
        </p:spPr>
        <p:txBody>
          <a:bodyPr lIns="0" r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Replace this text with a short sentence that connects to your headline.</a:t>
            </a:r>
            <a:endParaRPr lang="en-US" dirty="0">
              <a:effectLst/>
              <a:latin typeface="Helvetica" pitchFamily="2" charset="0"/>
            </a:endParaRP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611BC5F2-7A25-1B4A-A595-7C6DC706BFC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5150" y="4302841"/>
            <a:ext cx="4727210" cy="312341"/>
          </a:xfrm>
        </p:spPr>
        <p:txBody>
          <a:bodyPr lIns="0" r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effectLst/>
                <a:latin typeface="Helvetica" pitchFamily="2" charset="0"/>
              </a:rPr>
              <a:t>Short call to action here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14A5A639-7075-4349-BFF8-85FE864DB98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55150" y="4650235"/>
            <a:ext cx="4727210" cy="746139"/>
          </a:xfrm>
        </p:spPr>
        <p:txBody>
          <a:bodyPr lIns="0" r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Replace this text with a short sentence that connects to your headline.</a:t>
            </a:r>
            <a:endParaRPr lang="en-US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293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F08D517-E9CE-2A42-B97F-0F1C66AAECB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1B4222-980A-F944-B25E-DE820B899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943DB-7D8B-E849-8B7B-3766F3361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09478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48">
            <a:extLst>
              <a:ext uri="{FF2B5EF4-FFF2-40B4-BE49-F238E27FC236}">
                <a16:creationId xmlns:a16="http://schemas.microsoft.com/office/drawing/2014/main" id="{5B1DE041-F38F-0440-B965-375CF4E06B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Subtitle 49">
            <a:extLst>
              <a:ext uri="{FF2B5EF4-FFF2-40B4-BE49-F238E27FC236}">
                <a16:creationId xmlns:a16="http://schemas.microsoft.com/office/drawing/2014/main" id="{A0BD08AF-EA0B-E346-82F5-8F459B555B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CD59B82F-ACB5-3E47-B739-5CF4CA7F12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1AD35AA3-47F6-C34A-8D5E-653FEFA31CA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B3B0FB90-B945-E047-90BF-D647B025D0F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1916753D-5AEA-A04A-AF89-6385A8D0E7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952FD5B0-3CAA-6C48-8002-6BEF256006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C3BBF996-21B0-514B-B105-92BF4DBD50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7CE70A9A-CFBE-124D-BD5A-DDECCDBC7CF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C1102921-9867-1045-B72D-C4318945BA4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BB688EA9-2DF4-EA49-BD22-EC3456B71B7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0" name="Text Placeholder 59">
            <a:extLst>
              <a:ext uri="{FF2B5EF4-FFF2-40B4-BE49-F238E27FC236}">
                <a16:creationId xmlns:a16="http://schemas.microsoft.com/office/drawing/2014/main" id="{524E5F08-47E5-CC4D-BACB-9717713EDB5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7B0AC686-5B90-0041-B687-D6489BE628A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E26BE7FE-87F6-B04C-8207-121B693F77E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67433C4B-6B7D-5443-B8B9-E23576C8DBD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75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f8a7bc4-e337-47a5-a0fc-0d512c0e05f1}" enabled="0" method="" siteId="{3f8a7bc4-e337-47a5-a0fc-0d512c0e05f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Retter</dc:creator>
  <cp:lastModifiedBy>Tracy L Silveria</cp:lastModifiedBy>
  <cp:revision>7</cp:revision>
  <dcterms:created xsi:type="dcterms:W3CDTF">2026-03-12T15:16:20Z</dcterms:created>
  <dcterms:modified xsi:type="dcterms:W3CDTF">2026-03-16T22:03:38Z</dcterms:modified>
</cp:coreProperties>
</file>