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A"/>
    <a:srgbClr val="F28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3"/>
    <p:restoredTop sz="94658"/>
  </p:normalViewPr>
  <p:slideViewPr>
    <p:cSldViewPr snapToGrid="0" snapToObjects="1">
      <p:cViewPr varScale="1">
        <p:scale>
          <a:sx n="82" d="100"/>
          <a:sy n="82" d="100"/>
        </p:scale>
        <p:origin x="33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201511-765A-234A-8DEC-BCB391BE0F73}"/>
              </a:ext>
            </a:extLst>
          </p:cNvPr>
          <p:cNvSpPr txBox="1"/>
          <p:nvPr userDrawn="1"/>
        </p:nvSpPr>
        <p:spPr>
          <a:xfrm>
            <a:off x="830062" y="1427356"/>
            <a:ext cx="1597828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TARGET GOAL: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E3A154-915A-1D4D-88A5-0058A62BF8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2075" y="471488"/>
            <a:ext cx="3616325" cy="660400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Goal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643169-DC3B-0449-AB85-D1DB49AC81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78400" y="690563"/>
            <a:ext cx="1982525" cy="247650"/>
          </a:xfrm>
          <a:prstGeom prst="rect">
            <a:avLst/>
          </a:prstGeom>
        </p:spPr>
        <p:txBody>
          <a:bodyPr lIns="0" rIns="0" anchor="ctr"/>
          <a:lstStyle>
            <a:lvl1pPr>
              <a:defRPr/>
            </a:lvl1pPr>
          </a:lstStyle>
          <a:p>
            <a:pPr lvl="0"/>
            <a:r>
              <a:rPr lang="en-US" dirty="0"/>
              <a:t>REGION NAME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BE204-2537-2043-B90A-AB5EFA0115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427890" y="1427163"/>
            <a:ext cx="3044223" cy="277192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mtClean="0">
                <a:effectLst/>
              </a:defRPr>
            </a:lvl1pPr>
          </a:lstStyle>
          <a:p>
            <a:r>
              <a:rPr lang="en-US" dirty="0">
                <a:effectLst/>
                <a:latin typeface="Helvetica" pitchFamily="2" charset="0"/>
              </a:rPr>
              <a:t>Enter goal metric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5FE111-3F03-E94D-A15A-72369DE1A6E3}"/>
              </a:ext>
            </a:extLst>
          </p:cNvPr>
          <p:cNvSpPr txBox="1"/>
          <p:nvPr userDrawn="1"/>
        </p:nvSpPr>
        <p:spPr>
          <a:xfrm>
            <a:off x="830062" y="1722438"/>
            <a:ext cx="1336542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 OR UBT: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77CD4C7-420B-9649-83E4-A763A262A2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66604" y="1722438"/>
            <a:ext cx="4794584" cy="277192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mtClean="0">
                <a:effectLst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Enter region or UBT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73CA23-D47E-A04C-9B33-A70B87259821}"/>
              </a:ext>
            </a:extLst>
          </p:cNvPr>
          <p:cNvSpPr txBox="1"/>
          <p:nvPr userDrawn="1"/>
        </p:nvSpPr>
        <p:spPr>
          <a:xfrm>
            <a:off x="830062" y="2017713"/>
            <a:ext cx="3561388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STATUS: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2270113-3168-4541-A6C9-D888B6C8D6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33297" y="2017713"/>
            <a:ext cx="4627891" cy="277192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mtClean="0">
                <a:effectLst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Enter current performance data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078E55-0360-7545-A5CB-346D8169597D}"/>
              </a:ext>
            </a:extLst>
          </p:cNvPr>
          <p:cNvSpPr txBox="1"/>
          <p:nvPr userDrawn="1"/>
        </p:nvSpPr>
        <p:spPr>
          <a:xfrm>
            <a:off x="830062" y="2312795"/>
            <a:ext cx="190149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 (CURRENT DATE):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E8F3DA7-03AA-CB4A-AA6D-DB4D412C4A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1552" y="2312795"/>
            <a:ext cx="4229636" cy="277192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mtClean="0">
                <a:effectLst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XX/XX/XXXX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963E6E-E9B8-FF45-9FCA-C3B0A21B4759}"/>
              </a:ext>
            </a:extLst>
          </p:cNvPr>
          <p:cNvCxnSpPr>
            <a:cxnSpLocks/>
          </p:cNvCxnSpPr>
          <p:nvPr userDrawn="1"/>
        </p:nvCxnSpPr>
        <p:spPr>
          <a:xfrm>
            <a:off x="827314" y="2785036"/>
            <a:ext cx="6117772" cy="0"/>
          </a:xfrm>
          <a:prstGeom prst="line">
            <a:avLst/>
          </a:prstGeom>
          <a:ln>
            <a:solidFill>
              <a:srgbClr val="0078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70C3E3B-4B43-714A-A008-AF19C016749D}"/>
              </a:ext>
            </a:extLst>
          </p:cNvPr>
          <p:cNvSpPr/>
          <p:nvPr userDrawn="1"/>
        </p:nvSpPr>
        <p:spPr>
          <a:xfrm>
            <a:off x="827314" y="4468169"/>
            <a:ext cx="2975943" cy="2111740"/>
          </a:xfrm>
          <a:prstGeom prst="rect">
            <a:avLst/>
          </a:prstGeom>
          <a:solidFill>
            <a:srgbClr val="00788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F07879F-C306-0E49-A66A-14550397D82C}"/>
              </a:ext>
            </a:extLst>
          </p:cNvPr>
          <p:cNvSpPr/>
          <p:nvPr userDrawn="1"/>
        </p:nvSpPr>
        <p:spPr>
          <a:xfrm>
            <a:off x="827314" y="4010968"/>
            <a:ext cx="2975943" cy="457201"/>
          </a:xfrm>
          <a:prstGeom prst="rect">
            <a:avLst/>
          </a:prstGeom>
          <a:solidFill>
            <a:srgbClr val="0078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56FD364-BF23-F04D-8F55-1F79ACF76139}"/>
              </a:ext>
            </a:extLst>
          </p:cNvPr>
          <p:cNvSpPr/>
          <p:nvPr userDrawn="1"/>
        </p:nvSpPr>
        <p:spPr>
          <a:xfrm>
            <a:off x="3969143" y="4468169"/>
            <a:ext cx="2975943" cy="2111740"/>
          </a:xfrm>
          <a:prstGeom prst="rect">
            <a:avLst/>
          </a:prstGeom>
          <a:solidFill>
            <a:srgbClr val="F28B2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1B16687-C24C-DD4A-85DC-9ABAE8849589}"/>
              </a:ext>
            </a:extLst>
          </p:cNvPr>
          <p:cNvSpPr/>
          <p:nvPr userDrawn="1"/>
        </p:nvSpPr>
        <p:spPr>
          <a:xfrm>
            <a:off x="3969143" y="4010968"/>
            <a:ext cx="2975943" cy="457201"/>
          </a:xfrm>
          <a:prstGeom prst="rect">
            <a:avLst/>
          </a:prstGeom>
          <a:solidFill>
            <a:srgbClr val="F28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154511-A514-0442-9198-A5C44379C291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27088" y="3006343"/>
            <a:ext cx="6118225" cy="29924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400">
                <a:solidFill>
                  <a:srgbClr val="00788A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Short headline here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2BEFE5E-7C30-9F4C-A336-B555CB2EA978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827088" y="3301426"/>
            <a:ext cx="6118225" cy="490518"/>
          </a:xfrm>
          <a:prstGeom prst="rect">
            <a:avLst/>
          </a:prstGeom>
        </p:spPr>
        <p:txBody>
          <a:bodyPr lIns="0" rIns="0" anchor="t"/>
          <a:lstStyle>
            <a:lvl1pPr algn="l">
              <a:defRPr sz="1200" b="0">
                <a:solidFill>
                  <a:schemeClr val="tx1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Replace this text with a short sentence that connects to your headline.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618F538-F7A3-8245-AC9D-D839C4A2D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7088" y="4087025"/>
            <a:ext cx="2976169" cy="299243"/>
          </a:xfrm>
          <a:prstGeom prst="rect">
            <a:avLst/>
          </a:prstGeom>
        </p:spPr>
        <p:txBody>
          <a:bodyPr lIns="0" rIns="0"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Short headline here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CA9F00EC-3821-D94C-88D8-139A715A2B0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77481" y="4087025"/>
            <a:ext cx="2976169" cy="299243"/>
          </a:xfrm>
          <a:prstGeom prst="rect">
            <a:avLst/>
          </a:prstGeom>
        </p:spPr>
        <p:txBody>
          <a:bodyPr lIns="0" rIns="0"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Short headline here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E6FA3C8E-C465-3A45-9BB6-9BDD5D0EF53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088" y="6854910"/>
            <a:ext cx="6118225" cy="299243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1400">
                <a:solidFill>
                  <a:srgbClr val="00788A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Short call to action here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0960797E-5ED0-9240-B43E-21140137AD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7088" y="7149993"/>
            <a:ext cx="6118225" cy="497954"/>
          </a:xfrm>
          <a:prstGeom prst="rect">
            <a:avLst/>
          </a:prstGeom>
        </p:spPr>
        <p:txBody>
          <a:bodyPr lIns="0" rIns="0" anchor="t"/>
          <a:lstStyle>
            <a:lvl1pPr algn="l">
              <a:defRPr sz="1200" b="0">
                <a:solidFill>
                  <a:schemeClr val="tx1"/>
                </a:solidFill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Replace this text with a short sentence that connects to your headline.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387E25D2-8613-1748-8E76-FD52E801D3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06197" y="4623608"/>
            <a:ext cx="2604269" cy="1737507"/>
          </a:xfrm>
          <a:prstGeom prst="rect">
            <a:avLst/>
          </a:prstGeom>
        </p:spPr>
        <p:txBody>
          <a:bodyPr lIns="0" rIns="0" anchor="t"/>
          <a:lstStyle>
            <a:lvl1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  <a:defRPr sz="12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Bullet points here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E47E6D60-5A34-524A-9FDB-6DA67214837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135896" y="4623608"/>
            <a:ext cx="2604269" cy="1737507"/>
          </a:xfrm>
          <a:prstGeom prst="rect">
            <a:avLst/>
          </a:prstGeom>
        </p:spPr>
        <p:txBody>
          <a:bodyPr lIns="0" rIns="0" anchor="t"/>
          <a:lstStyle>
            <a:lvl1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  <a:defRPr sz="12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862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7724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86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54480" indent="0">
              <a:buNone/>
              <a:defRPr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Bullet points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70659509-63FB-BE43-A262-C194E504A9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822731" y="1427163"/>
            <a:ext cx="1138457" cy="277192"/>
          </a:xfrm>
          <a:prstGeom prst="rect">
            <a:avLst/>
          </a:prstGeom>
        </p:spPr>
        <p:txBody>
          <a:bodyPr lIns="0" rIns="0" anchor="ctr"/>
          <a:lstStyle>
            <a:lvl1pPr algn="l">
              <a:defRPr lang="en-US" smtClean="0">
                <a:effectLst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Enter goal date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E4DAFA-4505-414A-9E86-7241D0DA0FEB}"/>
              </a:ext>
            </a:extLst>
          </p:cNvPr>
          <p:cNvSpPr txBox="1"/>
          <p:nvPr userDrawn="1"/>
        </p:nvSpPr>
        <p:spPr>
          <a:xfrm>
            <a:off x="5520291" y="1427356"/>
            <a:ext cx="273524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>
                <a:solidFill>
                  <a:srgbClr val="0078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BY: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16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mpartnership.org/tools/how-guide-coalition-performance-sharing-program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445D4B2-C967-5441-B4B0-6BC4E9B12F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7144"/>
            <a:ext cx="7772400" cy="10058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51C829-F9DE-E540-BE5F-4BE4F690E4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55386" y="8957127"/>
            <a:ext cx="787400" cy="787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A85CE3-FFD7-BF4C-869A-5A12601630A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89929" y="9236527"/>
            <a:ext cx="2616200" cy="2286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B83C8B1-2412-E444-A551-329DF62F7EDD}"/>
              </a:ext>
            </a:extLst>
          </p:cNvPr>
          <p:cNvSpPr txBox="1"/>
          <p:nvPr userDrawn="1"/>
        </p:nvSpPr>
        <p:spPr>
          <a:xfrm>
            <a:off x="1382485" y="9062002"/>
            <a:ext cx="28411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ideas and inspiration, </a:t>
            </a:r>
            <a:b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the QR code or download the </a:t>
            </a:r>
            <a: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/>
              </a:rPr>
              <a:t>Coalition PSP how-to guide</a:t>
            </a:r>
            <a:endParaRPr lang="en-US" sz="11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5B009F-314B-624F-94ED-FD6B5611D2D4}"/>
              </a:ext>
            </a:extLst>
          </p:cNvPr>
          <p:cNvSpPr txBox="1"/>
          <p:nvPr userDrawn="1"/>
        </p:nvSpPr>
        <p:spPr>
          <a:xfrm>
            <a:off x="827314" y="7990382"/>
            <a:ext cx="6117772" cy="60016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lang="en-US" sz="11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100" b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Performance Sharing Plan (PSP) </a:t>
            </a:r>
            <a: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part of the 2023 Coalition National Agreement negotiated between Kaiser Permanente and the Coalition of Kaiser Permanente Unions. The goals are organization-wide and run through 2027.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79541A4-51A9-7F4A-99EF-ADC2B9D420EA}"/>
              </a:ext>
            </a:extLst>
          </p:cNvPr>
          <p:cNvCxnSpPr>
            <a:cxnSpLocks/>
          </p:cNvCxnSpPr>
          <p:nvPr userDrawn="1"/>
        </p:nvCxnSpPr>
        <p:spPr>
          <a:xfrm>
            <a:off x="827314" y="7820387"/>
            <a:ext cx="6117772" cy="0"/>
          </a:xfrm>
          <a:prstGeom prst="line">
            <a:avLst/>
          </a:prstGeom>
          <a:ln>
            <a:solidFill>
              <a:srgbClr val="0078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12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18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r" defTabSz="77724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200" b="1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8517495-41D6-F34F-9D45-E688415EC9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9BD184-976B-8944-B0EE-99A8D3DC4C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C1DE80E-E79D-B44A-87CF-5D60F2E307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CCDD8AA-1CB9-654E-9CD1-DFB81755D1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73555CE-A624-2A4A-B52B-1399B0ADF1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46A31A8-59FC-4E49-9776-87423775B8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3842F2B-8DD7-704A-8E39-6154BB65819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C881190-5895-B948-86F7-FEADDE5E7B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00E44A7-0E0C-BE46-A05E-7DB6A7B21A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1F5F6C8-1766-3F41-BC12-C3BA46769D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131DF6B1-E1BD-B844-B778-539D813332E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30A7B352-8AE7-DC43-AAFC-E46C83F683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12EC902D-8C20-3E4D-AD44-6FE24A6898D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87D0FE3-9D02-2B42-958F-2B12F23FE6A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D0FBAC77-3D92-2247-AA98-302E767DD23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58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f8a7bc4-e337-47a5-a0fc-0d512c0e05f1}" enabled="0" method="" siteId="{3f8a7bc4-e337-47a5-a0fc-0d512c0e05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Tracy L Silveria</cp:lastModifiedBy>
  <cp:revision>25</cp:revision>
  <dcterms:created xsi:type="dcterms:W3CDTF">2026-03-09T18:58:39Z</dcterms:created>
  <dcterms:modified xsi:type="dcterms:W3CDTF">2026-03-16T22:02:48Z</dcterms:modified>
</cp:coreProperties>
</file>