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1"/>
  </p:notesMasterIdLst>
  <p:sldIdLst>
    <p:sldId id="256" r:id="rId5"/>
    <p:sldId id="293" r:id="rId6"/>
    <p:sldId id="283" r:id="rId7"/>
    <p:sldId id="258" r:id="rId8"/>
    <p:sldId id="259" r:id="rId9"/>
    <p:sldId id="260" r:id="rId10"/>
    <p:sldId id="261" r:id="rId11"/>
    <p:sldId id="294" r:id="rId12"/>
    <p:sldId id="263" r:id="rId13"/>
    <p:sldId id="264" r:id="rId14"/>
    <p:sldId id="284" r:id="rId15"/>
    <p:sldId id="266" r:id="rId16"/>
    <p:sldId id="267" r:id="rId17"/>
    <p:sldId id="268" r:id="rId18"/>
    <p:sldId id="292" r:id="rId19"/>
    <p:sldId id="270" r:id="rId20"/>
    <p:sldId id="271" r:id="rId21"/>
    <p:sldId id="272" r:id="rId22"/>
    <p:sldId id="289" r:id="rId23"/>
    <p:sldId id="290" r:id="rId24"/>
    <p:sldId id="262" r:id="rId25"/>
    <p:sldId id="307" r:id="rId26"/>
    <p:sldId id="295" r:id="rId27"/>
    <p:sldId id="296" r:id="rId28"/>
    <p:sldId id="305" r:id="rId29"/>
    <p:sldId id="309" r:id="rId30"/>
    <p:sldId id="298" r:id="rId31"/>
    <p:sldId id="303" r:id="rId32"/>
    <p:sldId id="273" r:id="rId33"/>
    <p:sldId id="274" r:id="rId34"/>
    <p:sldId id="275" r:id="rId35"/>
    <p:sldId id="276" r:id="rId36"/>
    <p:sldId id="277" r:id="rId37"/>
    <p:sldId id="278" r:id="rId38"/>
    <p:sldId id="287" r:id="rId39"/>
    <p:sldId id="279" r:id="rId40"/>
  </p:sldIdLst>
  <p:sldSz cx="7772400" cy="100584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3" orient="horz" pos="5976" userDrawn="1">
          <p15:clr>
            <a:srgbClr val="A4A3A4"/>
          </p15:clr>
        </p15:guide>
        <p15:guide id="4" pos="4536" userDrawn="1">
          <p15:clr>
            <a:srgbClr val="A4A3A4"/>
          </p15:clr>
        </p15:guide>
        <p15:guide id="5" pos="360" userDrawn="1">
          <p15:clr>
            <a:srgbClr val="A4A3A4"/>
          </p15:clr>
        </p15:guide>
        <p15:guide id="6" pos="2520" userDrawn="1">
          <p15:clr>
            <a:srgbClr val="A4A3A4"/>
          </p15:clr>
        </p15:guide>
        <p15:guide id="7" pos="2376" userDrawn="1">
          <p15:clr>
            <a:srgbClr val="A4A3A4"/>
          </p15:clr>
        </p15:guide>
        <p15:guide id="8" pos="4704" userDrawn="1">
          <p15:clr>
            <a:srgbClr val="A4A3A4"/>
          </p15:clr>
        </p15:guide>
        <p15:guide id="9" pos="2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C3CF98-14B8-FEDF-1E15-E12320C6F57A}" name="Kristin L De Mers" initials="" userId="S::Kristin.L.Demers@kp.org::e26d13a4-7ba3-4431-9c27-12bb7ab24eb6" providerId="AD"/>
  <p188:author id="{8AB1FAA7-0CBA-A503-8239-970F9977253B}" name="Kristin L De Mers" initials="KD" userId="S::Kristin.L.DeMers@kp.org::e26d13a4-7ba3-4431-9c27-12bb7ab24eb6" providerId="AD"/>
  <p188:author id="{4AF9D7B9-0545-6F34-EA12-D6B6979CBCE8}" name="Lani S Suruki" initials="LS" userId="S::Lani.S.Suruki@kp.org::6c392d18-9d41-41c7-882b-19ca5e86f009" providerId="AD"/>
  <p188:author id="{646D11E1-39AA-2F33-B020-ED1D4B5DE099}" name="Emily Guthrie" initials="" userId="S::emily.e.guthrie@kp.org::dab101b7-80c1-4eff-ac4b-f24451f04391" providerId="AD"/>
  <p188:author id="{B5CF7FEC-2C0F-5001-4EB0-8D9E26E649AF}" name="Celine I Gray" initials="" userId="S::celine.gray@kp.org::c78f110b-9efe-48e1-960a-de00384519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elyn Nodal" initials="EN" lastIdx="2" clrIdx="0">
    <p:extLst>
      <p:ext uri="{19B8F6BF-5375-455C-9EA6-DF929625EA0E}">
        <p15:presenceInfo xmlns:p15="http://schemas.microsoft.com/office/powerpoint/2012/main" userId="S::Evelyn.Nodal@kp.org::2e8c7a6e-5a76-4353-b1f8-b862663f9a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A9"/>
    <a:srgbClr val="B4DCFF"/>
    <a:srgbClr val="FFBD00"/>
    <a:srgbClr val="FAFBF9"/>
    <a:srgbClr val="F0F1DB"/>
    <a:srgbClr val="0078B3"/>
    <a:srgbClr val="F79646"/>
    <a:srgbClr val="5A13E1"/>
    <a:srgbClr val="8028FF"/>
    <a:srgbClr val="E75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8F037-392F-714A-9EED-96BFFE972801}" v="2" dt="2025-06-30T23:24:19.3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59"/>
  </p:normalViewPr>
  <p:slideViewPr>
    <p:cSldViewPr snapToGrid="0">
      <p:cViewPr>
        <p:scale>
          <a:sx n="120" d="100"/>
          <a:sy n="120" d="100"/>
        </p:scale>
        <p:origin x="2016" y="144"/>
      </p:cViewPr>
      <p:guideLst>
        <p:guide orient="horz" pos="408"/>
        <p:guide orient="horz" pos="5976"/>
        <p:guide pos="4536"/>
        <p:guide pos="360"/>
        <p:guide pos="2520"/>
        <p:guide pos="2376"/>
        <p:guide pos="4704"/>
        <p:guide pos="2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L Silveria" userId="1c1c5fb4-6785-437b-a316-c3bfb9d54b5c" providerId="ADAL" clId="{5B28F037-392F-714A-9EED-96BFFE972801}"/>
    <pc:docChg chg="modSld">
      <pc:chgData name="Tracy L Silveria" userId="1c1c5fb4-6785-437b-a316-c3bfb9d54b5c" providerId="ADAL" clId="{5B28F037-392F-714A-9EED-96BFFE972801}" dt="2025-07-03T00:40:30.767" v="8" actId="14100"/>
      <pc:docMkLst>
        <pc:docMk/>
      </pc:docMkLst>
      <pc:sldChg chg="modSp mod">
        <pc:chgData name="Tracy L Silveria" userId="1c1c5fb4-6785-437b-a316-c3bfb9d54b5c" providerId="ADAL" clId="{5B28F037-392F-714A-9EED-96BFFE972801}" dt="2025-06-30T23:24:19.329" v="7"/>
        <pc:sldMkLst>
          <pc:docMk/>
          <pc:sldMk cId="0" sldId="261"/>
        </pc:sldMkLst>
        <pc:spChg chg="mod">
          <ac:chgData name="Tracy L Silveria" userId="1c1c5fb4-6785-437b-a316-c3bfb9d54b5c" providerId="ADAL" clId="{5B28F037-392F-714A-9EED-96BFFE972801}" dt="2025-06-30T23:24:19.329" v="7"/>
          <ac:spMkLst>
            <pc:docMk/>
            <pc:sldMk cId="0" sldId="261"/>
            <ac:spMk id="5" creationId="{00000000-0000-0000-0000-000000000000}"/>
          </ac:spMkLst>
        </pc:spChg>
      </pc:sldChg>
      <pc:sldChg chg="modSp mod">
        <pc:chgData name="Tracy L Silveria" userId="1c1c5fb4-6785-437b-a316-c3bfb9d54b5c" providerId="ADAL" clId="{5B28F037-392F-714A-9EED-96BFFE972801}" dt="2025-07-03T00:40:30.767" v="8" actId="14100"/>
        <pc:sldMkLst>
          <pc:docMk/>
          <pc:sldMk cId="120867067" sldId="283"/>
        </pc:sldMkLst>
        <pc:spChg chg="mod">
          <ac:chgData name="Tracy L Silveria" userId="1c1c5fb4-6785-437b-a316-c3bfb9d54b5c" providerId="ADAL" clId="{5B28F037-392F-714A-9EED-96BFFE972801}" dt="2025-07-03T00:40:30.767" v="8" actId="14100"/>
          <ac:spMkLst>
            <pc:docMk/>
            <pc:sldMk cId="120867067" sldId="283"/>
            <ac:spMk id="30" creationId="{5DC83306-C075-254D-A51C-62897B33348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11" cy="469927"/>
          </a:xfrm>
          <a:prstGeom prst="rect">
            <a:avLst/>
          </a:prstGeom>
        </p:spPr>
        <p:txBody>
          <a:bodyPr vert="horz" lIns="84308" tIns="42154" rIns="84308" bIns="42154" rtlCol="0"/>
          <a:lstStyle>
            <a:lvl1pPr algn="l">
              <a:defRPr sz="1100"/>
            </a:lvl1pPr>
          </a:lstStyle>
          <a:p>
            <a:endParaRPr lang="en-US"/>
          </a:p>
        </p:txBody>
      </p:sp>
      <p:sp>
        <p:nvSpPr>
          <p:cNvPr id="3" name="Date Placeholder 2"/>
          <p:cNvSpPr>
            <a:spLocks noGrp="1"/>
          </p:cNvSpPr>
          <p:nvPr>
            <p:ph type="dt" idx="1"/>
          </p:nvPr>
        </p:nvSpPr>
        <p:spPr>
          <a:xfrm>
            <a:off x="4008320" y="0"/>
            <a:ext cx="3067311" cy="469927"/>
          </a:xfrm>
          <a:prstGeom prst="rect">
            <a:avLst/>
          </a:prstGeom>
        </p:spPr>
        <p:txBody>
          <a:bodyPr vert="horz" lIns="84308" tIns="42154" rIns="84308" bIns="42154" rtlCol="0"/>
          <a:lstStyle>
            <a:lvl1pPr algn="r">
              <a:defRPr sz="1100"/>
            </a:lvl1pPr>
          </a:lstStyle>
          <a:p>
            <a:fld id="{BB8A9CE0-C9D6-4DE7-80C0-6D8C6FE746D3}" type="datetimeFigureOut">
              <a:rPr lang="en-US" smtClean="0"/>
              <a:t>7/2/25</a:t>
            </a:fld>
            <a:endParaRPr lang="en-US"/>
          </a:p>
        </p:txBody>
      </p:sp>
      <p:sp>
        <p:nvSpPr>
          <p:cNvPr id="4" name="Slide Image Placeholder 3"/>
          <p:cNvSpPr>
            <a:spLocks noGrp="1" noRot="1" noChangeAspect="1"/>
          </p:cNvSpPr>
          <p:nvPr>
            <p:ph type="sldImg" idx="2"/>
          </p:nvPr>
        </p:nvSpPr>
        <p:spPr>
          <a:xfrm>
            <a:off x="2319338" y="1169988"/>
            <a:ext cx="2438400" cy="3159125"/>
          </a:xfrm>
          <a:prstGeom prst="rect">
            <a:avLst/>
          </a:prstGeom>
          <a:noFill/>
          <a:ln w="12700">
            <a:solidFill>
              <a:prstClr val="black"/>
            </a:solidFill>
          </a:ln>
        </p:spPr>
        <p:txBody>
          <a:bodyPr vert="horz" lIns="84308" tIns="42154" rIns="84308" bIns="42154" rtlCol="0" anchor="ctr"/>
          <a:lstStyle/>
          <a:p>
            <a:endParaRPr lang="en-US"/>
          </a:p>
        </p:txBody>
      </p:sp>
      <p:sp>
        <p:nvSpPr>
          <p:cNvPr id="5" name="Notes Placeholder 4"/>
          <p:cNvSpPr>
            <a:spLocks noGrp="1"/>
          </p:cNvSpPr>
          <p:nvPr>
            <p:ph type="body" sz="quarter" idx="3"/>
          </p:nvPr>
        </p:nvSpPr>
        <p:spPr>
          <a:xfrm>
            <a:off x="708286" y="4505685"/>
            <a:ext cx="5660504" cy="3687006"/>
          </a:xfrm>
          <a:prstGeom prst="rect">
            <a:avLst/>
          </a:prstGeom>
        </p:spPr>
        <p:txBody>
          <a:bodyPr vert="horz" lIns="84308" tIns="42154" rIns="84308" bIns="42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48"/>
            <a:ext cx="3067311" cy="469927"/>
          </a:xfrm>
          <a:prstGeom prst="rect">
            <a:avLst/>
          </a:prstGeom>
        </p:spPr>
        <p:txBody>
          <a:bodyPr vert="horz" lIns="84308" tIns="42154" rIns="84308" bIns="42154" rtlCol="0" anchor="b"/>
          <a:lstStyle>
            <a:lvl1pPr algn="l">
              <a:defRPr sz="1100"/>
            </a:lvl1pPr>
          </a:lstStyle>
          <a:p>
            <a:endParaRPr lang="en-US"/>
          </a:p>
        </p:txBody>
      </p:sp>
      <p:sp>
        <p:nvSpPr>
          <p:cNvPr id="7" name="Slide Number Placeholder 6"/>
          <p:cNvSpPr>
            <a:spLocks noGrp="1"/>
          </p:cNvSpPr>
          <p:nvPr>
            <p:ph type="sldNum" sz="quarter" idx="5"/>
          </p:nvPr>
        </p:nvSpPr>
        <p:spPr>
          <a:xfrm>
            <a:off x="4008320" y="8893148"/>
            <a:ext cx="3067311" cy="469927"/>
          </a:xfrm>
          <a:prstGeom prst="rect">
            <a:avLst/>
          </a:prstGeom>
        </p:spPr>
        <p:txBody>
          <a:bodyPr vert="horz" lIns="84308" tIns="42154" rIns="84308" bIns="42154" rtlCol="0" anchor="b"/>
          <a:lstStyle>
            <a:lvl1pPr algn="r">
              <a:defRPr sz="1100"/>
            </a:lvl1pPr>
          </a:lstStyle>
          <a:p>
            <a:fld id="{5044BF9D-D9AD-472B-A759-BB028006D68D}" type="slidenum">
              <a:rPr lang="en-US" smtClean="0"/>
              <a:t>‹#›</a:t>
            </a:fld>
            <a:endParaRPr lang="en-US"/>
          </a:p>
        </p:txBody>
      </p:sp>
    </p:spTree>
    <p:extLst>
      <p:ext uri="{BB962C8B-B14F-4D97-AF65-F5344CB8AC3E}">
        <p14:creationId xmlns:p14="http://schemas.microsoft.com/office/powerpoint/2010/main" val="28927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4925" y="1257300"/>
            <a:ext cx="2622550" cy="3394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9BD1B9-0C40-E84F-8106-17BED9044589}" type="slidenum">
              <a:rPr lang="en-US" smtClean="0"/>
              <a:t>2</a:t>
            </a:fld>
            <a:endParaRPr lang="en-US"/>
          </a:p>
        </p:txBody>
      </p:sp>
    </p:spTree>
    <p:extLst>
      <p:ext uri="{BB962C8B-B14F-4D97-AF65-F5344CB8AC3E}">
        <p14:creationId xmlns:p14="http://schemas.microsoft.com/office/powerpoint/2010/main" val="86571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44BF9D-D9AD-472B-A759-BB028006D68D}" type="slidenum">
              <a:rPr lang="en-US" smtClean="0"/>
              <a:t>10</a:t>
            </a:fld>
            <a:endParaRPr lang="en-US"/>
          </a:p>
        </p:txBody>
      </p:sp>
    </p:spTree>
    <p:extLst>
      <p:ext uri="{BB962C8B-B14F-4D97-AF65-F5344CB8AC3E}">
        <p14:creationId xmlns:p14="http://schemas.microsoft.com/office/powerpoint/2010/main" val="333376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3461C4-6C85-3449-A57A-37FFE88B4375}"/>
              </a:ext>
            </a:extLst>
          </p:cNvPr>
          <p:cNvSpPr/>
          <p:nvPr userDrawn="1"/>
        </p:nvSpPr>
        <p:spPr>
          <a:xfrm>
            <a:off x="231648" y="9668813"/>
            <a:ext cx="7333488" cy="253916"/>
          </a:xfrm>
          <a:prstGeom prst="rect">
            <a:avLst/>
          </a:prstGeom>
        </p:spPr>
        <p:txBody>
          <a:bodyPr wrap="square">
            <a:spAutoFit/>
          </a:bodyPr>
          <a:lstStyle/>
          <a:p>
            <a:pPr marL="12700" algn="r">
              <a:lnSpc>
                <a:spcPct val="100000"/>
              </a:lnSpc>
              <a:spcBef>
                <a:spcPts val="100"/>
              </a:spcBef>
              <a:tabLst>
                <a:tab pos="450215" algn="l"/>
              </a:tabLst>
            </a:pPr>
            <a:r>
              <a:rPr lang="en-US" sz="1050" b="0" spc="25">
                <a:solidFill>
                  <a:schemeClr val="tx1">
                    <a:lumMod val="85000"/>
                    <a:lumOff val="15000"/>
                  </a:schemeClr>
                </a:solidFill>
                <a:latin typeface="Avenir Next LT Pro" panose="020B0504020202020204" pitchFamily="34" charset="0"/>
                <a:cs typeface="Arial"/>
              </a:rPr>
              <a:t>SERVICE RECOVERY GUIDE</a:t>
            </a:r>
            <a:r>
              <a:rPr lang="en-US" sz="1050" b="1" spc="25">
                <a:solidFill>
                  <a:srgbClr val="F38B00"/>
                </a:solidFill>
                <a:latin typeface="Avenir Next LT Pro" panose="020B0504020202020204" pitchFamily="34" charset="0"/>
                <a:cs typeface="Arial"/>
              </a:rPr>
              <a:t> </a:t>
            </a:r>
            <a:fld id="{F190CA22-865E-F943-995E-268EA0537CB3}" type="slidenum">
              <a:rPr lang="en-US" sz="1050" b="1" spc="25" smtClean="0">
                <a:solidFill>
                  <a:srgbClr val="F38B00"/>
                </a:solidFill>
                <a:latin typeface="Avenir Next LT Pro" panose="020B0504020202020204" pitchFamily="34" charset="0"/>
                <a:cs typeface="Arial"/>
              </a:rPr>
              <a:pPr marL="12700" algn="r">
                <a:lnSpc>
                  <a:spcPct val="100000"/>
                </a:lnSpc>
                <a:spcBef>
                  <a:spcPts val="100"/>
                </a:spcBef>
                <a:tabLst>
                  <a:tab pos="450215" algn="l"/>
                </a:tabLst>
              </a:pPr>
              <a:t>‹#›</a:t>
            </a:fld>
            <a:endParaRPr lang="en-US" sz="1050">
              <a:latin typeface="Avenir Next LT Pro" panose="020B0504020202020204" pitchFamily="34" charset="0"/>
              <a:cs typeface="Avenir"/>
            </a:endParaRPr>
          </a:p>
        </p:txBody>
      </p:sp>
      <p:sp>
        <p:nvSpPr>
          <p:cNvPr id="8" name="Title 7">
            <a:extLst>
              <a:ext uri="{FF2B5EF4-FFF2-40B4-BE49-F238E27FC236}">
                <a16:creationId xmlns:a16="http://schemas.microsoft.com/office/drawing/2014/main" id="{8AA511F6-4A8D-7441-A4B1-40313A84F012}"/>
              </a:ext>
            </a:extLst>
          </p:cNvPr>
          <p:cNvSpPr>
            <a:spLocks noGrp="1"/>
          </p:cNvSpPr>
          <p:nvPr>
            <p:ph type="title" hasCustomPrompt="1"/>
          </p:nvPr>
        </p:nvSpPr>
        <p:spPr>
          <a:xfrm>
            <a:off x="478536" y="196631"/>
            <a:ext cx="6839712" cy="307777"/>
          </a:xfrm>
        </p:spPr>
        <p:txBody>
          <a:bodyPr anchor="ctr"/>
          <a:lstStyle>
            <a:lvl1pPr algn="r">
              <a:defRPr sz="2000" b="0">
                <a:solidFill>
                  <a:schemeClr val="bg1"/>
                </a:solidFill>
                <a:latin typeface="Avenir Next LT Pro" panose="020B0504020202020204" pitchFamily="34" charset="0"/>
              </a:defRPr>
            </a:lvl1pPr>
          </a:lstStyle>
          <a:p>
            <a:r>
              <a:rPr lang="en-US"/>
              <a:t>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180116-1D82-2140-8D7D-12B2233E7758}"/>
              </a:ext>
            </a:extLst>
          </p:cNvPr>
          <p:cNvSpPr/>
          <p:nvPr userDrawn="1"/>
        </p:nvSpPr>
        <p:spPr>
          <a:xfrm>
            <a:off x="231648" y="9668813"/>
            <a:ext cx="7333488" cy="253916"/>
          </a:xfrm>
          <a:prstGeom prst="rect">
            <a:avLst/>
          </a:prstGeom>
        </p:spPr>
        <p:txBody>
          <a:bodyPr wrap="square">
            <a:spAutoFit/>
          </a:bodyPr>
          <a:lstStyle/>
          <a:p>
            <a:pPr marL="12700" algn="l">
              <a:lnSpc>
                <a:spcPct val="100000"/>
              </a:lnSpc>
              <a:spcBef>
                <a:spcPts val="100"/>
              </a:spcBef>
              <a:tabLst>
                <a:tab pos="450215" algn="l"/>
              </a:tabLst>
            </a:pPr>
            <a:fld id="{F190CA22-865E-F943-995E-268EA0537CB3}" type="slidenum">
              <a:rPr lang="en-US" sz="1050" b="1" spc="0" smtClean="0">
                <a:solidFill>
                  <a:srgbClr val="F38B00"/>
                </a:solidFill>
                <a:latin typeface="Avenir Next LT Pro" panose="020B0504020202020204" pitchFamily="34" charset="0"/>
                <a:cs typeface="Arial"/>
              </a:rPr>
              <a:pPr marL="12700" algn="l">
                <a:lnSpc>
                  <a:spcPct val="100000"/>
                </a:lnSpc>
                <a:spcBef>
                  <a:spcPts val="100"/>
                </a:spcBef>
                <a:tabLst>
                  <a:tab pos="450215" algn="l"/>
                </a:tabLst>
              </a:pPr>
              <a:t>‹#›</a:t>
            </a:fld>
            <a:r>
              <a:rPr lang="en-US" sz="1050" b="1" spc="0">
                <a:solidFill>
                  <a:srgbClr val="F38B00"/>
                </a:solidFill>
                <a:latin typeface="Avenir Next LT Pro" panose="020B0504020202020204" pitchFamily="34" charset="0"/>
                <a:cs typeface="Arial"/>
              </a:rPr>
              <a:t> </a:t>
            </a:r>
            <a:r>
              <a:rPr lang="en-US" sz="1050" b="0" spc="0">
                <a:solidFill>
                  <a:schemeClr val="tx1">
                    <a:lumMod val="85000"/>
                    <a:lumOff val="15000"/>
                  </a:schemeClr>
                </a:solidFill>
                <a:latin typeface="Avenir Next LT Pro" panose="020B0504020202020204" pitchFamily="34" charset="0"/>
                <a:cs typeface="Arial"/>
              </a:rPr>
              <a:t>SERVICE RECOVERY GUIDE</a:t>
            </a:r>
            <a:endParaRPr lang="en-US" sz="1050" spc="0">
              <a:latin typeface="Avenir Next LT Pro" panose="020B0504020202020204" pitchFamily="34" charset="0"/>
              <a:cs typeface="Avenir"/>
            </a:endParaRPr>
          </a:p>
        </p:txBody>
      </p:sp>
      <p:sp>
        <p:nvSpPr>
          <p:cNvPr id="4" name="Title 7">
            <a:extLst>
              <a:ext uri="{FF2B5EF4-FFF2-40B4-BE49-F238E27FC236}">
                <a16:creationId xmlns:a16="http://schemas.microsoft.com/office/drawing/2014/main" id="{10BAA495-08FD-4448-A16C-989AB06AD657}"/>
              </a:ext>
            </a:extLst>
          </p:cNvPr>
          <p:cNvSpPr>
            <a:spLocks noGrp="1"/>
          </p:cNvSpPr>
          <p:nvPr>
            <p:ph type="title" hasCustomPrompt="1"/>
          </p:nvPr>
        </p:nvSpPr>
        <p:spPr>
          <a:xfrm>
            <a:off x="478536" y="196631"/>
            <a:ext cx="6839712" cy="307777"/>
          </a:xfrm>
        </p:spPr>
        <p:txBody>
          <a:bodyPr anchor="ctr"/>
          <a:lstStyle>
            <a:lvl1pPr algn="l">
              <a:defRPr sz="2000" b="0">
                <a:solidFill>
                  <a:schemeClr val="bg1"/>
                </a:solidFill>
                <a:latin typeface="AvenirNext LT Pro Regular" panose="020B0504020202020204" pitchFamily="34" charset="77"/>
              </a:defRPr>
            </a:lvl1pPr>
          </a:lstStyle>
          <a:p>
            <a:r>
              <a:rPr lang="en-US"/>
              <a:t>TITLE</a:t>
            </a:r>
          </a:p>
        </p:txBody>
      </p:sp>
    </p:spTree>
    <p:extLst>
      <p:ext uri="{BB962C8B-B14F-4D97-AF65-F5344CB8AC3E}">
        <p14:creationId xmlns:p14="http://schemas.microsoft.com/office/powerpoint/2010/main" val="314195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lide Number Placeholder 10">
            <a:extLst>
              <a:ext uri="{FF2B5EF4-FFF2-40B4-BE49-F238E27FC236}">
                <a16:creationId xmlns:a16="http://schemas.microsoft.com/office/drawing/2014/main" id="{3AB5A232-5DE8-C940-FF4F-C19B31CCEB11}"/>
              </a:ext>
            </a:extLst>
          </p:cNvPr>
          <p:cNvSpPr>
            <a:spLocks noGrp="1"/>
          </p:cNvSpPr>
          <p:nvPr>
            <p:ph type="sldNum" sz="quarter" idx="10"/>
          </p:nvPr>
        </p:nvSpPr>
        <p:spPr>
          <a:xfrm>
            <a:off x="5489575" y="9626878"/>
            <a:ext cx="1747839" cy="138499"/>
          </a:xfrm>
          <a:prstGeom prst="rect">
            <a:avLst/>
          </a:prstGeom>
        </p:spPr>
        <p:txBody>
          <a:bodyPr vert="horz" lIns="91440" tIns="45720" rIns="91440" bIns="45720" rtlCol="0" anchor="ctr"/>
          <a:lstStyle>
            <a:lvl1pPr algn="r">
              <a:defRPr sz="900" b="1">
                <a:solidFill>
                  <a:srgbClr val="4CA09E"/>
                </a:solidFill>
                <a:latin typeface="AvenirNext LT Pro Regular" panose="020B0504020202020204" pitchFamily="34" charset="77"/>
              </a:defRPr>
            </a:lvl1pPr>
          </a:lstStyle>
          <a:p>
            <a:r>
              <a:rPr lang="en-US"/>
              <a:t>[</a:t>
            </a:r>
            <a:fld id="{8ED110FF-D818-A142-8946-71EFE315D217}" type="slidenum">
              <a:rPr lang="en-US" smtClean="0"/>
              <a:pPr/>
              <a:t>‹#›</a:t>
            </a:fld>
            <a:r>
              <a:rPr lang="en-US"/>
              <a:t>]</a:t>
            </a:r>
          </a:p>
        </p:txBody>
      </p:sp>
      <p:sp>
        <p:nvSpPr>
          <p:cNvPr id="4" name="Content Placeholder 3">
            <a:extLst>
              <a:ext uri="{FF2B5EF4-FFF2-40B4-BE49-F238E27FC236}">
                <a16:creationId xmlns:a16="http://schemas.microsoft.com/office/drawing/2014/main" id="{486E06A5-DE4F-6EB0-6057-83E7DF106E68}"/>
              </a:ext>
            </a:extLst>
          </p:cNvPr>
          <p:cNvSpPr>
            <a:spLocks noGrp="1"/>
          </p:cNvSpPr>
          <p:nvPr>
            <p:ph sz="quarter" idx="11"/>
          </p:nvPr>
        </p:nvSpPr>
        <p:spPr>
          <a:xfrm>
            <a:off x="685800" y="1371600"/>
            <a:ext cx="3086100" cy="8077200"/>
          </a:xfrm>
          <a:prstGeom prst="rect">
            <a:avLst/>
          </a:prstGeo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EB09EC88-C309-FACC-2528-DEFD88C7E4E2}"/>
              </a:ext>
            </a:extLst>
          </p:cNvPr>
          <p:cNvSpPr>
            <a:spLocks noGrp="1"/>
          </p:cNvSpPr>
          <p:nvPr>
            <p:ph sz="quarter" idx="12"/>
          </p:nvPr>
        </p:nvSpPr>
        <p:spPr>
          <a:xfrm>
            <a:off x="4000501" y="1371600"/>
            <a:ext cx="3124200" cy="846386"/>
          </a:xfrm>
          <a:prstGeom prst="rect">
            <a:avLst/>
          </a:prstGeom>
        </p:spPr>
        <p:txBody>
          <a:bodyPr/>
          <a:lstStyle>
            <a:lvl1pPr>
              <a:defRPr sz="1100">
                <a:latin typeface="Avenir Next LT Pro" panose="020B0504020202020204" pitchFamily="34" charset="0"/>
              </a:defRPr>
            </a:lvl1pPr>
            <a:lvl2pPr>
              <a:defRPr sz="1100">
                <a:latin typeface="Avenir Next LT Pro" panose="020B0504020202020204" pitchFamily="34" charset="0"/>
              </a:defRPr>
            </a:lvl2pPr>
            <a:lvl3pPr>
              <a:defRPr sz="1100">
                <a:latin typeface="Avenir Next LT Pro" panose="020B0504020202020204" pitchFamily="34" charset="0"/>
              </a:defRPr>
            </a:lvl3pPr>
            <a:lvl4pPr>
              <a:defRPr sz="1100">
                <a:latin typeface="Avenir Next LT Pro" panose="020B0504020202020204" pitchFamily="34" charset="0"/>
              </a:defRPr>
            </a:lvl4pPr>
            <a:lvl5pPr>
              <a:defRPr sz="1100">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88961220"/>
      </p:ext>
    </p:extLst>
  </p:cSld>
  <p:clrMapOvr>
    <a:masterClrMapping/>
  </p:clrMapOvr>
  <p:extLst>
    <p:ext uri="{DCECCB84-F9BA-43D5-87BE-67443E8EF086}">
      <p15:sldGuideLst xmlns:p15="http://schemas.microsoft.com/office/powerpoint/2012/main">
        <p15:guide id="1" orient="horz" pos="3485">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9577" y="6617766"/>
            <a:ext cx="6673245" cy="430887"/>
          </a:xfrm>
          <a:prstGeom prst="rect">
            <a:avLst/>
          </a:prstGeom>
        </p:spPr>
        <p:txBody>
          <a:bodyPr wrap="square" lIns="0" tIns="0" rIns="0" bIns="0">
            <a:spAutoFit/>
          </a:bodyPr>
          <a:lstStyle>
            <a:lvl1pPr>
              <a:defRPr sz="2800" b="0" i="0">
                <a:solidFill>
                  <a:srgbClr val="0078A9"/>
                </a:solidFill>
                <a:latin typeface="Arial"/>
                <a:cs typeface="Arial"/>
              </a:defRPr>
            </a:lvl1pPr>
          </a:lstStyle>
          <a:p>
            <a:endParaRPr/>
          </a:p>
        </p:txBody>
      </p:sp>
      <p:sp>
        <p:nvSpPr>
          <p:cNvPr id="3" name="Holder 3"/>
          <p:cNvSpPr>
            <a:spLocks noGrp="1"/>
          </p:cNvSpPr>
          <p:nvPr>
            <p:ph type="body" idx="1"/>
          </p:nvPr>
        </p:nvSpPr>
        <p:spPr>
          <a:xfrm>
            <a:off x="558800" y="4852466"/>
            <a:ext cx="66548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9" name="Rectangle 8">
            <a:extLst>
              <a:ext uri="{FF2B5EF4-FFF2-40B4-BE49-F238E27FC236}">
                <a16:creationId xmlns:a16="http://schemas.microsoft.com/office/drawing/2014/main" id="{A51FA227-B330-7244-8AB3-F06531DFBAD2}"/>
              </a:ext>
            </a:extLst>
          </p:cNvPr>
          <p:cNvSpPr/>
          <p:nvPr userDrawn="1"/>
        </p:nvSpPr>
        <p:spPr>
          <a:xfrm>
            <a:off x="0" y="0"/>
            <a:ext cx="7772400" cy="642662"/>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7" r:id="rId4"/>
  </p:sldLayoutIdLst>
  <p:txStyles>
    <p:titleStyle>
      <a:lvl1pPr>
        <a:defRPr>
          <a:latin typeface="Avenir Next LT Pro" panose="020B0504020202020204" pitchFamily="34" charset="0"/>
          <a:ea typeface="+mj-ea"/>
          <a:cs typeface="+mj-cs"/>
        </a:defRPr>
      </a:lvl1pPr>
    </p:titleStyle>
    <p:bodyStyle>
      <a:lvl1pPr marL="0">
        <a:defRPr>
          <a:latin typeface="Avenir Next LT Pro" panose="020B0504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mailto:Lance.i.Agena@kp.org" TargetMode="Externa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sp-cloud.kp.org/sites/teams-coltqilt/Care_Exp/SitePages/Health-Equity.aspx" TargetMode="External"/><Relationship Id="rId2" Type="http://schemas.openxmlformats.org/officeDocument/2006/relationships/hyperlink" Target="https://equityinclusionanddiversity.kaiserpermanente.org/" TargetMode="Externa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4.xml"/><Relationship Id="rId18" Type="http://schemas.openxmlformats.org/officeDocument/2006/relationships/slide" Target="slide22.xml"/><Relationship Id="rId3" Type="http://schemas.openxmlformats.org/officeDocument/2006/relationships/notesSlide" Target="../notesSlides/notesSlide1.xml"/><Relationship Id="rId21" Type="http://schemas.openxmlformats.org/officeDocument/2006/relationships/slide" Target="slide26.xml"/><Relationship Id="rId7" Type="http://schemas.openxmlformats.org/officeDocument/2006/relationships/slide" Target="slide6.xml"/><Relationship Id="rId12" Type="http://schemas.openxmlformats.org/officeDocument/2006/relationships/slide" Target="slide13.xml"/><Relationship Id="rId17" Type="http://schemas.openxmlformats.org/officeDocument/2006/relationships/slide" Target="slide21.xml"/><Relationship Id="rId25" Type="http://schemas.openxmlformats.org/officeDocument/2006/relationships/slide" Target="slide33.xml"/><Relationship Id="rId2" Type="http://schemas.openxmlformats.org/officeDocument/2006/relationships/slideLayout" Target="../slideLayouts/slideLayout1.xml"/><Relationship Id="rId16" Type="http://schemas.openxmlformats.org/officeDocument/2006/relationships/slide" Target="slide19.xml"/><Relationship Id="rId20" Type="http://schemas.openxmlformats.org/officeDocument/2006/relationships/slide" Target="slide24.xml"/><Relationship Id="rId1" Type="http://schemas.openxmlformats.org/officeDocument/2006/relationships/tags" Target="../tags/tag2.xml"/><Relationship Id="rId6" Type="http://schemas.openxmlformats.org/officeDocument/2006/relationships/slide" Target="slide5.xml"/><Relationship Id="rId11" Type="http://schemas.openxmlformats.org/officeDocument/2006/relationships/slide" Target="slide12.xml"/><Relationship Id="rId24" Type="http://schemas.openxmlformats.org/officeDocument/2006/relationships/slide" Target="slide31.xml"/><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30.xml"/><Relationship Id="rId10" Type="http://schemas.openxmlformats.org/officeDocument/2006/relationships/slide" Target="slide10.xml"/><Relationship Id="rId19" Type="http://schemas.openxmlformats.org/officeDocument/2006/relationships/slide" Target="slide23.xml"/><Relationship Id="rId4" Type="http://schemas.openxmlformats.org/officeDocument/2006/relationships/slide" Target="slide3.xml"/><Relationship Id="rId9" Type="http://schemas.openxmlformats.org/officeDocument/2006/relationships/slide" Target="slide8.xml"/><Relationship Id="rId14" Type="http://schemas.openxmlformats.org/officeDocument/2006/relationships/slide" Target="slide17.xml"/><Relationship Id="rId22" Type="http://schemas.openxmlformats.org/officeDocument/2006/relationships/slide" Target="slide29.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tableau2.appl.kp.org/t/ise-rq/views/KFHHCAHPSStarRatingsnewdatasource/REGIONVIEW?:embed=y&amp;:display_count=n&amp;:showAppBanner=false&amp;:origin=viz_share_link&amp;:showVizHome=n#1" TargetMode="External"/><Relationship Id="rId2" Type="http://schemas.openxmlformats.org/officeDocument/2006/relationships/hyperlink" Target="https://www.medicare.gov/care-compare/?redirect=true&amp;providerType=Hospital"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CustomerSupport@nrchealth.com" TargetMode="External"/><Relationship Id="rId2" Type="http://schemas.openxmlformats.org/officeDocument/2006/relationships/hyperlink" Target="https://sp-cloud.kp.org/sites/teams-ponsq/surveyvendors/Inpatient/Trainings/Service%20Alert%20User%20Training%20and%20Reference%20Information/alerts-how-does-nrc-assign-alerts-to-comments.pdf" TargetMode="External"/><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sp-cloud.kp.org/:p:/r/sites/NationalCareExperienceAnalytics/_layouts/15/Doc.aspx?sourcedoc=%7BBB8AD22E-EB0B-4BA6-860A-0D894C090188%7D&amp;file=Real-time%20Service%20Alert%20and%20Comment%20Training_2023.pptx&amp;action=edit&amp;mobileredirect=true" TargetMode="External"/><Relationship Id="rId2" Type="http://schemas.openxmlformats.org/officeDocument/2006/relationships/hyperlink" Target="https://sp-cloud.kp.org/sites/NationalCareExperienceAnalytics/Shared%20Documents/Adult%20Inpatient/HCAHPS%20Resources/Service%20Alerts%20and%20Comments/Comment%20Log%20Template%20for%20Service%20Alerts.xlsx?web=1" TargetMode="External"/><Relationship Id="rId1" Type="http://schemas.openxmlformats.org/officeDocument/2006/relationships/slideLayout" Target="../slideLayouts/slideLayout1.xml"/><Relationship Id="rId6" Type="http://schemas.openxmlformats.org/officeDocument/2006/relationships/hyperlink" Target="https://www.cms.gov/marketplace/resources/regulations-guidance" TargetMode="External"/><Relationship Id="rId5" Type="http://schemas.openxmlformats.org/officeDocument/2006/relationships/hyperlink" Target="https://sp-cloud.kp.org/:f:/s/National-Care-Experience/En4R8jIkCrVKoT5zp8UvqekBG07Qwmw8GOyEoyfUGMvHBQ?e=ApYI72" TargetMode="External"/><Relationship Id="rId4" Type="http://schemas.openxmlformats.org/officeDocument/2006/relationships/hyperlink" Target="https://sp-cloud.kp.org/sites/NationalCareExperienceAnalytics?e=1%3Ac185e1dbf2914187acec66894ef432fa"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sp-cloud.kp.org/sites/NationalCareExperienceAnalytics/Shared%20Documents/Adult%20Inpatient/HCAHPS%20Resources/Service%20Alerts%20and%20Comments/Comment%20Log%20Template%20for%20Service%20Alerts.xlsx?web=1"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lucid.app/lucidchart/7b6e19cc-c1bf-4858-8a48-cf1796296fb6/edit?viewport_loc=-199%2C15%2C2874%2C1501%2CbnPCXWgZxyi~&amp;invitationId=inv_3de98963-2a2e-429f-aa83-023df27d6aec" TargetMode="External"/><Relationship Id="rId2" Type="http://schemas.openxmlformats.org/officeDocument/2006/relationships/hyperlink" Target="https://lucid.app/lucidchart/65bf4bca-2308-4020-a8f2-ae9847b58c7e/edit?viewport_loc=-2081%2C-808%2C5232%2C2733%2C0_0&amp;invitationId=inv_86515c58-1c11-4b7e-bed7-9943477b1eae" TargetMode="Externa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hyperlink" Target="https://sp-cloud.kp.org/sites/teams-coltqilt/Care_Exp/SitePages/HuddlesVisualBoards.aspx" TargetMode="External"/><Relationship Id="rId1" Type="http://schemas.openxmlformats.org/officeDocument/2006/relationships/slideLayout" Target="../slideLayouts/slideLayout1.xml"/><Relationship Id="rId6" Type="http://schemas.openxmlformats.org/officeDocument/2006/relationships/hyperlink" Target="https://sp-cloud.kp.org/sites/teams-coltqilt/Care_Exp/SitePages/Coaching-for-Excellence.aspx" TargetMode="External"/><Relationship Id="rId5" Type="http://schemas.openxmlformats.org/officeDocument/2006/relationships/image" Target="../media/image36.png"/><Relationship Id="rId4" Type="http://schemas.openxmlformats.org/officeDocument/2006/relationships/hyperlink" Target="https://sp-cloud.kp.org/sites/teams-coltqilt/Care_Exp/SitePages/KPR.aspx"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sp-cloud.kp.org/sites/teams-coltqilt/Care_Exp/SitePages/Coaching-for-Excellence.aspx"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p-cloud.kp.org/sites/teams-coltqilt/Care_Exp/SitePages/Coaching-for-Excellence.aspx"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hyperlink" Target="https://sp-cloud.kp.org/sites/teams-coltqilt/Care_Exp/SitePages/HuddlesVisualBoards.aspx" TargetMode="External"/><Relationship Id="rId2" Type="http://schemas.openxmlformats.org/officeDocument/2006/relationships/hyperlink" Target="https://sp-cloud.kp.org/sites/teams-coltqilt/Care_Exp/SitePages/KPR.aspx" TargetMode="Externa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sp-cloud.kp.org/sites/teams-coltqilt/Care_Exp/SitePages/Service-Recovery.aspx" TargetMode="External"/><Relationship Id="rId5" Type="http://schemas.openxmlformats.org/officeDocument/2006/relationships/hyperlink" Target="https://kplearn.kp.org/Saba/Web_spf/NA5P2PRD001/app/me/learningeventdetail/cours000000000034873?regId=regdw000000043548930&amp;context=user&amp;learnerId=emplo000000001391235&amp;returnurl=catalog%2Fsearch%3FsearchText%3Da-heart%2526selectedTab%3DLEARNINGEVENT%2526filter%3D%7B%7D" TargetMode="External"/><Relationship Id="rId4" Type="http://schemas.openxmlformats.org/officeDocument/2006/relationships/hyperlink" Target="https://sp-cloud.kp.org/:p:/s/NCEInpatientPortfolio/EaQ0o5fBkWVDvgHfwGuTg3QBQ7ivFf1nR7FwOv3Z3z2XOw?e=FYNh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461400-BB34-C644-92F6-D1994C1A61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53" t="4385" r="11098" b="19289"/>
          <a:stretch/>
        </p:blipFill>
        <p:spPr>
          <a:xfrm>
            <a:off x="0" y="-1"/>
            <a:ext cx="7772400" cy="6813212"/>
          </a:xfrm>
          <a:prstGeom prst="rect">
            <a:avLst/>
          </a:prstGeom>
        </p:spPr>
      </p:pic>
      <p:sp>
        <p:nvSpPr>
          <p:cNvPr id="5" name="Rectangle 4">
            <a:extLst>
              <a:ext uri="{FF2B5EF4-FFF2-40B4-BE49-F238E27FC236}">
                <a16:creationId xmlns:a16="http://schemas.microsoft.com/office/drawing/2014/main" id="{07D94EEE-5067-5345-AB79-8E63FB8CCA85}"/>
              </a:ext>
            </a:extLst>
          </p:cNvPr>
          <p:cNvSpPr/>
          <p:nvPr/>
        </p:nvSpPr>
        <p:spPr>
          <a:xfrm rot="10800000">
            <a:off x="0" y="5880592"/>
            <a:ext cx="7772400" cy="245436"/>
          </a:xfrm>
          <a:prstGeom prst="rect">
            <a:avLst/>
          </a:prstGeom>
          <a:solidFill>
            <a:srgbClr val="B4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3BA4A6F-3EA1-1644-9421-5A5E3F8DFAF2}"/>
              </a:ext>
            </a:extLst>
          </p:cNvPr>
          <p:cNvSpPr/>
          <p:nvPr/>
        </p:nvSpPr>
        <p:spPr>
          <a:xfrm>
            <a:off x="0" y="6040301"/>
            <a:ext cx="7772402" cy="4079347"/>
          </a:xfrm>
          <a:prstGeom prst="rect">
            <a:avLst/>
          </a:prstGeom>
          <a:solidFill>
            <a:srgbClr val="007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1DC5DC2-7D03-B44D-A154-03589BE22E73}"/>
              </a:ext>
            </a:extLst>
          </p:cNvPr>
          <p:cNvSpPr txBox="1"/>
          <p:nvPr/>
        </p:nvSpPr>
        <p:spPr>
          <a:xfrm>
            <a:off x="501556" y="6369654"/>
            <a:ext cx="6254940" cy="2875146"/>
          </a:xfrm>
          <a:prstGeom prst="rect">
            <a:avLst/>
          </a:prstGeom>
          <a:noFill/>
        </p:spPr>
        <p:txBody>
          <a:bodyPr wrap="square" rtlCol="0">
            <a:spAutoFit/>
          </a:bodyPr>
          <a:lstStyle/>
          <a:p>
            <a:pPr>
              <a:spcAft>
                <a:spcPts val="50"/>
              </a:spcAft>
            </a:pPr>
            <a:r>
              <a:rPr lang="en-US" sz="8000" b="1" dirty="0">
                <a:solidFill>
                  <a:schemeClr val="bg1"/>
                </a:solidFill>
                <a:latin typeface="Avenir Next LT Pro" panose="020B0504020202020204" pitchFamily="34" charset="0"/>
              </a:rPr>
              <a:t>SERVICE RECOVERY</a:t>
            </a:r>
          </a:p>
          <a:p>
            <a:r>
              <a:rPr lang="en-US" sz="2000" dirty="0">
                <a:solidFill>
                  <a:schemeClr val="bg1"/>
                </a:solidFill>
                <a:latin typeface="Avenir Next LT Pro" panose="020B0504020202020204" pitchFamily="34" charset="0"/>
              </a:rPr>
              <a:t>  A Comprehensive Guide</a:t>
            </a:r>
            <a:endParaRPr lang="en-US" sz="4400" dirty="0">
              <a:solidFill>
                <a:schemeClr val="bg1"/>
              </a:solidFill>
              <a:latin typeface="Avenir Next LT Pro" panose="020B0504020202020204" pitchFamily="34" charset="0"/>
            </a:endParaRPr>
          </a:p>
        </p:txBody>
      </p:sp>
      <p:sp>
        <p:nvSpPr>
          <p:cNvPr id="4" name="TextBox 3">
            <a:extLst>
              <a:ext uri="{FF2B5EF4-FFF2-40B4-BE49-F238E27FC236}">
                <a16:creationId xmlns:a16="http://schemas.microsoft.com/office/drawing/2014/main" id="{E5D440A4-EB9A-4AF2-8D5B-405C28468222}"/>
              </a:ext>
            </a:extLst>
          </p:cNvPr>
          <p:cNvSpPr txBox="1"/>
          <p:nvPr/>
        </p:nvSpPr>
        <p:spPr>
          <a:xfrm>
            <a:off x="5286129" y="9490236"/>
            <a:ext cx="1944260" cy="246221"/>
          </a:xfrm>
          <a:prstGeom prst="rect">
            <a:avLst/>
          </a:prstGeom>
          <a:noFill/>
        </p:spPr>
        <p:txBody>
          <a:bodyPr wrap="square" rtlCol="0">
            <a:spAutoFit/>
          </a:bodyPr>
          <a:lstStyle/>
          <a:p>
            <a:pPr algn="r"/>
            <a:r>
              <a:rPr lang="en-US" sz="1000" dirty="0">
                <a:solidFill>
                  <a:schemeClr val="bg1"/>
                </a:solidFill>
                <a:latin typeface="Avenir Next LT Pro" panose="020B0504020202020204" pitchFamily="34" charset="0"/>
              </a:rPr>
              <a:t>Updated: March 2025</a:t>
            </a:r>
          </a:p>
        </p:txBody>
      </p:sp>
      <p:sp>
        <p:nvSpPr>
          <p:cNvPr id="7" name="Rectangle 6">
            <a:extLst>
              <a:ext uri="{FF2B5EF4-FFF2-40B4-BE49-F238E27FC236}">
                <a16:creationId xmlns:a16="http://schemas.microsoft.com/office/drawing/2014/main" id="{B828CA2C-3E3C-585E-D26F-767CA4F29658}"/>
              </a:ext>
            </a:extLst>
          </p:cNvPr>
          <p:cNvSpPr/>
          <p:nvPr/>
        </p:nvSpPr>
        <p:spPr>
          <a:xfrm>
            <a:off x="0" y="-1"/>
            <a:ext cx="7772400" cy="1457325"/>
          </a:xfrm>
          <a:prstGeom prst="rect">
            <a:avLst/>
          </a:prstGeom>
          <a:gradFill flip="none" rotWithShape="1">
            <a:gsLst>
              <a:gs pos="0">
                <a:schemeClr val="tx2">
                  <a:alpha val="83300"/>
                </a:schemeClr>
              </a:gs>
              <a:gs pos="97000">
                <a:schemeClr val="accent1">
                  <a:lumMod val="7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7B88FBB0-140A-9080-93D0-98B41C48CD2B}"/>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116855" y="445053"/>
            <a:ext cx="3129314" cy="3855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p:nvPr/>
        </p:nvSpPr>
        <p:spPr>
          <a:xfrm>
            <a:off x="571500" y="852407"/>
            <a:ext cx="3200400" cy="5723683"/>
          </a:xfrm>
          <a:prstGeom prst="rect">
            <a:avLst/>
          </a:prstGeom>
        </p:spPr>
        <p:txBody>
          <a:bodyPr vert="horz" wrap="square" lIns="0" tIns="12700" rIns="0" bIns="0" rtlCol="0">
            <a:spAutoFit/>
          </a:bodyPr>
          <a:lstStyle/>
          <a:p>
            <a:pPr marL="12700">
              <a:lnSpc>
                <a:spcPct val="100000"/>
              </a:lnSpc>
              <a:spcBef>
                <a:spcPts val="100"/>
              </a:spcBef>
            </a:pPr>
            <a:r>
              <a:rPr lang="en-US" sz="1400">
                <a:solidFill>
                  <a:srgbClr val="0069A6"/>
                </a:solidFill>
                <a:latin typeface="Avenir Next LT Pro" panose="020B0504020202020204" pitchFamily="34" charset="0"/>
                <a:cs typeface="Arial"/>
              </a:rPr>
              <a:t>De-escalating Challenging Conversations</a:t>
            </a:r>
          </a:p>
          <a:p>
            <a:pPr marL="12700">
              <a:lnSpc>
                <a:spcPct val="125000"/>
              </a:lnSpc>
              <a:spcBef>
                <a:spcPts val="819"/>
              </a:spcBef>
              <a:spcAft>
                <a:spcPts val="600"/>
              </a:spcAft>
            </a:pPr>
            <a:r>
              <a:rPr lang="en-US" sz="1000">
                <a:latin typeface="Avenir Next LT Pro" panose="020B0504020202020204" pitchFamily="34" charset="0"/>
                <a:cs typeface="Arial"/>
              </a:rPr>
              <a:t>When teaching and coaching Service Recovery with A-HEART be sure to include the following strategies to de-escalate challenging encounters. Own the responsibility to ensure an exceptional care experience – everywhere and every time. </a:t>
            </a:r>
          </a:p>
          <a:p>
            <a:pPr marL="241300" indent="-228600">
              <a:lnSpc>
                <a:spcPct val="125000"/>
              </a:lnSpc>
              <a:spcBef>
                <a:spcPts val="819"/>
              </a:spcBef>
              <a:spcAft>
                <a:spcPts val="600"/>
              </a:spcAft>
              <a:buFont typeface="+mj-lt"/>
              <a:buAutoNum type="arabicPeriod"/>
            </a:pPr>
            <a:r>
              <a:rPr lang="en-US" sz="1000">
                <a:latin typeface="Avenir Next LT Pro" panose="020B0504020202020204" pitchFamily="34" charset="0"/>
                <a:cs typeface="Arial"/>
              </a:rPr>
              <a:t>Actively listen. Allow the person to vent and listen to seek understanding versus listening with a solution in mind.</a:t>
            </a:r>
          </a:p>
          <a:p>
            <a:pPr marL="241300" indent="-228600">
              <a:lnSpc>
                <a:spcPct val="125000"/>
              </a:lnSpc>
              <a:spcBef>
                <a:spcPts val="819"/>
              </a:spcBef>
              <a:spcAft>
                <a:spcPts val="600"/>
              </a:spcAft>
              <a:buFont typeface="+mj-lt"/>
              <a:buAutoNum type="arabicPeriod"/>
            </a:pPr>
            <a:r>
              <a:rPr lang="en-US" sz="1000">
                <a:latin typeface="Avenir Next LT Pro" panose="020B0504020202020204" pitchFamily="34" charset="0"/>
                <a:cs typeface="Arial"/>
              </a:rPr>
              <a:t>Remain calm. Know your triggers and develop coping techniques to prevent yourself from becoming upset.</a:t>
            </a:r>
          </a:p>
          <a:p>
            <a:pPr marL="241300" indent="-228600">
              <a:lnSpc>
                <a:spcPct val="125000"/>
              </a:lnSpc>
              <a:spcBef>
                <a:spcPts val="819"/>
              </a:spcBef>
              <a:spcAft>
                <a:spcPts val="600"/>
              </a:spcAft>
              <a:buFont typeface="+mj-lt"/>
              <a:buAutoNum type="arabicPeriod"/>
            </a:pPr>
            <a:r>
              <a:rPr lang="en-US" sz="1000">
                <a:latin typeface="Avenir Next LT Pro" panose="020B0504020202020204" pitchFamily="34" charset="0"/>
                <a:cs typeface="Arial"/>
              </a:rPr>
              <a:t>Always communicate with empathy</a:t>
            </a:r>
          </a:p>
          <a:p>
            <a:pPr marL="241300" indent="-228600">
              <a:lnSpc>
                <a:spcPct val="125000"/>
              </a:lnSpc>
              <a:spcBef>
                <a:spcPts val="819"/>
              </a:spcBef>
              <a:spcAft>
                <a:spcPts val="600"/>
              </a:spcAft>
              <a:buFont typeface="+mj-lt"/>
              <a:buAutoNum type="arabicPeriod"/>
            </a:pPr>
            <a:r>
              <a:rPr lang="en-US" sz="1000">
                <a:latin typeface="Avenir Next LT Pro" panose="020B0504020202020204" pitchFamily="34" charset="0"/>
                <a:cs typeface="Arial"/>
              </a:rPr>
              <a:t>Build trust and rapport by assuring understanding with intention to help</a:t>
            </a:r>
          </a:p>
          <a:p>
            <a:pPr marL="641350" lvl="1" indent="-171450">
              <a:lnSpc>
                <a:spcPct val="125000"/>
              </a:lnSpc>
              <a:spcAft>
                <a:spcPts val="600"/>
              </a:spcAft>
              <a:buFont typeface="Arial" panose="020B0604020202020204" pitchFamily="34" charset="0"/>
              <a:buChar char="•"/>
            </a:pPr>
            <a:r>
              <a:rPr lang="en-US" sz="1000">
                <a:latin typeface="Avenir Next LT Pro" panose="020B0504020202020204" pitchFamily="34" charset="0"/>
                <a:cs typeface="Arial"/>
              </a:rPr>
              <a:t>Avoid blaming language, such as ‘you should have…your instructions are clear…the signage is right there…” </a:t>
            </a:r>
          </a:p>
          <a:p>
            <a:pPr marL="241300" indent="-228600">
              <a:lnSpc>
                <a:spcPct val="125000"/>
              </a:lnSpc>
              <a:spcBef>
                <a:spcPts val="819"/>
              </a:spcBef>
              <a:spcAft>
                <a:spcPts val="600"/>
              </a:spcAft>
              <a:buFont typeface="+mj-lt"/>
              <a:buAutoNum type="arabicPeriod"/>
            </a:pPr>
            <a:r>
              <a:rPr lang="en-US" sz="1000">
                <a:latin typeface="Avenir Next LT Pro" panose="020B0504020202020204" pitchFamily="34" charset="0"/>
                <a:cs typeface="Arial"/>
              </a:rPr>
              <a:t>Ask clarifying questions to help resolve issues and, if needed, explore multiple options. </a:t>
            </a:r>
          </a:p>
          <a:p>
            <a:pPr marL="241300" indent="-228600">
              <a:lnSpc>
                <a:spcPct val="125000"/>
              </a:lnSpc>
              <a:spcBef>
                <a:spcPts val="819"/>
              </a:spcBef>
              <a:spcAft>
                <a:spcPts val="600"/>
              </a:spcAft>
              <a:buFont typeface="+mj-lt"/>
              <a:buAutoNum type="arabicPeriod"/>
            </a:pPr>
            <a:r>
              <a:rPr lang="en-US" sz="1000">
                <a:latin typeface="Avenir Next LT Pro" panose="020B0504020202020204" pitchFamily="34" charset="0"/>
                <a:cs typeface="Arial"/>
              </a:rPr>
              <a:t>Follow through and follow up by setting realistic expectations. Keep your commitments!</a:t>
            </a:r>
            <a:endParaRPr lang="en-US" sz="1200">
              <a:latin typeface="Avenir Next LT Pro" panose="020B0504020202020204" pitchFamily="34" charset="0"/>
              <a:cs typeface="Arial"/>
            </a:endParaRPr>
          </a:p>
        </p:txBody>
      </p:sp>
      <p:sp>
        <p:nvSpPr>
          <p:cNvPr id="2" name="TextBox 1">
            <a:extLst>
              <a:ext uri="{FF2B5EF4-FFF2-40B4-BE49-F238E27FC236}">
                <a16:creationId xmlns:a16="http://schemas.microsoft.com/office/drawing/2014/main" id="{74704137-EC6D-4345-BD04-921CCD9302C9}"/>
              </a:ext>
            </a:extLst>
          </p:cNvPr>
          <p:cNvSpPr txBox="1"/>
          <p:nvPr/>
        </p:nvSpPr>
        <p:spPr>
          <a:xfrm>
            <a:off x="571500" y="6623444"/>
            <a:ext cx="3200400" cy="3021340"/>
          </a:xfrm>
          <a:prstGeom prst="rect">
            <a:avLst/>
          </a:prstGeom>
          <a:solidFill>
            <a:srgbClr val="0078A9"/>
          </a:solidFill>
          <a:ln w="19050">
            <a:noFill/>
          </a:ln>
        </p:spPr>
        <p:txBody>
          <a:bodyPr wrap="square" tIns="182880" bIns="182880" rtlCol="0">
            <a:spAutoFit/>
          </a:bodyPr>
          <a:lstStyle/>
          <a:p>
            <a:pPr lvl="1">
              <a:spcBef>
                <a:spcPts val="819"/>
              </a:spcBef>
              <a:spcAft>
                <a:spcPts val="600"/>
              </a:spcAft>
            </a:pPr>
            <a:r>
              <a:rPr lang="en-US" sz="1400" b="1">
                <a:solidFill>
                  <a:schemeClr val="bg1"/>
                </a:solidFill>
                <a:latin typeface="Avenir Next LT Pro" panose="020B0504020202020204" pitchFamily="34" charset="0"/>
              </a:rPr>
              <a:t>TIPS</a:t>
            </a:r>
          </a:p>
          <a:p>
            <a:pPr marL="233363" indent="-171450">
              <a:spcBef>
                <a:spcPts val="819"/>
              </a:spcBef>
              <a:buFont typeface="System Font Regular"/>
              <a:buChar char="»"/>
            </a:pPr>
            <a:r>
              <a:rPr lang="en-US" sz="1000">
                <a:solidFill>
                  <a:schemeClr val="bg1"/>
                </a:solidFill>
                <a:latin typeface="Avenir Next LT Pro" panose="020B0504020202020204" pitchFamily="34" charset="0"/>
              </a:rPr>
              <a:t>Use of these phrases helps to reassure:</a:t>
            </a:r>
          </a:p>
          <a:p>
            <a:pPr marL="404813" lvl="2" indent="-171450">
              <a:buFont typeface="Arial" panose="020B0604020202020204" pitchFamily="34" charset="0"/>
              <a:buChar char="•"/>
            </a:pPr>
            <a:r>
              <a:rPr lang="en-US" sz="1000">
                <a:solidFill>
                  <a:schemeClr val="bg1"/>
                </a:solidFill>
                <a:latin typeface="Avenir Next LT Pro" panose="020B0504020202020204" pitchFamily="34" charset="0"/>
              </a:rPr>
              <a:t>“I do understand the inconvenience you have faced…”</a:t>
            </a:r>
          </a:p>
          <a:p>
            <a:pPr marL="404813" lvl="2" indent="-171450">
              <a:buFont typeface="Arial" panose="020B0604020202020204" pitchFamily="34" charset="0"/>
              <a:buChar char="•"/>
            </a:pPr>
            <a:r>
              <a:rPr lang="en-US" sz="1000">
                <a:solidFill>
                  <a:schemeClr val="bg1"/>
                </a:solidFill>
                <a:latin typeface="Avenir Next LT Pro" panose="020B0504020202020204" pitchFamily="34" charset="0"/>
              </a:rPr>
              <a:t>“I am more than happy to assist you…”</a:t>
            </a:r>
          </a:p>
          <a:p>
            <a:pPr marL="404813" lvl="2" indent="-171450">
              <a:buFont typeface="Arial" panose="020B0604020202020204" pitchFamily="34" charset="0"/>
              <a:buChar char="•"/>
            </a:pPr>
            <a:r>
              <a:rPr lang="en-US" sz="1000">
                <a:solidFill>
                  <a:schemeClr val="bg1"/>
                </a:solidFill>
                <a:latin typeface="Avenir Next LT Pro" panose="020B0504020202020204" pitchFamily="34" charset="0"/>
              </a:rPr>
              <a:t>“I understand the reason why you contacted us…”</a:t>
            </a:r>
          </a:p>
          <a:p>
            <a:pPr marL="233363" indent="-171450">
              <a:spcBef>
                <a:spcPts val="819"/>
              </a:spcBef>
              <a:buFont typeface="System Font Regular"/>
              <a:buChar char="»"/>
            </a:pPr>
            <a:r>
              <a:rPr lang="en-US" sz="1000">
                <a:solidFill>
                  <a:schemeClr val="bg1"/>
                </a:solidFill>
                <a:latin typeface="Avenir Next LT Pro" panose="020B0504020202020204" pitchFamily="34" charset="0"/>
              </a:rPr>
              <a:t>Confirm next steps and time-frame.</a:t>
            </a:r>
          </a:p>
          <a:p>
            <a:pPr marL="233363" indent="-171450">
              <a:spcBef>
                <a:spcPts val="819"/>
              </a:spcBef>
              <a:buFont typeface="System Font Regular"/>
              <a:buChar char="»"/>
            </a:pPr>
            <a:r>
              <a:rPr lang="en-US" sz="1000">
                <a:solidFill>
                  <a:schemeClr val="bg1"/>
                </a:solidFill>
                <a:latin typeface="Avenir Next LT Pro" panose="020B0504020202020204" pitchFamily="34" charset="0"/>
              </a:rPr>
              <a:t>Be proactive: Is there something you can share to prevent future concerns?</a:t>
            </a:r>
          </a:p>
          <a:p>
            <a:pPr marL="233363" indent="-171450">
              <a:spcBef>
                <a:spcPts val="819"/>
              </a:spcBef>
              <a:buFont typeface="System Font Regular"/>
              <a:buChar char="»"/>
            </a:pPr>
            <a:r>
              <a:rPr lang="en-US" sz="1000">
                <a:solidFill>
                  <a:schemeClr val="bg1"/>
                </a:solidFill>
                <a:latin typeface="Avenir Next LT Pro" panose="020B0504020202020204" pitchFamily="34" charset="0"/>
              </a:rPr>
              <a:t>Always ask if there are any other questions.</a:t>
            </a:r>
          </a:p>
          <a:p>
            <a:pPr marL="233363" indent="-171450">
              <a:spcBef>
                <a:spcPts val="819"/>
              </a:spcBef>
              <a:buFont typeface="System Font Regular"/>
              <a:buChar char="»"/>
            </a:pPr>
            <a:r>
              <a:rPr lang="en-US" sz="1000">
                <a:solidFill>
                  <a:schemeClr val="bg1"/>
                </a:solidFill>
                <a:latin typeface="Avenir Next LT Pro" panose="020B0504020202020204" pitchFamily="34" charset="0"/>
              </a:rPr>
              <a:t>Use their preferred name; it is a great way to personalized the experience. </a:t>
            </a:r>
            <a:endParaRPr lang="en-US">
              <a:solidFill>
                <a:schemeClr val="bg1"/>
              </a:solidFill>
              <a:latin typeface="Avenir Next LT Pro" panose="020B0504020202020204" pitchFamily="34" charset="0"/>
            </a:endParaRPr>
          </a:p>
        </p:txBody>
      </p:sp>
      <p:sp>
        <p:nvSpPr>
          <p:cNvPr id="10" name="object 16">
            <a:extLst>
              <a:ext uri="{FF2B5EF4-FFF2-40B4-BE49-F238E27FC236}">
                <a16:creationId xmlns:a16="http://schemas.microsoft.com/office/drawing/2014/main" id="{D968014B-2674-4108-A129-DC8D2C7815F4}"/>
              </a:ext>
            </a:extLst>
          </p:cNvPr>
          <p:cNvSpPr txBox="1"/>
          <p:nvPr/>
        </p:nvSpPr>
        <p:spPr>
          <a:xfrm>
            <a:off x="4000500" y="3795325"/>
            <a:ext cx="3200400" cy="4826899"/>
          </a:xfrm>
          <a:prstGeom prst="rect">
            <a:avLst/>
          </a:prstGeom>
        </p:spPr>
        <p:txBody>
          <a:bodyPr vert="horz" wrap="square" lIns="0" tIns="12700" rIns="0" bIns="0" rtlCol="0">
            <a:spAutoFit/>
          </a:bodyPr>
          <a:lstStyle/>
          <a:p>
            <a:pPr marL="12700">
              <a:lnSpc>
                <a:spcPct val="100000"/>
              </a:lnSpc>
              <a:spcBef>
                <a:spcPts val="100"/>
              </a:spcBef>
            </a:pPr>
            <a:r>
              <a:rPr lang="en-US" sz="1400">
                <a:solidFill>
                  <a:srgbClr val="0069A6"/>
                </a:solidFill>
                <a:latin typeface="Avenir Next LT Pro" panose="020B0504020202020204" pitchFamily="34" charset="0"/>
                <a:cs typeface="Arial"/>
              </a:rPr>
              <a:t>Recommendations and Decision Points</a:t>
            </a:r>
            <a:endParaRPr lang="en-US" sz="1400">
              <a:latin typeface="Avenir Next LT Pro" panose="020B0504020202020204" pitchFamily="34" charset="0"/>
              <a:cs typeface="Arial"/>
            </a:endParaRPr>
          </a:p>
          <a:p>
            <a:pPr marL="12700">
              <a:lnSpc>
                <a:spcPct val="125000"/>
              </a:lnSpc>
              <a:spcBef>
                <a:spcPts val="1120"/>
              </a:spcBef>
            </a:pPr>
            <a:r>
              <a:rPr lang="en-US" sz="1100" b="1">
                <a:solidFill>
                  <a:srgbClr val="0078A9"/>
                </a:solidFill>
                <a:latin typeface="Avenir Next LT Pro" panose="020B0504020202020204" pitchFamily="34" charset="0"/>
                <a:cs typeface="Avenir-Heavy"/>
              </a:rPr>
              <a:t>1. A-HEART Adoption </a:t>
            </a:r>
            <a:endParaRPr lang="en-US" sz="1100">
              <a:latin typeface="Avenir Next LT Pro" panose="020B0504020202020204" pitchFamily="34" charset="0"/>
              <a:cs typeface="Avenir-Heavy"/>
            </a:endParaRPr>
          </a:p>
          <a:p>
            <a:pPr marL="12700" marR="27940">
              <a:lnSpc>
                <a:spcPct val="125000"/>
              </a:lnSpc>
            </a:pPr>
            <a:r>
              <a:rPr lang="en-US" sz="1000" i="1">
                <a:solidFill>
                  <a:srgbClr val="0078A9"/>
                </a:solidFill>
                <a:latin typeface="Avenir Next LT Pro" panose="020B0504020202020204" pitchFamily="34" charset="0"/>
                <a:cs typeface="Arial"/>
              </a:rPr>
              <a:t>Set expectations for use of A-HEART within medical center at all levels of leadership.</a:t>
            </a:r>
            <a:endParaRPr lang="en-US" sz="1000" i="1">
              <a:latin typeface="Avenir Next LT Pro" panose="020B0504020202020204" pitchFamily="34" charset="0"/>
              <a:cs typeface="Arial"/>
            </a:endParaRPr>
          </a:p>
          <a:p>
            <a:pPr marL="120650" marR="285750" indent="-107950">
              <a:lnSpc>
                <a:spcPct val="125000"/>
              </a:lnSpc>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Expectations for leaders include supporting, recognizing, and coaching to the model</a:t>
            </a:r>
            <a:r>
              <a:rPr lang="en-US" sz="1000">
                <a:latin typeface="Avenir Next LT Pro" panose="020B0504020202020204" pitchFamily="34" charset="0"/>
                <a:cs typeface="Arial"/>
              </a:rPr>
              <a:t>
</a:t>
            </a:r>
          </a:p>
          <a:p>
            <a:pPr marL="12700" lvl="0">
              <a:lnSpc>
                <a:spcPct val="125000"/>
              </a:lnSpc>
              <a:spcBef>
                <a:spcPts val="400"/>
              </a:spcBef>
            </a:pPr>
            <a:r>
              <a:rPr lang="en-US" sz="1100" b="1">
                <a:solidFill>
                  <a:srgbClr val="0078A9"/>
                </a:solidFill>
                <a:latin typeface="Avenir Next LT Pro" panose="020B0504020202020204" pitchFamily="34" charset="0"/>
                <a:cs typeface="Avenir-Heavy"/>
              </a:rPr>
              <a:t>2. Learning program/tools</a:t>
            </a:r>
            <a:endParaRPr lang="en-US" sz="1100">
              <a:solidFill>
                <a:prstClr val="black"/>
              </a:solidFill>
              <a:latin typeface="Avenir Next LT Pro" panose="020B0504020202020204" pitchFamily="34" charset="0"/>
              <a:cs typeface="Avenir-Heavy"/>
            </a:endParaRPr>
          </a:p>
          <a:p>
            <a:pPr marL="12700" marR="5080" lvl="0">
              <a:lnSpc>
                <a:spcPct val="125000"/>
              </a:lnSpc>
            </a:pPr>
            <a:r>
              <a:rPr lang="en-US" sz="1000" i="1">
                <a:solidFill>
                  <a:srgbClr val="0078A9"/>
                </a:solidFill>
                <a:latin typeface="Avenir Next LT Pro" panose="020B0504020202020204" pitchFamily="34" charset="0"/>
                <a:cs typeface="Arial"/>
              </a:rPr>
              <a:t>Designate a small group of individuals to review the learning tools that are available and develop local learning plan.</a:t>
            </a:r>
            <a:endParaRPr lang="en-US" sz="1000" i="1">
              <a:solidFill>
                <a:prstClr val="black"/>
              </a:solidFill>
              <a:latin typeface="Avenir Next LT Pro" panose="020B0504020202020204" pitchFamily="34" charset="0"/>
              <a:cs typeface="Arial"/>
            </a:endParaRPr>
          </a:p>
          <a:p>
            <a:pPr marL="120650" marR="532765" lvl="0" indent="-107950">
              <a:lnSpc>
                <a:spcPct val="125000"/>
              </a:lnSpc>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Identify facilitators who can co-facilitate with front-line leaders for staff training</a:t>
            </a:r>
            <a:r>
              <a:rPr lang="en-US" sz="1000">
                <a:solidFill>
                  <a:prstClr val="black"/>
                </a:solidFill>
                <a:latin typeface="Avenir Next LT Pro" panose="020B0504020202020204" pitchFamily="34" charset="0"/>
                <a:cs typeface="Arial"/>
              </a:rPr>
              <a:t>
</a:t>
            </a:r>
          </a:p>
          <a:p>
            <a:pPr marL="12700" marR="431800" lvl="0">
              <a:lnSpc>
                <a:spcPct val="125000"/>
              </a:lnSpc>
              <a:spcBef>
                <a:spcPts val="100"/>
              </a:spcBef>
            </a:pPr>
            <a:r>
              <a:rPr lang="en-US" sz="1100" b="1">
                <a:solidFill>
                  <a:srgbClr val="0078A9"/>
                </a:solidFill>
                <a:latin typeface="Avenir Next LT Pro" panose="020B0504020202020204" pitchFamily="34" charset="0"/>
                <a:cs typeface="Avenir-Heavy"/>
              </a:rPr>
              <a:t>3. Roll-out the learning program only after all other decision points within this guide are addressed.</a:t>
            </a:r>
            <a:endParaRPr lang="en-US" sz="1100">
              <a:solidFill>
                <a:prstClr val="black"/>
              </a:solidFill>
              <a:latin typeface="Avenir Next LT Pro" panose="020B0504020202020204" pitchFamily="34" charset="0"/>
              <a:cs typeface="Avenir-Heavy"/>
            </a:endParaRPr>
          </a:p>
          <a:p>
            <a:pPr marL="120650" marR="5080" lvl="0" indent="-107950">
              <a:lnSpc>
                <a:spcPct val="125000"/>
              </a:lnSpc>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The decisions and actions should be included in the learning program.</a:t>
            </a:r>
            <a:r>
              <a:rPr lang="en-US" sz="1000">
                <a:solidFill>
                  <a:prstClr val="black"/>
                </a:solidFill>
                <a:latin typeface="Avenir Next LT Pro" panose="020B0504020202020204" pitchFamily="34" charset="0"/>
                <a:cs typeface="Arial"/>
              </a:rPr>
              <a:t>
</a:t>
            </a:r>
          </a:p>
          <a:p>
            <a:pPr marL="12700" marR="5080" lvl="0">
              <a:lnSpc>
                <a:spcPct val="125000"/>
              </a:lnSpc>
              <a:spcBef>
                <a:spcPts val="100"/>
              </a:spcBef>
            </a:pPr>
            <a:r>
              <a:rPr lang="en-US" sz="1100" b="1">
                <a:solidFill>
                  <a:srgbClr val="0078A9"/>
                </a:solidFill>
                <a:latin typeface="Avenir Next LT Pro" panose="020B0504020202020204" pitchFamily="34" charset="0"/>
                <a:cs typeface="Avenir-Heavy"/>
              </a:rPr>
              <a:t>4. Determine how training will be reinforced annually, for new leaders, and for new</a:t>
            </a:r>
          </a:p>
          <a:p>
            <a:pPr marL="12700" marR="5080" lvl="0">
              <a:lnSpc>
                <a:spcPct val="125000"/>
              </a:lnSpc>
              <a:spcBef>
                <a:spcPts val="100"/>
              </a:spcBef>
            </a:pPr>
            <a:r>
              <a:rPr lang="en-US" sz="1100" b="1">
                <a:solidFill>
                  <a:srgbClr val="0078A9"/>
                </a:solidFill>
                <a:latin typeface="Avenir Next LT Pro" panose="020B0504020202020204" pitchFamily="34" charset="0"/>
                <a:cs typeface="Avenir-Heavy"/>
              </a:rPr>
              <a:t>front-line staff</a:t>
            </a:r>
            <a:endParaRPr lang="en-US" sz="1100">
              <a:latin typeface="Avenir Next LT Pro" panose="020B0504020202020204" pitchFamily="34" charset="0"/>
              <a:cs typeface="Arial"/>
            </a:endParaRPr>
          </a:p>
        </p:txBody>
      </p:sp>
      <p:pic>
        <p:nvPicPr>
          <p:cNvPr id="3" name="Picture 2">
            <a:extLst>
              <a:ext uri="{FF2B5EF4-FFF2-40B4-BE49-F238E27FC236}">
                <a16:creationId xmlns:a16="http://schemas.microsoft.com/office/drawing/2014/main" id="{2AFFD543-BF83-4527-8145-EA16F50EC645}"/>
              </a:ext>
            </a:extLst>
          </p:cNvPr>
          <p:cNvPicPr>
            <a:picLocks noChangeAspect="1"/>
          </p:cNvPicPr>
          <p:nvPr/>
        </p:nvPicPr>
        <p:blipFill>
          <a:blip r:embed="rId3"/>
          <a:stretch>
            <a:fillRect/>
          </a:stretch>
        </p:blipFill>
        <p:spPr>
          <a:xfrm>
            <a:off x="4000500" y="852407"/>
            <a:ext cx="3200400" cy="2594919"/>
          </a:xfrm>
          <a:prstGeom prst="rect">
            <a:avLst/>
          </a:prstGeom>
        </p:spPr>
      </p:pic>
      <p:pic>
        <p:nvPicPr>
          <p:cNvPr id="5" name="Graphic 4">
            <a:extLst>
              <a:ext uri="{FF2B5EF4-FFF2-40B4-BE49-F238E27FC236}">
                <a16:creationId xmlns:a16="http://schemas.microsoft.com/office/drawing/2014/main" id="{5BB5B3E8-F3C1-A04A-9928-2ED2E2FBF3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899" y="6718711"/>
            <a:ext cx="397931" cy="397931"/>
          </a:xfrm>
          <a:prstGeom prst="rect">
            <a:avLst/>
          </a:prstGeom>
        </p:spPr>
      </p:pic>
      <p:sp>
        <p:nvSpPr>
          <p:cNvPr id="9" name="object 7">
            <a:extLst>
              <a:ext uri="{FF2B5EF4-FFF2-40B4-BE49-F238E27FC236}">
                <a16:creationId xmlns:a16="http://schemas.microsoft.com/office/drawing/2014/main" id="{EE57CA0B-78C6-F55E-41D8-F4950DF7108D}"/>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Communication &amp; Empathy</a:t>
            </a:r>
            <a:endParaRPr lang="en-US"/>
          </a:p>
        </p:txBody>
      </p:sp>
      <p:pic>
        <p:nvPicPr>
          <p:cNvPr id="11" name="Graphic 10" descr="Heart with solid fill">
            <a:extLst>
              <a:ext uri="{FF2B5EF4-FFF2-40B4-BE49-F238E27FC236}">
                <a16:creationId xmlns:a16="http://schemas.microsoft.com/office/drawing/2014/main" id="{47D04BEE-ACAA-4222-BA2C-93BC400BA69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61702" y="163525"/>
            <a:ext cx="374904" cy="3749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558800" y="1887016"/>
            <a:ext cx="3120390" cy="2622834"/>
          </a:xfrm>
          <a:prstGeom prst="rect">
            <a:avLst/>
          </a:prstGeom>
        </p:spPr>
        <p:txBody>
          <a:bodyPr vert="horz" wrap="square" lIns="0" tIns="12700" rIns="0" bIns="0" rtlCol="0">
            <a:spAutoFit/>
          </a:bodyPr>
          <a:lstStyle/>
          <a:p>
            <a:pPr marL="12700">
              <a:lnSpc>
                <a:spcPct val="100000"/>
              </a:lnSpc>
              <a:spcBef>
                <a:spcPts val="100"/>
              </a:spcBef>
            </a:pPr>
            <a:r>
              <a:rPr lang="en-US" sz="1400">
                <a:solidFill>
                  <a:srgbClr val="0069A6"/>
                </a:solidFill>
                <a:latin typeface="Avenir Next LT Pro" panose="020B0504020202020204" pitchFamily="34" charset="0"/>
                <a:cs typeface="Arial"/>
              </a:rPr>
              <a:t>Introduction</a:t>
            </a:r>
            <a:endParaRPr lang="en-US" sz="1400">
              <a:latin typeface="Avenir Next LT Pro" panose="020B0504020202020204" pitchFamily="34" charset="0"/>
              <a:cs typeface="Arial"/>
            </a:endParaRPr>
          </a:p>
          <a:p>
            <a:pPr marL="12700" marR="5080">
              <a:lnSpc>
                <a:spcPct val="125000"/>
              </a:lnSpc>
              <a:spcBef>
                <a:spcPts val="819"/>
              </a:spcBef>
            </a:pPr>
            <a:r>
              <a:rPr lang="en-US" sz="1000">
                <a:latin typeface="Avenir Next LT Pro" panose="020B0504020202020204" pitchFamily="34" charset="0"/>
                <a:cs typeface="Avenir-Light"/>
              </a:rPr>
              <a:t>The essence of service recovery lies in how we empower ourselves and our organization to firmly recover our member and patients’ trust when things don’t go as planned. We need to go beyond issue resolution and consider how we have regained trust with our member and provided appropriate amends for any discomfort or inconveniences we have caused. Doing this well can be very rewarding for both staff, members, and Kaiser Permanente at large. Consider how this somewhat unpleasant experience ultimately became a five-star ranking as the result of skilled intervention.</a:t>
            </a:r>
          </a:p>
        </p:txBody>
      </p:sp>
      <p:sp>
        <p:nvSpPr>
          <p:cNvPr id="9" name="object 9"/>
          <p:cNvSpPr/>
          <p:nvPr/>
        </p:nvSpPr>
        <p:spPr>
          <a:xfrm>
            <a:off x="3961302" y="1886763"/>
            <a:ext cx="3200400" cy="7600137"/>
          </a:xfrm>
          <a:custGeom>
            <a:avLst/>
            <a:gdLst/>
            <a:ahLst/>
            <a:cxnLst/>
            <a:rect l="l" t="t" r="r" b="b"/>
            <a:pathLst>
              <a:path w="6629400" h="4540250">
                <a:moveTo>
                  <a:pt x="6629400" y="0"/>
                </a:moveTo>
                <a:lnTo>
                  <a:pt x="0" y="0"/>
                </a:lnTo>
                <a:lnTo>
                  <a:pt x="0" y="4539996"/>
                </a:lnTo>
                <a:lnTo>
                  <a:pt x="6629400" y="4539996"/>
                </a:lnTo>
                <a:lnTo>
                  <a:pt x="6629400" y="0"/>
                </a:lnTo>
                <a:close/>
              </a:path>
            </a:pathLst>
          </a:custGeom>
          <a:solidFill>
            <a:srgbClr val="B4DCFF">
              <a:alpha val="20000"/>
            </a:srgbClr>
          </a:solidFill>
        </p:spPr>
        <p:txBody>
          <a:bodyPr wrap="square" lIns="0" tIns="0" rIns="0" bIns="0" rtlCol="0"/>
          <a:lstStyle/>
          <a:p>
            <a:endParaRPr lang="en-US">
              <a:latin typeface="Avenir Next LT Pro" panose="020B0504020202020204" pitchFamily="34" charset="0"/>
            </a:endParaRPr>
          </a:p>
        </p:txBody>
      </p:sp>
      <p:sp>
        <p:nvSpPr>
          <p:cNvPr id="31" name="object 31"/>
          <p:cNvSpPr txBox="1"/>
          <p:nvPr/>
        </p:nvSpPr>
        <p:spPr>
          <a:xfrm>
            <a:off x="4153746" y="2027608"/>
            <a:ext cx="2843047" cy="7260898"/>
          </a:xfrm>
          <a:prstGeom prst="rect">
            <a:avLst/>
          </a:prstGeom>
        </p:spPr>
        <p:txBody>
          <a:bodyPr vert="horz" wrap="square" lIns="0" tIns="12065" rIns="0" bIns="0" rtlCol="0">
            <a:spAutoFit/>
          </a:bodyPr>
          <a:lstStyle/>
          <a:p>
            <a:pPr marR="5080">
              <a:lnSpc>
                <a:spcPct val="104200"/>
              </a:lnSpc>
              <a:spcBef>
                <a:spcPts val="95"/>
              </a:spcBef>
            </a:pPr>
            <a:r>
              <a:rPr lang="en-US" sz="800" i="1">
                <a:solidFill>
                  <a:schemeClr val="tx1">
                    <a:lumMod val="85000"/>
                    <a:lumOff val="15000"/>
                  </a:schemeClr>
                </a:solidFill>
                <a:latin typeface="Avenir Next LT Pro" panose="020B0504020202020204" pitchFamily="34" charset="0"/>
                <a:cs typeface="Arial"/>
              </a:rPr>
              <a:t>Although the overall program objective is to surface dissatisfaction prior to a social media complaint, this example effectively portrays the power of a responsive interaction.</a:t>
            </a:r>
          </a:p>
          <a:p>
            <a:pPr marR="5080">
              <a:lnSpc>
                <a:spcPct val="104200"/>
              </a:lnSpc>
              <a:spcBef>
                <a:spcPts val="95"/>
              </a:spcBef>
            </a:pPr>
            <a:endParaRPr lang="en-US" sz="800" i="1">
              <a:solidFill>
                <a:schemeClr val="tx1">
                  <a:lumMod val="85000"/>
                  <a:lumOff val="15000"/>
                </a:schemeClr>
              </a:solidFill>
              <a:latin typeface="Avenir Next LT Pro" panose="020B0504020202020204" pitchFamily="34" charset="0"/>
              <a:cs typeface="Arial"/>
            </a:endParaRPr>
          </a:p>
          <a:p>
            <a:pPr marR="5080" algn="ctr">
              <a:lnSpc>
                <a:spcPct val="104200"/>
              </a:lnSpc>
              <a:spcBef>
                <a:spcPts val="95"/>
              </a:spcBef>
            </a:pPr>
            <a:r>
              <a:rPr lang="en-US" sz="800" i="1">
                <a:solidFill>
                  <a:schemeClr val="tx1">
                    <a:lumMod val="85000"/>
                    <a:lumOff val="15000"/>
                  </a:schemeClr>
                </a:solidFill>
                <a:latin typeface="Avenir Next LT Pro" panose="020B0504020202020204" pitchFamily="34" charset="0"/>
                <a:cs typeface="Arial"/>
              </a:rPr>
              <a:t>______________________________________________________</a:t>
            </a:r>
          </a:p>
          <a:p>
            <a:pPr marR="5080" algn="ctr">
              <a:lnSpc>
                <a:spcPct val="104200"/>
              </a:lnSpc>
              <a:spcBef>
                <a:spcPts val="95"/>
              </a:spcBef>
            </a:pPr>
            <a:endParaRPr lang="en-US" sz="800" i="1">
              <a:solidFill>
                <a:schemeClr val="tx1">
                  <a:lumMod val="85000"/>
                  <a:lumOff val="15000"/>
                </a:schemeClr>
              </a:solidFill>
              <a:latin typeface="Avenir Next LT Pro" panose="020B0504020202020204" pitchFamily="34" charset="0"/>
              <a:cs typeface="Arial"/>
            </a:endParaRPr>
          </a:p>
          <a:p>
            <a:pPr marR="5080">
              <a:lnSpc>
                <a:spcPct val="104200"/>
              </a:lnSpc>
              <a:spcBef>
                <a:spcPts val="95"/>
              </a:spcBef>
            </a:pPr>
            <a:endParaRPr lang="en-US" sz="700" b="1">
              <a:solidFill>
                <a:schemeClr val="tx1">
                  <a:lumMod val="85000"/>
                  <a:lumOff val="15000"/>
                </a:schemeClr>
              </a:solidFill>
              <a:latin typeface="Avenir Next LT Pro" panose="020B0504020202020204" pitchFamily="34" charset="0"/>
              <a:cs typeface="Arial"/>
            </a:endParaRPr>
          </a:p>
          <a:p>
            <a:pPr marR="5080">
              <a:lnSpc>
                <a:spcPct val="104200"/>
              </a:lnSpc>
              <a:spcBef>
                <a:spcPts val="95"/>
              </a:spcBef>
            </a:pPr>
            <a:r>
              <a:rPr lang="en-US" sz="800" b="1">
                <a:solidFill>
                  <a:srgbClr val="0078A9"/>
                </a:solidFill>
                <a:latin typeface="Avenir Next LT Pro" panose="020B0504020202020204" pitchFamily="34" charset="0"/>
                <a:cs typeface="Arial"/>
              </a:rPr>
              <a:t>Original Review with Complaint</a:t>
            </a:r>
          </a:p>
          <a:p>
            <a:pPr marR="5080">
              <a:lnSpc>
                <a:spcPct val="104200"/>
              </a:lnSpc>
              <a:spcBef>
                <a:spcPts val="95"/>
              </a:spcBef>
            </a:pPr>
            <a:endParaRPr lang="en-US" sz="700" b="1">
              <a:solidFill>
                <a:schemeClr val="tx1">
                  <a:lumMod val="85000"/>
                  <a:lumOff val="15000"/>
                </a:schemeClr>
              </a:solidFill>
              <a:latin typeface="Avenir Next LT Pro" panose="020B0504020202020204" pitchFamily="34" charset="0"/>
              <a:cs typeface="Arial"/>
            </a:endParaRPr>
          </a:p>
          <a:p>
            <a:pPr marR="5080">
              <a:lnSpc>
                <a:spcPct val="104200"/>
              </a:lnSpc>
              <a:spcBef>
                <a:spcPts val="95"/>
              </a:spcBef>
            </a:pPr>
            <a:endParaRPr lang="en-US" sz="700" b="1">
              <a:solidFill>
                <a:schemeClr val="tx1">
                  <a:lumMod val="85000"/>
                  <a:lumOff val="15000"/>
                </a:schemeClr>
              </a:solidFill>
              <a:latin typeface="Avenir Next LT Pro" panose="020B0504020202020204" pitchFamily="34" charset="0"/>
              <a:cs typeface="Arial"/>
            </a:endParaRPr>
          </a:p>
          <a:p>
            <a:pPr marR="5080">
              <a:spcBef>
                <a:spcPts val="95"/>
              </a:spcBef>
            </a:pPr>
            <a:r>
              <a:rPr lang="en-US" sz="700">
                <a:solidFill>
                  <a:schemeClr val="tx1">
                    <a:lumMod val="85000"/>
                    <a:lumOff val="15000"/>
                  </a:schemeClr>
                </a:solidFill>
                <a:latin typeface="Avenir Next LT Pro" panose="020B0504020202020204" pitchFamily="34" charset="0"/>
                <a:cs typeface="Arial"/>
              </a:rPr>
              <a:t>Horrible time management &amp; customer service! Especially in their dermatology department.</a:t>
            </a:r>
          </a:p>
          <a:p>
            <a:pPr marR="5080">
              <a:spcBef>
                <a:spcPts val="95"/>
              </a:spcBef>
            </a:pPr>
            <a:endParaRPr lang="en-US" sz="700">
              <a:solidFill>
                <a:schemeClr val="tx1">
                  <a:lumMod val="85000"/>
                  <a:lumOff val="15000"/>
                </a:schemeClr>
              </a:solidFill>
              <a:latin typeface="Avenir Next LT Pro" panose="020B0504020202020204" pitchFamily="34" charset="0"/>
              <a:cs typeface="Arial"/>
            </a:endParaRPr>
          </a:p>
          <a:p>
            <a:pPr marR="8890"/>
            <a:r>
              <a:rPr lang="en-US" sz="700">
                <a:solidFill>
                  <a:schemeClr val="tx1">
                    <a:lumMod val="85000"/>
                    <a:lumOff val="15000"/>
                  </a:schemeClr>
                </a:solidFill>
                <a:latin typeface="Avenir Next LT Pro" panose="020B0504020202020204" pitchFamily="34" charset="0"/>
                <a:cs typeface="Arial"/>
              </a:rPr>
              <a:t>Twice I’ve came here 20 minutes early for my appointment and always been seen 20 minutes after my schedule appointment &amp; instead of apologizing and letting me know what’s going on they are just rude! These nurses need to realized we have jobs too and that they need to work on their time management. I understand things happen, but it would be kindly appreciated if you at least tried to apologize and keep a patient updated with what’s going on! I mean I scheduled this to fall accordingly to my work schedule and now it’s 11:15 am and I have yet to see my doctor and my appointment was at 10:45 am and I arrived at 10:20 am! This is just so unprofessional and the fact that the nurse wasn’t even understanding and told me if I want to reschedule because they are late!? Just upsets me and I really am thinking about changing over my health insurance. Customer service is very important &amp; if you are running late, it’s common courtesy to let the patient know and apologize!</a:t>
            </a:r>
          </a:p>
          <a:p>
            <a:pPr marR="88900">
              <a:spcBef>
                <a:spcPts val="520"/>
              </a:spcBef>
            </a:pPr>
            <a:r>
              <a:rPr lang="en-US" sz="700">
                <a:solidFill>
                  <a:schemeClr val="tx1">
                    <a:lumMod val="85000"/>
                    <a:lumOff val="15000"/>
                  </a:schemeClr>
                </a:solidFill>
                <a:latin typeface="Avenir Next LT Pro" panose="020B0504020202020204" pitchFamily="34" charset="0"/>
                <a:cs typeface="Arial"/>
              </a:rPr>
              <a:t>Luckily, the doctor was so kind and sweet that moved my one star to three but honestly nurses need to be more understanding.</a:t>
            </a:r>
          </a:p>
          <a:p>
            <a:pPr marR="88900">
              <a:lnSpc>
                <a:spcPct val="104200"/>
              </a:lnSpc>
              <a:spcBef>
                <a:spcPts val="520"/>
              </a:spcBef>
            </a:pPr>
            <a:endParaRPr lang="en-US" sz="700">
              <a:solidFill>
                <a:schemeClr val="tx1">
                  <a:lumMod val="85000"/>
                  <a:lumOff val="15000"/>
                </a:schemeClr>
              </a:solidFill>
              <a:latin typeface="Avenir Next LT Pro" panose="020B0504020202020204" pitchFamily="34" charset="0"/>
              <a:cs typeface="Arial"/>
            </a:endParaRPr>
          </a:p>
          <a:p>
            <a:pPr marR="88900">
              <a:lnSpc>
                <a:spcPct val="104200"/>
              </a:lnSpc>
              <a:spcBef>
                <a:spcPts val="520"/>
              </a:spcBef>
            </a:pPr>
            <a:r>
              <a:rPr lang="en-US" sz="800" b="1">
                <a:solidFill>
                  <a:srgbClr val="0078A9"/>
                </a:solidFill>
                <a:latin typeface="Avenir Next LT Pro" panose="020B0504020202020204" pitchFamily="34" charset="0"/>
                <a:cs typeface="Arial"/>
              </a:rPr>
              <a:t>Response from Kaiser Permanente Honolulu Medical Office</a:t>
            </a:r>
            <a:endParaRPr lang="en-US" sz="800">
              <a:solidFill>
                <a:srgbClr val="0078A9"/>
              </a:solidFill>
              <a:latin typeface="Avenir Next LT Pro" panose="020B0504020202020204" pitchFamily="34" charset="0"/>
              <a:cs typeface="Arial"/>
            </a:endParaRPr>
          </a:p>
          <a:p>
            <a:pPr>
              <a:spcBef>
                <a:spcPts val="550"/>
              </a:spcBef>
            </a:pPr>
            <a:r>
              <a:rPr lang="en-US" sz="700">
                <a:solidFill>
                  <a:schemeClr val="tx1">
                    <a:lumMod val="85000"/>
                    <a:lumOff val="15000"/>
                  </a:schemeClr>
                </a:solidFill>
                <a:latin typeface="Avenir Next LT Pro" panose="020B0504020202020204" pitchFamily="34" charset="0"/>
                <a:cs typeface="Arial"/>
              </a:rPr>
              <a:t>Jay,</a:t>
            </a:r>
          </a:p>
          <a:p>
            <a:pPr marR="54610">
              <a:spcBef>
                <a:spcPts val="520"/>
              </a:spcBef>
            </a:pPr>
            <a:r>
              <a:rPr lang="en-US" sz="700">
                <a:solidFill>
                  <a:schemeClr val="tx1">
                    <a:lumMod val="85000"/>
                    <a:lumOff val="15000"/>
                  </a:schemeClr>
                </a:solidFill>
                <a:latin typeface="Avenir Next LT Pro" panose="020B0504020202020204" pitchFamily="34" charset="0"/>
                <a:cs typeface="Arial"/>
              </a:rPr>
              <a:t>My name is Lance Agena with Kaiser Permanente Hawaii. Let me extend my apologies for the delays you’ve experienced. I am very sorry for this lapse in service. We certainly value your time and appreciate your patience. I’m going to forward your feedback to our leadership to make them aware of the</a:t>
            </a:r>
          </a:p>
          <a:p>
            <a:pPr marR="5080"/>
            <a:r>
              <a:rPr lang="en-US" sz="700">
                <a:solidFill>
                  <a:schemeClr val="tx1">
                    <a:lumMod val="85000"/>
                    <a:lumOff val="15000"/>
                  </a:schemeClr>
                </a:solidFill>
                <a:latin typeface="Avenir Next LT Pro" panose="020B0504020202020204" pitchFamily="34" charset="0"/>
                <a:cs typeface="Arial"/>
              </a:rPr>
              <a:t>situation. They will want to address this. Please email me at </a:t>
            </a:r>
            <a:r>
              <a:rPr lang="en-US" sz="700">
                <a:solidFill>
                  <a:schemeClr val="tx1">
                    <a:lumMod val="85000"/>
                    <a:lumOff val="15000"/>
                  </a:schemeClr>
                </a:solidFill>
                <a:latin typeface="Avenir Next LT Pro" panose="020B0504020202020204" pitchFamily="34" charset="0"/>
                <a:cs typeface="Arial"/>
                <a:hlinkClick r:id="rId2">
                  <a:extLst>
                    <a:ext uri="{A12FA001-AC4F-418D-AE19-62706E023703}">
                      <ahyp:hlinkClr xmlns:ahyp="http://schemas.microsoft.com/office/drawing/2018/hyperlinkcolor" val="tx"/>
                    </a:ext>
                  </a:extLst>
                </a:hlinkClick>
              </a:rPr>
              <a:t>Lance.i.Agena@kp.org </a:t>
            </a:r>
            <a:r>
              <a:rPr lang="en-US" sz="700">
                <a:solidFill>
                  <a:schemeClr val="tx1">
                    <a:lumMod val="85000"/>
                    <a:lumOff val="15000"/>
                  </a:schemeClr>
                </a:solidFill>
                <a:latin typeface="Avenir Next LT Pro" panose="020B0504020202020204" pitchFamily="34" charset="0"/>
                <a:cs typeface="Arial"/>
              </a:rPr>
              <a:t>with your member number and any other details about these issues you’d like to share. (To protect your privacy, please don’t respond via Yelp.) Thank you for your feedback and again, I am sincerely sorry for these issues.</a:t>
            </a:r>
          </a:p>
          <a:p>
            <a:pPr>
              <a:spcBef>
                <a:spcPts val="550"/>
              </a:spcBef>
            </a:pPr>
            <a:r>
              <a:rPr lang="en-US" sz="700">
                <a:solidFill>
                  <a:schemeClr val="tx1">
                    <a:lumMod val="85000"/>
                    <a:lumOff val="15000"/>
                  </a:schemeClr>
                </a:solidFill>
                <a:latin typeface="Avenir Next LT Pro" panose="020B0504020202020204" pitchFamily="34" charset="0"/>
                <a:cs typeface="Arial"/>
              </a:rPr>
              <a:t>Lance Agena</a:t>
            </a:r>
          </a:p>
          <a:p>
            <a:pPr marR="519430"/>
            <a:r>
              <a:rPr lang="en-US" sz="700">
                <a:solidFill>
                  <a:schemeClr val="tx1">
                    <a:lumMod val="85000"/>
                    <a:lumOff val="15000"/>
                  </a:schemeClr>
                </a:solidFill>
                <a:latin typeface="Avenir Next LT Pro" panose="020B0504020202020204" pitchFamily="34" charset="0"/>
                <a:cs typeface="Arial"/>
              </a:rPr>
              <a:t>Communications Consultant, Kaiser Permanente Hawaii</a:t>
            </a:r>
          </a:p>
          <a:p>
            <a:pPr marR="88900">
              <a:lnSpc>
                <a:spcPct val="104200"/>
              </a:lnSpc>
              <a:spcBef>
                <a:spcPts val="520"/>
              </a:spcBef>
            </a:pPr>
            <a:endParaRPr lang="en-US" sz="700">
              <a:solidFill>
                <a:schemeClr val="tx1">
                  <a:lumMod val="85000"/>
                  <a:lumOff val="15000"/>
                </a:schemeClr>
              </a:solidFill>
              <a:latin typeface="Avenir Next LT Pro" panose="020B0504020202020204" pitchFamily="34" charset="0"/>
              <a:cs typeface="Arial"/>
            </a:endParaRPr>
          </a:p>
          <a:p>
            <a:pPr marR="88900">
              <a:lnSpc>
                <a:spcPct val="104200"/>
              </a:lnSpc>
              <a:spcBef>
                <a:spcPts val="520"/>
              </a:spcBef>
            </a:pPr>
            <a:r>
              <a:rPr lang="en-US" sz="800" b="1">
                <a:solidFill>
                  <a:srgbClr val="0078A9"/>
                </a:solidFill>
                <a:latin typeface="Avenir Next LT Pro" panose="020B0504020202020204" pitchFamily="34" charset="0"/>
                <a:cs typeface="Arial"/>
              </a:rPr>
              <a:t>Updated Review and Rating</a:t>
            </a:r>
          </a:p>
          <a:p>
            <a:pPr marR="88900">
              <a:lnSpc>
                <a:spcPct val="104200"/>
              </a:lnSpc>
              <a:spcBef>
                <a:spcPts val="520"/>
              </a:spcBef>
            </a:pPr>
            <a:endParaRPr lang="en-US" sz="800" b="1">
              <a:solidFill>
                <a:srgbClr val="0078A9"/>
              </a:solidFill>
              <a:latin typeface="Avenir Next LT Pro" panose="020B0504020202020204" pitchFamily="34" charset="0"/>
              <a:cs typeface="Arial"/>
            </a:endParaRPr>
          </a:p>
          <a:p>
            <a:pPr marR="88900">
              <a:lnSpc>
                <a:spcPct val="104200"/>
              </a:lnSpc>
            </a:pPr>
            <a:endParaRPr lang="en-US" sz="700">
              <a:solidFill>
                <a:schemeClr val="tx1">
                  <a:lumMod val="85000"/>
                  <a:lumOff val="15000"/>
                </a:schemeClr>
              </a:solidFill>
              <a:latin typeface="Avenir Next LT Pro" panose="020B0504020202020204" pitchFamily="34" charset="0"/>
              <a:cs typeface="Arial"/>
            </a:endParaRPr>
          </a:p>
          <a:p>
            <a:pPr>
              <a:spcBef>
                <a:spcPts val="125"/>
              </a:spcBef>
            </a:pPr>
            <a:r>
              <a:rPr lang="en-US" sz="700">
                <a:solidFill>
                  <a:schemeClr val="tx1">
                    <a:lumMod val="85000"/>
                    <a:lumOff val="15000"/>
                  </a:schemeClr>
                </a:solidFill>
                <a:latin typeface="Avenir Next LT Pro" panose="020B0504020202020204" pitchFamily="34" charset="0"/>
                <a:cs typeface="Arial"/>
              </a:rPr>
              <a:t>Update---</a:t>
            </a:r>
          </a:p>
          <a:p>
            <a:pPr marR="5080">
              <a:spcBef>
                <a:spcPts val="520"/>
              </a:spcBef>
            </a:pPr>
            <a:r>
              <a:rPr lang="en-US" sz="700">
                <a:solidFill>
                  <a:schemeClr val="tx1">
                    <a:lumMod val="85000"/>
                    <a:lumOff val="15000"/>
                  </a:schemeClr>
                </a:solidFill>
                <a:latin typeface="Avenir Next LT Pro" panose="020B0504020202020204" pitchFamily="34" charset="0"/>
                <a:cs typeface="Arial"/>
              </a:rPr>
              <a:t>I appreciate the nurse calling and apologizing and I really appreciate that Kaiser takes the time to read these review and do something about it. It really shows how much they do care about their patient and take their review seriously.</a:t>
            </a:r>
          </a:p>
          <a:p>
            <a:pPr marR="204470">
              <a:spcBef>
                <a:spcPts val="520"/>
              </a:spcBef>
            </a:pPr>
            <a:r>
              <a:rPr lang="en-US" sz="700">
                <a:solidFill>
                  <a:schemeClr val="tx1">
                    <a:lumMod val="85000"/>
                    <a:lumOff val="15000"/>
                  </a:schemeClr>
                </a:solidFill>
                <a:latin typeface="Avenir Next LT Pro" panose="020B0504020202020204" pitchFamily="34" charset="0"/>
                <a:cs typeface="Arial"/>
              </a:rPr>
              <a:t>Thank you, Kaiser, for reaching out and the amazing professionalism.</a:t>
            </a:r>
          </a:p>
        </p:txBody>
      </p:sp>
      <p:sp>
        <p:nvSpPr>
          <p:cNvPr id="36" name="object 36"/>
          <p:cNvSpPr/>
          <p:nvPr/>
        </p:nvSpPr>
        <p:spPr>
          <a:xfrm>
            <a:off x="572518" y="4822745"/>
            <a:ext cx="3199383" cy="466415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en-US">
              <a:latin typeface="Avenir Next LT Pro" panose="020B0504020202020204" pitchFamily="34" charset="0"/>
            </a:endParaRPr>
          </a:p>
        </p:txBody>
      </p:sp>
      <p:grpSp>
        <p:nvGrpSpPr>
          <p:cNvPr id="7" name="Group 6">
            <a:extLst>
              <a:ext uri="{FF2B5EF4-FFF2-40B4-BE49-F238E27FC236}">
                <a16:creationId xmlns:a16="http://schemas.microsoft.com/office/drawing/2014/main" id="{19418AD7-32F9-574C-B958-D16E12D374D2}"/>
              </a:ext>
            </a:extLst>
          </p:cNvPr>
          <p:cNvGrpSpPr/>
          <p:nvPr/>
        </p:nvGrpSpPr>
        <p:grpSpPr>
          <a:xfrm>
            <a:off x="4161556" y="8086269"/>
            <a:ext cx="990156" cy="154779"/>
            <a:chOff x="4153742" y="8030781"/>
            <a:chExt cx="990156" cy="154779"/>
          </a:xfrm>
        </p:grpSpPr>
        <p:grpSp>
          <p:nvGrpSpPr>
            <p:cNvPr id="6" name="Group 5">
              <a:extLst>
                <a:ext uri="{FF2B5EF4-FFF2-40B4-BE49-F238E27FC236}">
                  <a16:creationId xmlns:a16="http://schemas.microsoft.com/office/drawing/2014/main" id="{93DF0EB3-48E0-3648-859A-FE156A61B69F}"/>
                </a:ext>
              </a:extLst>
            </p:cNvPr>
            <p:cNvGrpSpPr/>
            <p:nvPr/>
          </p:nvGrpSpPr>
          <p:grpSpPr>
            <a:xfrm flipH="1">
              <a:off x="4153742" y="8030781"/>
              <a:ext cx="154779" cy="154779"/>
              <a:chOff x="4153753" y="8182657"/>
              <a:chExt cx="228600" cy="228600"/>
            </a:xfrm>
          </p:grpSpPr>
          <p:sp>
            <p:nvSpPr>
              <p:cNvPr id="5" name="Rounded Rectangle 4">
                <a:extLst>
                  <a:ext uri="{FF2B5EF4-FFF2-40B4-BE49-F238E27FC236}">
                    <a16:creationId xmlns:a16="http://schemas.microsoft.com/office/drawing/2014/main" id="{ED5CB17B-C65A-614D-BE58-C80ED46C76A8}"/>
                  </a:ext>
                </a:extLst>
              </p:cNvPr>
              <p:cNvSpPr>
                <a:spLocks noChangeAspect="1"/>
              </p:cNvSpPr>
              <p:nvPr/>
            </p:nvSpPr>
            <p:spPr>
              <a:xfrm>
                <a:off x="4153753" y="8182657"/>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4" name="Graphic 2">
                <a:extLst>
                  <a:ext uri="{FF2B5EF4-FFF2-40B4-BE49-F238E27FC236}">
                    <a16:creationId xmlns:a16="http://schemas.microsoft.com/office/drawing/2014/main" id="{DFC80575-A363-FB4D-BBA4-DA303A74D95A}"/>
                  </a:ext>
                </a:extLst>
              </p:cNvPr>
              <p:cNvSpPr>
                <a:spLocks noChangeAspect="1"/>
              </p:cNvSpPr>
              <p:nvPr/>
            </p:nvSpPr>
            <p:spPr>
              <a:xfrm>
                <a:off x="4176606" y="8208580"/>
                <a:ext cx="182880" cy="176784"/>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54" name="Group 53">
              <a:extLst>
                <a:ext uri="{FF2B5EF4-FFF2-40B4-BE49-F238E27FC236}">
                  <a16:creationId xmlns:a16="http://schemas.microsoft.com/office/drawing/2014/main" id="{1A1DE5DD-83DB-4449-8E06-BACF38ED09F4}"/>
                </a:ext>
              </a:extLst>
            </p:cNvPr>
            <p:cNvGrpSpPr/>
            <p:nvPr/>
          </p:nvGrpSpPr>
          <p:grpSpPr>
            <a:xfrm flipH="1">
              <a:off x="4362586" y="8030781"/>
              <a:ext cx="154779" cy="154779"/>
              <a:chOff x="4153753" y="8182657"/>
              <a:chExt cx="228600" cy="228600"/>
            </a:xfrm>
          </p:grpSpPr>
          <p:sp>
            <p:nvSpPr>
              <p:cNvPr id="55" name="Rounded Rectangle 54">
                <a:extLst>
                  <a:ext uri="{FF2B5EF4-FFF2-40B4-BE49-F238E27FC236}">
                    <a16:creationId xmlns:a16="http://schemas.microsoft.com/office/drawing/2014/main" id="{E4B71305-43A7-F649-A0B0-80489A0B5E74}"/>
                  </a:ext>
                </a:extLst>
              </p:cNvPr>
              <p:cNvSpPr>
                <a:spLocks noChangeAspect="1"/>
              </p:cNvSpPr>
              <p:nvPr/>
            </p:nvSpPr>
            <p:spPr>
              <a:xfrm>
                <a:off x="4153753" y="8182657"/>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56" name="Graphic 2">
                <a:extLst>
                  <a:ext uri="{FF2B5EF4-FFF2-40B4-BE49-F238E27FC236}">
                    <a16:creationId xmlns:a16="http://schemas.microsoft.com/office/drawing/2014/main" id="{ACE10457-E947-744A-BB2A-11B9A8F3224A}"/>
                  </a:ext>
                </a:extLst>
              </p:cNvPr>
              <p:cNvSpPr>
                <a:spLocks noChangeAspect="1"/>
              </p:cNvSpPr>
              <p:nvPr/>
            </p:nvSpPr>
            <p:spPr>
              <a:xfrm>
                <a:off x="4176606" y="8208580"/>
                <a:ext cx="182880" cy="176784"/>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57" name="Group 56">
              <a:extLst>
                <a:ext uri="{FF2B5EF4-FFF2-40B4-BE49-F238E27FC236}">
                  <a16:creationId xmlns:a16="http://schemas.microsoft.com/office/drawing/2014/main" id="{0999834E-C7F4-BD4C-80EF-F4D0B92D8FB1}"/>
                </a:ext>
              </a:extLst>
            </p:cNvPr>
            <p:cNvGrpSpPr/>
            <p:nvPr/>
          </p:nvGrpSpPr>
          <p:grpSpPr>
            <a:xfrm flipH="1">
              <a:off x="4571430" y="8030781"/>
              <a:ext cx="154779" cy="154779"/>
              <a:chOff x="4153753" y="8182657"/>
              <a:chExt cx="228600" cy="228600"/>
            </a:xfrm>
          </p:grpSpPr>
          <p:sp>
            <p:nvSpPr>
              <p:cNvPr id="58" name="Rounded Rectangle 57">
                <a:extLst>
                  <a:ext uri="{FF2B5EF4-FFF2-40B4-BE49-F238E27FC236}">
                    <a16:creationId xmlns:a16="http://schemas.microsoft.com/office/drawing/2014/main" id="{F6F49A77-3BCE-6C41-AE0B-C6A5D0B69506}"/>
                  </a:ext>
                </a:extLst>
              </p:cNvPr>
              <p:cNvSpPr>
                <a:spLocks noChangeAspect="1"/>
              </p:cNvSpPr>
              <p:nvPr/>
            </p:nvSpPr>
            <p:spPr>
              <a:xfrm>
                <a:off x="4153753" y="8182657"/>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59" name="Graphic 2">
                <a:extLst>
                  <a:ext uri="{FF2B5EF4-FFF2-40B4-BE49-F238E27FC236}">
                    <a16:creationId xmlns:a16="http://schemas.microsoft.com/office/drawing/2014/main" id="{72D97E6F-67CF-7E4D-8C56-13FF4852A196}"/>
                  </a:ext>
                </a:extLst>
              </p:cNvPr>
              <p:cNvSpPr>
                <a:spLocks noChangeAspect="1"/>
              </p:cNvSpPr>
              <p:nvPr/>
            </p:nvSpPr>
            <p:spPr>
              <a:xfrm>
                <a:off x="4176606" y="8208580"/>
                <a:ext cx="182880" cy="176784"/>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60" name="Group 59">
              <a:extLst>
                <a:ext uri="{FF2B5EF4-FFF2-40B4-BE49-F238E27FC236}">
                  <a16:creationId xmlns:a16="http://schemas.microsoft.com/office/drawing/2014/main" id="{C4DD25D3-C238-9A46-873F-1F01F90D3268}"/>
                </a:ext>
              </a:extLst>
            </p:cNvPr>
            <p:cNvGrpSpPr/>
            <p:nvPr/>
          </p:nvGrpSpPr>
          <p:grpSpPr>
            <a:xfrm flipH="1">
              <a:off x="4989119" y="8030781"/>
              <a:ext cx="154779" cy="154779"/>
              <a:chOff x="4153753" y="8182657"/>
              <a:chExt cx="228600" cy="228600"/>
            </a:xfrm>
          </p:grpSpPr>
          <p:sp>
            <p:nvSpPr>
              <p:cNvPr id="61" name="Rounded Rectangle 60">
                <a:extLst>
                  <a:ext uri="{FF2B5EF4-FFF2-40B4-BE49-F238E27FC236}">
                    <a16:creationId xmlns:a16="http://schemas.microsoft.com/office/drawing/2014/main" id="{8DD0FD1A-DA1D-6A44-9337-57BEC18BF8FE}"/>
                  </a:ext>
                </a:extLst>
              </p:cNvPr>
              <p:cNvSpPr>
                <a:spLocks noChangeAspect="1"/>
              </p:cNvSpPr>
              <p:nvPr/>
            </p:nvSpPr>
            <p:spPr>
              <a:xfrm>
                <a:off x="4153753" y="8182657"/>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62" name="Graphic 2">
                <a:extLst>
                  <a:ext uri="{FF2B5EF4-FFF2-40B4-BE49-F238E27FC236}">
                    <a16:creationId xmlns:a16="http://schemas.microsoft.com/office/drawing/2014/main" id="{F80754AE-59E3-4844-8CA5-B1B0242E6352}"/>
                  </a:ext>
                </a:extLst>
              </p:cNvPr>
              <p:cNvSpPr>
                <a:spLocks noChangeAspect="1"/>
              </p:cNvSpPr>
              <p:nvPr/>
            </p:nvSpPr>
            <p:spPr>
              <a:xfrm>
                <a:off x="4176606" y="8208580"/>
                <a:ext cx="182880" cy="176784"/>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63" name="Group 62">
              <a:extLst>
                <a:ext uri="{FF2B5EF4-FFF2-40B4-BE49-F238E27FC236}">
                  <a16:creationId xmlns:a16="http://schemas.microsoft.com/office/drawing/2014/main" id="{089F93DC-267E-D84B-ADA9-9712F98D3714}"/>
                </a:ext>
              </a:extLst>
            </p:cNvPr>
            <p:cNvGrpSpPr/>
            <p:nvPr/>
          </p:nvGrpSpPr>
          <p:grpSpPr>
            <a:xfrm flipH="1">
              <a:off x="4780274" y="8030781"/>
              <a:ext cx="154779" cy="154779"/>
              <a:chOff x="4153753" y="8182657"/>
              <a:chExt cx="228600" cy="228600"/>
            </a:xfrm>
          </p:grpSpPr>
          <p:sp>
            <p:nvSpPr>
              <p:cNvPr id="64" name="Rounded Rectangle 63">
                <a:extLst>
                  <a:ext uri="{FF2B5EF4-FFF2-40B4-BE49-F238E27FC236}">
                    <a16:creationId xmlns:a16="http://schemas.microsoft.com/office/drawing/2014/main" id="{76B02EF9-31D1-5A47-8FFA-F311787B1483}"/>
                  </a:ext>
                </a:extLst>
              </p:cNvPr>
              <p:cNvSpPr>
                <a:spLocks noChangeAspect="1"/>
              </p:cNvSpPr>
              <p:nvPr/>
            </p:nvSpPr>
            <p:spPr>
              <a:xfrm>
                <a:off x="4153753" y="8182657"/>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65" name="Graphic 2">
                <a:extLst>
                  <a:ext uri="{FF2B5EF4-FFF2-40B4-BE49-F238E27FC236}">
                    <a16:creationId xmlns:a16="http://schemas.microsoft.com/office/drawing/2014/main" id="{37B11D64-4967-5E4B-AD8D-6E60783F0FF2}"/>
                  </a:ext>
                </a:extLst>
              </p:cNvPr>
              <p:cNvSpPr>
                <a:spLocks noChangeAspect="1"/>
              </p:cNvSpPr>
              <p:nvPr/>
            </p:nvSpPr>
            <p:spPr>
              <a:xfrm>
                <a:off x="4176606" y="8208580"/>
                <a:ext cx="182880" cy="176784"/>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grpSp>
        <p:nvGrpSpPr>
          <p:cNvPr id="38" name="Group 37">
            <a:extLst>
              <a:ext uri="{FF2B5EF4-FFF2-40B4-BE49-F238E27FC236}">
                <a16:creationId xmlns:a16="http://schemas.microsoft.com/office/drawing/2014/main" id="{F09D6BC4-5B24-4747-9FCF-DEE986110A27}"/>
              </a:ext>
            </a:extLst>
          </p:cNvPr>
          <p:cNvGrpSpPr/>
          <p:nvPr/>
        </p:nvGrpSpPr>
        <p:grpSpPr>
          <a:xfrm>
            <a:off x="4153746" y="3139323"/>
            <a:ext cx="990156" cy="154779"/>
            <a:chOff x="4153746" y="2906263"/>
            <a:chExt cx="990156" cy="154779"/>
          </a:xfrm>
        </p:grpSpPr>
        <p:grpSp>
          <p:nvGrpSpPr>
            <p:cNvPr id="129" name="Group 128">
              <a:extLst>
                <a:ext uri="{FF2B5EF4-FFF2-40B4-BE49-F238E27FC236}">
                  <a16:creationId xmlns:a16="http://schemas.microsoft.com/office/drawing/2014/main" id="{DF5BA137-F749-4F4F-8321-D2AC399ED547}"/>
                </a:ext>
              </a:extLst>
            </p:cNvPr>
            <p:cNvGrpSpPr/>
            <p:nvPr/>
          </p:nvGrpSpPr>
          <p:grpSpPr>
            <a:xfrm flipH="1">
              <a:off x="4153746" y="2906263"/>
              <a:ext cx="154779" cy="154779"/>
              <a:chOff x="4153746" y="8182673"/>
              <a:chExt cx="228600" cy="228600"/>
            </a:xfrm>
          </p:grpSpPr>
          <p:sp>
            <p:nvSpPr>
              <p:cNvPr id="130" name="Rounded Rectangle 129">
                <a:extLst>
                  <a:ext uri="{FF2B5EF4-FFF2-40B4-BE49-F238E27FC236}">
                    <a16:creationId xmlns:a16="http://schemas.microsoft.com/office/drawing/2014/main" id="{BF253361-FFD5-0F41-AD6F-BB6DD12CBFFD}"/>
                  </a:ext>
                </a:extLst>
              </p:cNvPr>
              <p:cNvSpPr>
                <a:spLocks noChangeAspect="1"/>
              </p:cNvSpPr>
              <p:nvPr/>
            </p:nvSpPr>
            <p:spPr>
              <a:xfrm>
                <a:off x="4153746" y="8182673"/>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31" name="Graphic 2">
                <a:extLst>
                  <a:ext uri="{FF2B5EF4-FFF2-40B4-BE49-F238E27FC236}">
                    <a16:creationId xmlns:a16="http://schemas.microsoft.com/office/drawing/2014/main" id="{0E65C18D-4FA9-9047-B738-3626CFC75B04}"/>
                  </a:ext>
                </a:extLst>
              </p:cNvPr>
              <p:cNvSpPr>
                <a:spLocks noChangeAspect="1"/>
              </p:cNvSpPr>
              <p:nvPr/>
            </p:nvSpPr>
            <p:spPr>
              <a:xfrm>
                <a:off x="4176606" y="8208580"/>
                <a:ext cx="182880" cy="176785"/>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132" name="Group 131">
              <a:extLst>
                <a:ext uri="{FF2B5EF4-FFF2-40B4-BE49-F238E27FC236}">
                  <a16:creationId xmlns:a16="http://schemas.microsoft.com/office/drawing/2014/main" id="{39735641-94E0-4349-905E-EEB816848B61}"/>
                </a:ext>
              </a:extLst>
            </p:cNvPr>
            <p:cNvGrpSpPr/>
            <p:nvPr/>
          </p:nvGrpSpPr>
          <p:grpSpPr>
            <a:xfrm flipH="1">
              <a:off x="4362590" y="2906263"/>
              <a:ext cx="154779" cy="154779"/>
              <a:chOff x="4153746" y="8182673"/>
              <a:chExt cx="228600" cy="228600"/>
            </a:xfrm>
          </p:grpSpPr>
          <p:sp>
            <p:nvSpPr>
              <p:cNvPr id="133" name="Rounded Rectangle 132">
                <a:extLst>
                  <a:ext uri="{FF2B5EF4-FFF2-40B4-BE49-F238E27FC236}">
                    <a16:creationId xmlns:a16="http://schemas.microsoft.com/office/drawing/2014/main" id="{ADBE7C22-32A0-9940-947B-55720EF05641}"/>
                  </a:ext>
                </a:extLst>
              </p:cNvPr>
              <p:cNvSpPr>
                <a:spLocks noChangeAspect="1"/>
              </p:cNvSpPr>
              <p:nvPr/>
            </p:nvSpPr>
            <p:spPr>
              <a:xfrm>
                <a:off x="4153746" y="8182673"/>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34" name="Graphic 2">
                <a:extLst>
                  <a:ext uri="{FF2B5EF4-FFF2-40B4-BE49-F238E27FC236}">
                    <a16:creationId xmlns:a16="http://schemas.microsoft.com/office/drawing/2014/main" id="{6A1A7554-ED2D-3049-B525-EB13B05D094B}"/>
                  </a:ext>
                </a:extLst>
              </p:cNvPr>
              <p:cNvSpPr>
                <a:spLocks noChangeAspect="1"/>
              </p:cNvSpPr>
              <p:nvPr/>
            </p:nvSpPr>
            <p:spPr>
              <a:xfrm>
                <a:off x="4176606" y="8208580"/>
                <a:ext cx="182880" cy="176785"/>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135" name="Group 134">
              <a:extLst>
                <a:ext uri="{FF2B5EF4-FFF2-40B4-BE49-F238E27FC236}">
                  <a16:creationId xmlns:a16="http://schemas.microsoft.com/office/drawing/2014/main" id="{BDD79E00-9D5F-9E46-A61F-FB765B971276}"/>
                </a:ext>
              </a:extLst>
            </p:cNvPr>
            <p:cNvGrpSpPr/>
            <p:nvPr/>
          </p:nvGrpSpPr>
          <p:grpSpPr>
            <a:xfrm flipH="1">
              <a:off x="4571434" y="2906263"/>
              <a:ext cx="154779" cy="154779"/>
              <a:chOff x="4153746" y="8182673"/>
              <a:chExt cx="228600" cy="228600"/>
            </a:xfrm>
          </p:grpSpPr>
          <p:sp>
            <p:nvSpPr>
              <p:cNvPr id="136" name="Rounded Rectangle 135">
                <a:extLst>
                  <a:ext uri="{FF2B5EF4-FFF2-40B4-BE49-F238E27FC236}">
                    <a16:creationId xmlns:a16="http://schemas.microsoft.com/office/drawing/2014/main" id="{90D840EA-7A30-3342-AE83-14C276C8877C}"/>
                  </a:ext>
                </a:extLst>
              </p:cNvPr>
              <p:cNvSpPr>
                <a:spLocks noChangeAspect="1"/>
              </p:cNvSpPr>
              <p:nvPr/>
            </p:nvSpPr>
            <p:spPr>
              <a:xfrm>
                <a:off x="4153746" y="8182673"/>
                <a:ext cx="228600" cy="228600"/>
              </a:xfrm>
              <a:prstGeom prst="roundRect">
                <a:avLst/>
              </a:prstGeom>
              <a:solidFill>
                <a:srgbClr val="E7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37" name="Graphic 2">
                <a:extLst>
                  <a:ext uri="{FF2B5EF4-FFF2-40B4-BE49-F238E27FC236}">
                    <a16:creationId xmlns:a16="http://schemas.microsoft.com/office/drawing/2014/main" id="{E679A1FC-59EC-B844-9985-13C85D5B3F7E}"/>
                  </a:ext>
                </a:extLst>
              </p:cNvPr>
              <p:cNvSpPr>
                <a:spLocks noChangeAspect="1"/>
              </p:cNvSpPr>
              <p:nvPr/>
            </p:nvSpPr>
            <p:spPr>
              <a:xfrm>
                <a:off x="4176606" y="8208580"/>
                <a:ext cx="182880" cy="176785"/>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138" name="Group 137">
              <a:extLst>
                <a:ext uri="{FF2B5EF4-FFF2-40B4-BE49-F238E27FC236}">
                  <a16:creationId xmlns:a16="http://schemas.microsoft.com/office/drawing/2014/main" id="{24C7AA52-8FAA-E847-A21C-E403DF0EC588}"/>
                </a:ext>
              </a:extLst>
            </p:cNvPr>
            <p:cNvGrpSpPr/>
            <p:nvPr/>
          </p:nvGrpSpPr>
          <p:grpSpPr>
            <a:xfrm flipH="1">
              <a:off x="4989123" y="2906263"/>
              <a:ext cx="154779" cy="154779"/>
              <a:chOff x="4153746" y="8182673"/>
              <a:chExt cx="228600" cy="228600"/>
            </a:xfrm>
          </p:grpSpPr>
          <p:sp>
            <p:nvSpPr>
              <p:cNvPr id="139" name="Rounded Rectangle 138">
                <a:extLst>
                  <a:ext uri="{FF2B5EF4-FFF2-40B4-BE49-F238E27FC236}">
                    <a16:creationId xmlns:a16="http://schemas.microsoft.com/office/drawing/2014/main" id="{E4F15C87-565A-EF40-ABC3-373D8A77B962}"/>
                  </a:ext>
                </a:extLst>
              </p:cNvPr>
              <p:cNvSpPr>
                <a:spLocks noChangeAspect="1"/>
              </p:cNvSpPr>
              <p:nvPr/>
            </p:nvSpPr>
            <p:spPr>
              <a:xfrm>
                <a:off x="4153746" y="8182673"/>
                <a:ext cx="228600" cy="2286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40" name="Graphic 2">
                <a:extLst>
                  <a:ext uri="{FF2B5EF4-FFF2-40B4-BE49-F238E27FC236}">
                    <a16:creationId xmlns:a16="http://schemas.microsoft.com/office/drawing/2014/main" id="{84B511E4-DC88-B540-82F2-9CA9A9E55287}"/>
                  </a:ext>
                </a:extLst>
              </p:cNvPr>
              <p:cNvSpPr>
                <a:spLocks noChangeAspect="1"/>
              </p:cNvSpPr>
              <p:nvPr/>
            </p:nvSpPr>
            <p:spPr>
              <a:xfrm>
                <a:off x="4176606" y="8208580"/>
                <a:ext cx="182880" cy="176784"/>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nvGrpSpPr>
            <p:cNvPr id="141" name="Group 140">
              <a:extLst>
                <a:ext uri="{FF2B5EF4-FFF2-40B4-BE49-F238E27FC236}">
                  <a16:creationId xmlns:a16="http://schemas.microsoft.com/office/drawing/2014/main" id="{E982677E-0714-C840-B69F-883B8A27EB2C}"/>
                </a:ext>
              </a:extLst>
            </p:cNvPr>
            <p:cNvGrpSpPr/>
            <p:nvPr/>
          </p:nvGrpSpPr>
          <p:grpSpPr>
            <a:xfrm flipH="1">
              <a:off x="4780278" y="2906263"/>
              <a:ext cx="154779" cy="154779"/>
              <a:chOff x="4153746" y="8182673"/>
              <a:chExt cx="228600" cy="228600"/>
            </a:xfrm>
          </p:grpSpPr>
          <p:sp>
            <p:nvSpPr>
              <p:cNvPr id="142" name="Rounded Rectangle 141">
                <a:extLst>
                  <a:ext uri="{FF2B5EF4-FFF2-40B4-BE49-F238E27FC236}">
                    <a16:creationId xmlns:a16="http://schemas.microsoft.com/office/drawing/2014/main" id="{766D4A89-9F3D-524A-8A2E-F4960B96E6C6}"/>
                  </a:ext>
                </a:extLst>
              </p:cNvPr>
              <p:cNvSpPr>
                <a:spLocks noChangeAspect="1"/>
              </p:cNvSpPr>
              <p:nvPr/>
            </p:nvSpPr>
            <p:spPr>
              <a:xfrm>
                <a:off x="4153746" y="8182673"/>
                <a:ext cx="228600" cy="2286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43" name="Graphic 2">
                <a:extLst>
                  <a:ext uri="{FF2B5EF4-FFF2-40B4-BE49-F238E27FC236}">
                    <a16:creationId xmlns:a16="http://schemas.microsoft.com/office/drawing/2014/main" id="{1391C914-B29D-A249-AA7E-48395814F3D6}"/>
                  </a:ext>
                </a:extLst>
              </p:cNvPr>
              <p:cNvSpPr>
                <a:spLocks noChangeAspect="1"/>
              </p:cNvSpPr>
              <p:nvPr/>
            </p:nvSpPr>
            <p:spPr>
              <a:xfrm>
                <a:off x="4176606" y="8208580"/>
                <a:ext cx="182880" cy="176785"/>
              </a:xfrm>
              <a:custGeom>
                <a:avLst/>
                <a:gdLst>
                  <a:gd name="connsiteX0" fmla="*/ 377185 w 754369"/>
                  <a:gd name="connsiteY0" fmla="*/ 0 h 729225"/>
                  <a:gd name="connsiteX1" fmla="*/ 257545 w 754369"/>
                  <a:gd name="connsiteY1" fmla="*/ 235744 h 729225"/>
                  <a:gd name="connsiteX2" fmla="*/ 0 w 754369"/>
                  <a:gd name="connsiteY2" fmla="*/ 278521 h 729225"/>
                  <a:gd name="connsiteX3" fmla="*/ 183629 w 754369"/>
                  <a:gd name="connsiteY3" fmla="*/ 467015 h 729225"/>
                  <a:gd name="connsiteX4" fmla="*/ 144044 w 754369"/>
                  <a:gd name="connsiteY4" fmla="*/ 729225 h 729225"/>
                  <a:gd name="connsiteX5" fmla="*/ 377185 w 754369"/>
                  <a:gd name="connsiteY5" fmla="*/ 609978 h 729225"/>
                  <a:gd name="connsiteX6" fmla="*/ 610326 w 754369"/>
                  <a:gd name="connsiteY6" fmla="*/ 729225 h 729225"/>
                  <a:gd name="connsiteX7" fmla="*/ 570741 w 754369"/>
                  <a:gd name="connsiteY7" fmla="*/ 467015 h 729225"/>
                  <a:gd name="connsiteX8" fmla="*/ 754370 w 754369"/>
                  <a:gd name="connsiteY8" fmla="*/ 278521 h 729225"/>
                  <a:gd name="connsiteX9" fmla="*/ 496825 w 754369"/>
                  <a:gd name="connsiteY9" fmla="*/ 235744 h 7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69" h="729225">
                    <a:moveTo>
                      <a:pt x="377185" y="0"/>
                    </a:moveTo>
                    <a:lnTo>
                      <a:pt x="257545" y="235744"/>
                    </a:lnTo>
                    <a:lnTo>
                      <a:pt x="0" y="278521"/>
                    </a:lnTo>
                    <a:lnTo>
                      <a:pt x="183629" y="467015"/>
                    </a:lnTo>
                    <a:lnTo>
                      <a:pt x="144044" y="729225"/>
                    </a:lnTo>
                    <a:lnTo>
                      <a:pt x="377185" y="609978"/>
                    </a:lnTo>
                    <a:lnTo>
                      <a:pt x="610326" y="729225"/>
                    </a:lnTo>
                    <a:lnTo>
                      <a:pt x="570741" y="467015"/>
                    </a:lnTo>
                    <a:lnTo>
                      <a:pt x="754370" y="278521"/>
                    </a:lnTo>
                    <a:lnTo>
                      <a:pt x="496825" y="235744"/>
                    </a:lnTo>
                    <a:close/>
                  </a:path>
                </a:pathLst>
              </a:custGeom>
              <a:solidFill>
                <a:schemeClr val="bg1"/>
              </a:solidFill>
              <a:ln w="12573" cap="flat">
                <a:noFill/>
                <a:prstDash val="solid"/>
                <a:miter/>
              </a:ln>
            </p:spPr>
            <p:txBody>
              <a:bodyPr rtlCol="0" anchor="ctr"/>
              <a:lstStyle/>
              <a:p>
                <a:endParaRPr lang="en-US">
                  <a:latin typeface="Avenir Next LT Pro" panose="020B0504020202020204" pitchFamily="34" charset="0"/>
                </a:endParaRPr>
              </a:p>
            </p:txBody>
          </p:sp>
        </p:grpSp>
      </p:grpSp>
      <p:sp>
        <p:nvSpPr>
          <p:cNvPr id="147" name="object 7">
            <a:extLst>
              <a:ext uri="{FF2B5EF4-FFF2-40B4-BE49-F238E27FC236}">
                <a16:creationId xmlns:a16="http://schemas.microsoft.com/office/drawing/2014/main" id="{F7CC821E-6435-0149-B482-7B06FB90FA95}"/>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Resolution &amp; Recovery</a:t>
            </a:r>
          </a:p>
        </p:txBody>
      </p:sp>
      <p:pic>
        <p:nvPicPr>
          <p:cNvPr id="148" name="Graphic 147" descr="Thumbs up sign with solid fill">
            <a:extLst>
              <a:ext uri="{FF2B5EF4-FFF2-40B4-BE49-F238E27FC236}">
                <a16:creationId xmlns:a16="http://schemas.microsoft.com/office/drawing/2014/main" id="{1A744BF1-3A70-2D4C-8962-713A910620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61702" y="147673"/>
            <a:ext cx="374904" cy="374904"/>
          </a:xfrm>
          <a:prstGeom prst="rect">
            <a:avLst/>
          </a:prstGeom>
        </p:spPr>
      </p:pic>
      <p:sp>
        <p:nvSpPr>
          <p:cNvPr id="2" name="object 7">
            <a:extLst>
              <a:ext uri="{FF2B5EF4-FFF2-40B4-BE49-F238E27FC236}">
                <a16:creationId xmlns:a16="http://schemas.microsoft.com/office/drawing/2014/main" id="{919FE383-EEEA-22F8-B35E-8272695B0F5F}"/>
              </a:ext>
            </a:extLst>
          </p:cNvPr>
          <p:cNvSpPr txBox="1">
            <a:spLocks/>
          </p:cNvSpPr>
          <p:nvPr/>
        </p:nvSpPr>
        <p:spPr>
          <a:xfrm>
            <a:off x="1158528" y="928585"/>
            <a:ext cx="6055071" cy="615553"/>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800" b="1" kern="0">
                <a:solidFill>
                  <a:srgbClr val="0078A9"/>
                </a:solidFill>
                <a:latin typeface="Avenir Next LT Pro" panose="020B0504020202020204" pitchFamily="34" charset="0"/>
              </a:rPr>
              <a:t>Resolution &amp; Recovery</a:t>
            </a:r>
          </a:p>
        </p:txBody>
      </p:sp>
      <p:sp>
        <p:nvSpPr>
          <p:cNvPr id="3" name="Rectangle 2">
            <a:extLst>
              <a:ext uri="{FF2B5EF4-FFF2-40B4-BE49-F238E27FC236}">
                <a16:creationId xmlns:a16="http://schemas.microsoft.com/office/drawing/2014/main" id="{E51B9D00-8773-5E4D-F87A-79D467387750}"/>
              </a:ext>
            </a:extLst>
          </p:cNvPr>
          <p:cNvSpPr/>
          <p:nvPr/>
        </p:nvSpPr>
        <p:spPr>
          <a:xfrm>
            <a:off x="547973" y="928585"/>
            <a:ext cx="610556" cy="610556"/>
          </a:xfrm>
          <a:prstGeom prst="rect">
            <a:avLst/>
          </a:prstGeom>
          <a:solidFill>
            <a:srgbClr val="0078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1" name="Graphic 10" descr="Thumbs up sign with solid fill">
            <a:extLst>
              <a:ext uri="{FF2B5EF4-FFF2-40B4-BE49-F238E27FC236}">
                <a16:creationId xmlns:a16="http://schemas.microsoft.com/office/drawing/2014/main" id="{EFC3C15C-DFDB-E99B-27D5-FD9C171AB0F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5799" y="1046411"/>
            <a:ext cx="374904" cy="374904"/>
          </a:xfrm>
          <a:prstGeom prst="rect">
            <a:avLst/>
          </a:prstGeom>
        </p:spPr>
      </p:pic>
    </p:spTree>
    <p:extLst>
      <p:ext uri="{BB962C8B-B14F-4D97-AF65-F5344CB8AC3E}">
        <p14:creationId xmlns:p14="http://schemas.microsoft.com/office/powerpoint/2010/main" val="349515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71500" y="1086916"/>
            <a:ext cx="3221354" cy="1661032"/>
          </a:xfrm>
          <a:prstGeom prst="rect">
            <a:avLst/>
          </a:prstGeom>
        </p:spPr>
        <p:txBody>
          <a:bodyPr vert="horz" wrap="square" lIns="0" tIns="12700" rIns="0" bIns="0" rtlCol="0">
            <a:spAutoFit/>
          </a:bodyPr>
          <a:lstStyle/>
          <a:p>
            <a:pPr marL="12700">
              <a:lnSpc>
                <a:spcPct val="100000"/>
              </a:lnSpc>
              <a:spcBef>
                <a:spcPts val="100"/>
              </a:spcBef>
            </a:pPr>
            <a:r>
              <a:rPr lang="en-US" sz="1400">
                <a:solidFill>
                  <a:srgbClr val="0069A6"/>
                </a:solidFill>
                <a:latin typeface="Avenir Next LT Pro" panose="020B0504020202020204" pitchFamily="34" charset="0"/>
                <a:cs typeface="Arial"/>
              </a:rPr>
              <a:t>Resolution Roadmap</a:t>
            </a:r>
            <a:endParaRPr lang="en-US" sz="1400">
              <a:latin typeface="Avenir Next LT Pro" panose="020B0504020202020204" pitchFamily="34" charset="0"/>
              <a:cs typeface="Arial"/>
            </a:endParaRPr>
          </a:p>
          <a:p>
            <a:pPr marL="12700" marR="46990">
              <a:lnSpc>
                <a:spcPct val="125000"/>
              </a:lnSpc>
              <a:spcBef>
                <a:spcPts val="819"/>
              </a:spcBef>
            </a:pPr>
            <a:r>
              <a:rPr lang="en-US" sz="1000">
                <a:latin typeface="Avenir Next LT Pro" panose="020B0504020202020204" pitchFamily="34" charset="0"/>
                <a:cs typeface="Arial"/>
              </a:rPr>
              <a:t>A resolution roadmap provides the clarity and shared point of view on how issues get resolved, and how to involve others when resolving them. Without this document in place, service recovery efforts will continue to be inconsistent and frustrating; effectively undermining the culture we are working so hard to establish.</a:t>
            </a:r>
          </a:p>
        </p:txBody>
      </p:sp>
      <p:sp>
        <p:nvSpPr>
          <p:cNvPr id="10" name="object 10"/>
          <p:cNvSpPr txBox="1"/>
          <p:nvPr/>
        </p:nvSpPr>
        <p:spPr>
          <a:xfrm>
            <a:off x="4000500" y="1408945"/>
            <a:ext cx="3208655" cy="1381468"/>
          </a:xfrm>
          <a:prstGeom prst="rect">
            <a:avLst/>
          </a:prstGeom>
        </p:spPr>
        <p:txBody>
          <a:bodyPr vert="horz" wrap="square" lIns="0" tIns="12700" rIns="0" bIns="0" rtlCol="0">
            <a:spAutoFit/>
          </a:bodyPr>
          <a:lstStyle/>
          <a:p>
            <a:pPr marL="12700" marR="5080">
              <a:lnSpc>
                <a:spcPct val="125000"/>
              </a:lnSpc>
              <a:spcBef>
                <a:spcPts val="600"/>
              </a:spcBef>
            </a:pPr>
            <a:r>
              <a:rPr lang="en-US" sz="1000">
                <a:latin typeface="Avenir Next LT Pro" panose="020B0504020202020204" pitchFamily="34" charset="0"/>
                <a:cs typeface="Arial"/>
              </a:rPr>
              <a:t>A recommended resolution roadmap is provided below. Components of any successful roadmap include:</a:t>
            </a:r>
          </a:p>
          <a:p>
            <a:pPr marL="114300" indent="-106363">
              <a:lnSpc>
                <a:spcPct val="125000"/>
              </a:lnSpc>
              <a:spcBef>
                <a:spcPts val="600"/>
              </a:spcBef>
            </a:pPr>
            <a:r>
              <a:rPr lang="en-US" sz="1000">
                <a:solidFill>
                  <a:srgbClr val="0078A9"/>
                </a:solidFill>
                <a:latin typeface="Avenir Next LT Pro" panose="020B0504020202020204" pitchFamily="34" charset="0"/>
                <a:cs typeface="Arial"/>
              </a:rPr>
              <a:t>» </a:t>
            </a:r>
            <a:r>
              <a:rPr lang="en-US" sz="1000">
                <a:latin typeface="Avenir Next LT Pro" panose="020B0504020202020204" pitchFamily="34" charset="0"/>
                <a:cs typeface="Arial"/>
              </a:rPr>
              <a:t>Provision to resolve at lowest level possible</a:t>
            </a:r>
          </a:p>
          <a:p>
            <a:pPr marL="114300" indent="-106363">
              <a:lnSpc>
                <a:spcPct val="125000"/>
              </a:lnSpc>
              <a:spcBef>
                <a:spcPts val="600"/>
              </a:spcBef>
            </a:pPr>
            <a:r>
              <a:rPr lang="en-US" sz="1000">
                <a:solidFill>
                  <a:srgbClr val="0078A9"/>
                </a:solidFill>
                <a:latin typeface="Avenir Next LT Pro" panose="020B0504020202020204" pitchFamily="34" charset="0"/>
                <a:cs typeface="Arial"/>
              </a:rPr>
              <a:t>» </a:t>
            </a:r>
            <a:r>
              <a:rPr lang="en-US" sz="1000">
                <a:latin typeface="Avenir Next LT Pro" panose="020B0504020202020204" pitchFamily="34" charset="0"/>
                <a:cs typeface="Arial"/>
              </a:rPr>
              <a:t>Explicit escalation steps for unresolved issues</a:t>
            </a:r>
          </a:p>
          <a:p>
            <a:pPr marL="114300" indent="-106363">
              <a:lnSpc>
                <a:spcPct val="125000"/>
              </a:lnSpc>
              <a:spcBef>
                <a:spcPts val="600"/>
              </a:spcBef>
            </a:pPr>
            <a:r>
              <a:rPr lang="en-US" sz="1000">
                <a:solidFill>
                  <a:srgbClr val="0078A9"/>
                </a:solidFill>
                <a:latin typeface="Avenir Next LT Pro" panose="020B0504020202020204" pitchFamily="34" charset="0"/>
                <a:cs typeface="Arial"/>
              </a:rPr>
              <a:t>» </a:t>
            </a:r>
            <a:r>
              <a:rPr lang="en-US" sz="1000">
                <a:latin typeface="Avenir Next LT Pro" panose="020B0504020202020204" pitchFamily="34" charset="0"/>
                <a:cs typeface="Arial"/>
              </a:rPr>
              <a:t>24/7 escalation coverage </a:t>
            </a:r>
          </a:p>
        </p:txBody>
      </p:sp>
      <p:grpSp>
        <p:nvGrpSpPr>
          <p:cNvPr id="3" name="Group 2">
            <a:extLst>
              <a:ext uri="{FF2B5EF4-FFF2-40B4-BE49-F238E27FC236}">
                <a16:creationId xmlns:a16="http://schemas.microsoft.com/office/drawing/2014/main" id="{E06E1C73-D65C-F540-9C86-FAD35DCEBF3B}"/>
              </a:ext>
            </a:extLst>
          </p:cNvPr>
          <p:cNvGrpSpPr/>
          <p:nvPr/>
        </p:nvGrpSpPr>
        <p:grpSpPr>
          <a:xfrm>
            <a:off x="571500" y="3601819"/>
            <a:ext cx="6629400" cy="4899386"/>
            <a:chOff x="571500" y="3601819"/>
            <a:chExt cx="6629400" cy="4899386"/>
          </a:xfrm>
        </p:grpSpPr>
        <p:sp>
          <p:nvSpPr>
            <p:cNvPr id="114" name="Rectangle 113">
              <a:extLst>
                <a:ext uri="{FF2B5EF4-FFF2-40B4-BE49-F238E27FC236}">
                  <a16:creationId xmlns:a16="http://schemas.microsoft.com/office/drawing/2014/main" id="{5D30EA1E-AEDB-AA43-87D2-DA5CB9C9FA71}"/>
                </a:ext>
              </a:extLst>
            </p:cNvPr>
            <p:cNvSpPr/>
            <p:nvPr/>
          </p:nvSpPr>
          <p:spPr>
            <a:xfrm>
              <a:off x="571500" y="3601819"/>
              <a:ext cx="6629400" cy="4899386"/>
            </a:xfrm>
            <a:prstGeom prst="rect">
              <a:avLst/>
            </a:prstGeom>
            <a:solidFill>
              <a:srgbClr val="B4DC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3" name="object 13"/>
            <p:cNvSpPr txBox="1"/>
            <p:nvPr/>
          </p:nvSpPr>
          <p:spPr>
            <a:xfrm>
              <a:off x="723855" y="7934348"/>
              <a:ext cx="6402095" cy="282963"/>
            </a:xfrm>
            <a:prstGeom prst="rect">
              <a:avLst/>
            </a:prstGeom>
          </p:spPr>
          <p:txBody>
            <a:bodyPr vert="horz" wrap="square" lIns="0" tIns="12065" rIns="0" bIns="0" rtlCol="0">
              <a:spAutoFit/>
            </a:bodyPr>
            <a:lstStyle/>
            <a:p>
              <a:pPr marL="12700" marR="5080">
                <a:lnSpc>
                  <a:spcPct val="114199"/>
                </a:lnSpc>
                <a:spcBef>
                  <a:spcPts val="95"/>
                </a:spcBef>
              </a:pPr>
              <a:r>
                <a:rPr sz="800" b="1" i="1">
                  <a:latin typeface="Avenir Next LT Pro" panose="020B0504020202020204" pitchFamily="34" charset="0"/>
                  <a:cs typeface="Arial"/>
                </a:rPr>
                <a:t>The example provided above will be brought to life with some </a:t>
              </a:r>
              <a:r>
                <a:rPr lang="en-US" sz="800" b="1" i="1">
                  <a:latin typeface="Avenir Next LT Pro" panose="020B0504020202020204" pitchFamily="34" charset="0"/>
                  <a:cs typeface="Arial"/>
                </a:rPr>
                <a:t>real-life</a:t>
              </a:r>
              <a:r>
                <a:rPr sz="800" b="1" i="1">
                  <a:latin typeface="Avenir Next LT Pro" panose="020B0504020202020204" pitchFamily="34" charset="0"/>
                  <a:cs typeface="Arial"/>
                </a:rPr>
                <a:t> scenarios but ﬁrst, let’s cover some important terminology</a:t>
              </a:r>
              <a:r>
                <a:rPr lang="en-US" sz="800" b="1" i="1">
                  <a:latin typeface="Avenir Next LT Pro" panose="020B0504020202020204" pitchFamily="34" charset="0"/>
                  <a:cs typeface="Arial"/>
                </a:rPr>
                <a:t> </a:t>
              </a:r>
              <a:r>
                <a:rPr sz="800" b="1" i="1">
                  <a:latin typeface="Avenir Next LT Pro" panose="020B0504020202020204" pitchFamily="34" charset="0"/>
                  <a:cs typeface="Arial"/>
                </a:rPr>
                <a:t>that is critical for developing the roadmap.</a:t>
              </a:r>
              <a:endParaRPr sz="800" b="1">
                <a:latin typeface="Avenir Next LT Pro" panose="020B0504020202020204" pitchFamily="34" charset="0"/>
                <a:cs typeface="Arial"/>
              </a:endParaRPr>
            </a:p>
          </p:txBody>
        </p:sp>
        <p:grpSp>
          <p:nvGrpSpPr>
            <p:cNvPr id="116" name="Group 115">
              <a:extLst>
                <a:ext uri="{FF2B5EF4-FFF2-40B4-BE49-F238E27FC236}">
                  <a16:creationId xmlns:a16="http://schemas.microsoft.com/office/drawing/2014/main" id="{D1F3C32D-7804-0D4C-9F70-D5D0EE244837}"/>
                </a:ext>
              </a:extLst>
            </p:cNvPr>
            <p:cNvGrpSpPr/>
            <p:nvPr/>
          </p:nvGrpSpPr>
          <p:grpSpPr>
            <a:xfrm>
              <a:off x="667694" y="3892710"/>
              <a:ext cx="6458257" cy="3642356"/>
              <a:chOff x="667694" y="3993613"/>
              <a:chExt cx="6458257" cy="3642356"/>
            </a:xfrm>
          </p:grpSpPr>
          <p:sp>
            <p:nvSpPr>
              <p:cNvPr id="14" name="object 14"/>
              <p:cNvSpPr txBox="1"/>
              <p:nvPr/>
            </p:nvSpPr>
            <p:spPr>
              <a:xfrm>
                <a:off x="1109970" y="3993613"/>
                <a:ext cx="716915" cy="205184"/>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RAISE</a:t>
                </a:r>
                <a:endParaRPr sz="1250">
                  <a:latin typeface="Avenir Next LT Pro" panose="020B0504020202020204" pitchFamily="34" charset="0"/>
                  <a:cs typeface="Avenir-Heavy"/>
                </a:endParaRPr>
              </a:p>
            </p:txBody>
          </p:sp>
          <p:sp>
            <p:nvSpPr>
              <p:cNvPr id="15" name="object 15"/>
              <p:cNvSpPr txBox="1"/>
              <p:nvPr/>
            </p:nvSpPr>
            <p:spPr>
              <a:xfrm>
                <a:off x="2856220" y="3993613"/>
                <a:ext cx="751248" cy="205184"/>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RESOLVE</a:t>
                </a:r>
                <a:endParaRPr sz="1250">
                  <a:latin typeface="Avenir Next LT Pro" panose="020B0504020202020204" pitchFamily="34" charset="0"/>
                  <a:cs typeface="Avenir-Heavy"/>
                </a:endParaRPr>
              </a:p>
            </p:txBody>
          </p:sp>
          <p:sp>
            <p:nvSpPr>
              <p:cNvPr id="16" name="object 16"/>
              <p:cNvSpPr txBox="1"/>
              <p:nvPr/>
            </p:nvSpPr>
            <p:spPr>
              <a:xfrm>
                <a:off x="4962846" y="3993613"/>
                <a:ext cx="871424" cy="205184"/>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RECOVER</a:t>
                </a:r>
                <a:endParaRPr sz="1250">
                  <a:latin typeface="Avenir Next LT Pro" panose="020B0504020202020204" pitchFamily="34" charset="0"/>
                  <a:cs typeface="Avenir-Heavy"/>
                </a:endParaRPr>
              </a:p>
            </p:txBody>
          </p:sp>
          <p:sp>
            <p:nvSpPr>
              <p:cNvPr id="65" name="object 18">
                <a:extLst>
                  <a:ext uri="{FF2B5EF4-FFF2-40B4-BE49-F238E27FC236}">
                    <a16:creationId xmlns:a16="http://schemas.microsoft.com/office/drawing/2014/main" id="{F6A028A9-9B69-5346-BC5A-1187BEAE6E26}"/>
                  </a:ext>
                </a:extLst>
              </p:cNvPr>
              <p:cNvSpPr txBox="1"/>
              <p:nvPr/>
            </p:nvSpPr>
            <p:spPr>
              <a:xfrm>
                <a:off x="667694" y="4444561"/>
                <a:ext cx="1356995" cy="200055"/>
              </a:xfrm>
              <a:prstGeom prst="rect">
                <a:avLst/>
              </a:prstGeom>
              <a:solidFill>
                <a:srgbClr val="0078A9"/>
              </a:solidFill>
            </p:spPr>
            <p:txBody>
              <a:bodyPr vert="horz" wrap="square" lIns="0" tIns="45720" rIns="0" bIns="45720" rtlCol="0" anchor="ctr">
                <a:spAutoFit/>
              </a:bodyPr>
              <a:lstStyle/>
              <a:p>
                <a:pPr marL="300990">
                  <a:lnSpc>
                    <a:spcPct val="100000"/>
                  </a:lnSpc>
                  <a:spcBef>
                    <a:spcPts val="414"/>
                  </a:spcBef>
                </a:pPr>
                <a:r>
                  <a:rPr sz="700" spc="20">
                    <a:solidFill>
                      <a:schemeClr val="bg1"/>
                    </a:solidFill>
                    <a:latin typeface="Avenir Next LT Pro" panose="020B0504020202020204" pitchFamily="34" charset="0"/>
                    <a:cs typeface="Arial"/>
                  </a:rPr>
                  <a:t>Member</a:t>
                </a:r>
                <a:r>
                  <a:rPr sz="700" spc="-10">
                    <a:solidFill>
                      <a:schemeClr val="bg1"/>
                    </a:solidFill>
                    <a:latin typeface="Avenir Next LT Pro" panose="020B0504020202020204" pitchFamily="34" charset="0"/>
                    <a:cs typeface="Arial"/>
                  </a:rPr>
                  <a:t> </a:t>
                </a:r>
                <a:r>
                  <a:rPr sz="700">
                    <a:solidFill>
                      <a:schemeClr val="bg1"/>
                    </a:solidFill>
                    <a:latin typeface="Avenir Next LT Pro" panose="020B0504020202020204" pitchFamily="34" charset="0"/>
                    <a:cs typeface="Arial"/>
                  </a:rPr>
                  <a:t>Concern</a:t>
                </a:r>
              </a:p>
            </p:txBody>
          </p:sp>
          <p:sp>
            <p:nvSpPr>
              <p:cNvPr id="66" name="object 31">
                <a:extLst>
                  <a:ext uri="{FF2B5EF4-FFF2-40B4-BE49-F238E27FC236}">
                    <a16:creationId xmlns:a16="http://schemas.microsoft.com/office/drawing/2014/main" id="{96E1A0FA-E7B3-1445-820D-4C3218A1296F}"/>
                  </a:ext>
                </a:extLst>
              </p:cNvPr>
              <p:cNvSpPr txBox="1"/>
              <p:nvPr/>
            </p:nvSpPr>
            <p:spPr>
              <a:xfrm>
                <a:off x="667694" y="5021648"/>
                <a:ext cx="1356995" cy="307777"/>
              </a:xfrm>
              <a:prstGeom prst="rect">
                <a:avLst/>
              </a:prstGeom>
              <a:solidFill>
                <a:srgbClr val="0078A9"/>
              </a:solidFill>
            </p:spPr>
            <p:txBody>
              <a:bodyPr vert="horz" wrap="square" lIns="0" tIns="45720" rIns="0" bIns="45720" rtlCol="0" anchor="ctr">
                <a:spAutoFit/>
              </a:bodyPr>
              <a:lstStyle/>
              <a:p>
                <a:pPr marL="379413" marR="360680" indent="-33338">
                  <a:lnSpc>
                    <a:spcPct val="100000"/>
                  </a:lnSpc>
                  <a:spcBef>
                    <a:spcPts val="415"/>
                  </a:spcBef>
                </a:pPr>
                <a:r>
                  <a:rPr sz="700" spc="-10">
                    <a:solidFill>
                      <a:schemeClr val="bg1"/>
                    </a:solidFill>
                    <a:latin typeface="Avenir Next LT Pro" panose="020B0504020202020204" pitchFamily="34" charset="0"/>
                    <a:cs typeface="Arial"/>
                  </a:rPr>
                  <a:t>Sta</a:t>
                </a:r>
                <a:r>
                  <a:rPr sz="700" spc="-20">
                    <a:solidFill>
                      <a:schemeClr val="bg1"/>
                    </a:solidFill>
                    <a:latin typeface="Avenir Next LT Pro" panose="020B0504020202020204" pitchFamily="34" charset="0"/>
                    <a:cs typeface="Arial"/>
                  </a:rPr>
                  <a:t>f</a:t>
                </a:r>
                <a:r>
                  <a:rPr sz="700" spc="-5">
                    <a:solidFill>
                      <a:schemeClr val="bg1"/>
                    </a:solidFill>
                    <a:latin typeface="Avenir Next LT Pro" panose="020B0504020202020204" pitchFamily="34" charset="0"/>
                    <a:cs typeface="Arial"/>
                  </a:rPr>
                  <a:t>f/Physician</a:t>
                </a:r>
                <a:r>
                  <a:rPr lang="en-US" sz="700" spc="-5">
                    <a:solidFill>
                      <a:schemeClr val="bg1"/>
                    </a:solidFill>
                    <a:latin typeface="Avenir Next LT Pro" panose="020B0504020202020204" pitchFamily="34" charset="0"/>
                    <a:cs typeface="Arial"/>
                  </a:rPr>
                  <a:t> </a:t>
                </a:r>
                <a:r>
                  <a:rPr sz="700" spc="-20">
                    <a:solidFill>
                      <a:schemeClr val="bg1"/>
                    </a:solidFill>
                    <a:latin typeface="Avenir Next LT Pro" panose="020B0504020202020204" pitchFamily="34" charset="0"/>
                    <a:cs typeface="Arial"/>
                  </a:rPr>
                  <a:t>Surfaces</a:t>
                </a:r>
                <a:r>
                  <a:rPr sz="700" spc="-55">
                    <a:solidFill>
                      <a:schemeClr val="bg1"/>
                    </a:solidFill>
                    <a:latin typeface="Avenir Next LT Pro" panose="020B0504020202020204" pitchFamily="34" charset="0"/>
                    <a:cs typeface="Arial"/>
                  </a:rPr>
                  <a:t> </a:t>
                </a:r>
                <a:r>
                  <a:rPr sz="700" spc="-25">
                    <a:solidFill>
                      <a:schemeClr val="bg1"/>
                    </a:solidFill>
                    <a:latin typeface="Avenir Next LT Pro" panose="020B0504020202020204" pitchFamily="34" charset="0"/>
                    <a:cs typeface="Arial"/>
                  </a:rPr>
                  <a:t>Issue</a:t>
                </a:r>
                <a:endParaRPr sz="700">
                  <a:solidFill>
                    <a:schemeClr val="bg1"/>
                  </a:solidFill>
                  <a:latin typeface="Avenir Next LT Pro" panose="020B0504020202020204" pitchFamily="34" charset="0"/>
                  <a:cs typeface="Arial"/>
                </a:endParaRPr>
              </a:p>
            </p:txBody>
          </p:sp>
          <p:sp>
            <p:nvSpPr>
              <p:cNvPr id="67" name="object 32">
                <a:extLst>
                  <a:ext uri="{FF2B5EF4-FFF2-40B4-BE49-F238E27FC236}">
                    <a16:creationId xmlns:a16="http://schemas.microsoft.com/office/drawing/2014/main" id="{3CD4232E-A27D-C146-84BD-2CC699B13200}"/>
                  </a:ext>
                </a:extLst>
              </p:cNvPr>
              <p:cNvSpPr txBox="1"/>
              <p:nvPr/>
            </p:nvSpPr>
            <p:spPr>
              <a:xfrm>
                <a:off x="667694" y="6098557"/>
                <a:ext cx="1356995" cy="307777"/>
              </a:xfrm>
              <a:prstGeom prst="rect">
                <a:avLst/>
              </a:prstGeom>
              <a:solidFill>
                <a:srgbClr val="0078A9"/>
              </a:solidFill>
            </p:spPr>
            <p:txBody>
              <a:bodyPr vert="horz" wrap="square" lIns="0" tIns="45720" rIns="0" bIns="45720" rtlCol="0" anchor="ctr">
                <a:spAutoFit/>
              </a:bodyPr>
              <a:lstStyle/>
              <a:p>
                <a:pPr marL="368300" marR="360680" indent="105410">
                  <a:lnSpc>
                    <a:spcPct val="100000"/>
                  </a:lnSpc>
                  <a:spcBef>
                    <a:spcPts val="415"/>
                  </a:spcBef>
                </a:pPr>
                <a:r>
                  <a:rPr sz="700" spc="-5">
                    <a:solidFill>
                      <a:schemeClr val="bg1"/>
                    </a:solidFill>
                    <a:latin typeface="Avenir Next LT Pro" panose="020B0504020202020204" pitchFamily="34" charset="0"/>
                    <a:cs typeface="Arial"/>
                  </a:rPr>
                  <a:t>Leader </a:t>
                </a:r>
                <a:r>
                  <a:rPr sz="700" spc="25">
                    <a:solidFill>
                      <a:schemeClr val="bg1"/>
                    </a:solidFill>
                    <a:latin typeface="Avenir Next LT Pro" panose="020B0504020202020204" pitchFamily="34" charset="0"/>
                    <a:cs typeface="Arial"/>
                  </a:rPr>
                  <a:t>of</a:t>
                </a:r>
                <a:r>
                  <a:rPr lang="en-US" sz="700" spc="25">
                    <a:solidFill>
                      <a:schemeClr val="bg1"/>
                    </a:solidFill>
                    <a:latin typeface="Avenir Next LT Pro" panose="020B0504020202020204" pitchFamily="34" charset="0"/>
                    <a:cs typeface="Arial"/>
                  </a:rPr>
                  <a:t> </a:t>
                </a:r>
                <a:r>
                  <a:rPr sz="700" spc="-10">
                    <a:solidFill>
                      <a:schemeClr val="bg1"/>
                    </a:solidFill>
                    <a:latin typeface="Avenir Next LT Pro" panose="020B0504020202020204" pitchFamily="34" charset="0"/>
                    <a:cs typeface="Arial"/>
                  </a:rPr>
                  <a:t>Sta</a:t>
                </a:r>
                <a:r>
                  <a:rPr sz="700" spc="-20">
                    <a:solidFill>
                      <a:schemeClr val="bg1"/>
                    </a:solidFill>
                    <a:latin typeface="Avenir Next LT Pro" panose="020B0504020202020204" pitchFamily="34" charset="0"/>
                    <a:cs typeface="Arial"/>
                  </a:rPr>
                  <a:t>f</a:t>
                </a:r>
                <a:r>
                  <a:rPr sz="700" spc="-5">
                    <a:solidFill>
                      <a:schemeClr val="bg1"/>
                    </a:solidFill>
                    <a:latin typeface="Avenir Next LT Pro" panose="020B0504020202020204" pitchFamily="34" charset="0"/>
                    <a:cs typeface="Arial"/>
                  </a:rPr>
                  <a:t>f/Physician</a:t>
                </a:r>
                <a:endParaRPr sz="700">
                  <a:solidFill>
                    <a:schemeClr val="bg1"/>
                  </a:solidFill>
                  <a:latin typeface="Avenir Next LT Pro" panose="020B0504020202020204" pitchFamily="34" charset="0"/>
                  <a:cs typeface="Arial"/>
                </a:endParaRPr>
              </a:p>
            </p:txBody>
          </p:sp>
          <p:sp>
            <p:nvSpPr>
              <p:cNvPr id="70" name="object 33">
                <a:extLst>
                  <a:ext uri="{FF2B5EF4-FFF2-40B4-BE49-F238E27FC236}">
                    <a16:creationId xmlns:a16="http://schemas.microsoft.com/office/drawing/2014/main" id="{9D9D583D-DC4F-EF4A-AD8C-10175F6F6204}"/>
                  </a:ext>
                </a:extLst>
              </p:cNvPr>
              <p:cNvSpPr txBox="1"/>
              <p:nvPr/>
            </p:nvSpPr>
            <p:spPr>
              <a:xfrm>
                <a:off x="667694" y="7161890"/>
                <a:ext cx="1356995" cy="307777"/>
              </a:xfrm>
              <a:prstGeom prst="rect">
                <a:avLst/>
              </a:prstGeom>
              <a:solidFill>
                <a:srgbClr val="0078A9"/>
              </a:solidFill>
            </p:spPr>
            <p:txBody>
              <a:bodyPr vert="horz" wrap="square" lIns="0" tIns="45720" rIns="0" bIns="45720" rtlCol="0" anchor="ctr">
                <a:spAutoFit/>
              </a:bodyPr>
              <a:lstStyle/>
              <a:p>
                <a:pPr marL="228600" marR="220979" indent="43180" algn="ctr">
                  <a:lnSpc>
                    <a:spcPct val="100000"/>
                  </a:lnSpc>
                  <a:spcBef>
                    <a:spcPts val="415"/>
                  </a:spcBef>
                </a:pPr>
                <a:r>
                  <a:rPr sz="700" spc="5">
                    <a:solidFill>
                      <a:schemeClr val="bg1"/>
                    </a:solidFill>
                    <a:latin typeface="Avenir Next LT Pro" panose="020B0504020202020204" pitchFamily="34" charset="0"/>
                    <a:cs typeface="Arial"/>
                  </a:rPr>
                  <a:t>Designated </a:t>
                </a:r>
                <a:r>
                  <a:rPr sz="700" spc="-15">
                    <a:solidFill>
                      <a:schemeClr val="bg1"/>
                    </a:solidFill>
                    <a:latin typeface="Avenir Next LT Pro" panose="020B0504020202020204" pitchFamily="34" charset="0"/>
                    <a:cs typeface="Arial"/>
                  </a:rPr>
                  <a:t>Person</a:t>
                </a:r>
                <a:r>
                  <a:rPr lang="en-US" sz="700" spc="-15">
                    <a:solidFill>
                      <a:schemeClr val="bg1"/>
                    </a:solidFill>
                    <a:latin typeface="Avenir Next LT Pro" panose="020B0504020202020204" pitchFamily="34" charset="0"/>
                    <a:cs typeface="Arial"/>
                  </a:rPr>
                  <a:t> </a:t>
                </a:r>
                <a:r>
                  <a:rPr sz="700" spc="5">
                    <a:solidFill>
                      <a:schemeClr val="bg1"/>
                    </a:solidFill>
                    <a:latin typeface="Avenir Next LT Pro" panose="020B0504020202020204" pitchFamily="34" charset="0"/>
                    <a:cs typeface="Arial"/>
                  </a:rPr>
                  <a:t>in </a:t>
                </a:r>
                <a:r>
                  <a:rPr sz="700" spc="-5">
                    <a:solidFill>
                      <a:schemeClr val="bg1"/>
                    </a:solidFill>
                    <a:latin typeface="Avenir Next LT Pro" panose="020B0504020202020204" pitchFamily="34" charset="0"/>
                    <a:cs typeface="Arial"/>
                  </a:rPr>
                  <a:t>Charge </a:t>
                </a:r>
                <a:endParaRPr sz="700">
                  <a:solidFill>
                    <a:schemeClr val="bg1"/>
                  </a:solidFill>
                  <a:latin typeface="Avenir Next LT Pro" panose="020B0504020202020204" pitchFamily="34" charset="0"/>
                  <a:cs typeface="Arial"/>
                </a:endParaRPr>
              </a:p>
            </p:txBody>
          </p:sp>
          <p:sp>
            <p:nvSpPr>
              <p:cNvPr id="73" name="object 20">
                <a:extLst>
                  <a:ext uri="{FF2B5EF4-FFF2-40B4-BE49-F238E27FC236}">
                    <a16:creationId xmlns:a16="http://schemas.microsoft.com/office/drawing/2014/main" id="{1CBA9B51-8262-F74B-8BA3-53BD5657FFED}"/>
                  </a:ext>
                </a:extLst>
              </p:cNvPr>
              <p:cNvSpPr txBox="1"/>
              <p:nvPr/>
            </p:nvSpPr>
            <p:spPr>
              <a:xfrm>
                <a:off x="2570059" y="4854077"/>
                <a:ext cx="1289237" cy="292135"/>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74" name="object 22">
                <a:extLst>
                  <a:ext uri="{FF2B5EF4-FFF2-40B4-BE49-F238E27FC236}">
                    <a16:creationId xmlns:a16="http://schemas.microsoft.com/office/drawing/2014/main" id="{88E3A27F-2160-EF4F-903D-BC83A77C8C8D}"/>
                  </a:ext>
                </a:extLst>
              </p:cNvPr>
              <p:cNvSpPr txBox="1"/>
              <p:nvPr/>
            </p:nvSpPr>
            <p:spPr>
              <a:xfrm>
                <a:off x="2570059" y="5179971"/>
                <a:ext cx="1289237" cy="292135"/>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bg1"/>
                    </a:solidFill>
                    <a:latin typeface="Avenir Next LT Pro" panose="020B0504020202020204" pitchFamily="34" charset="0"/>
                    <a:cs typeface="Arial"/>
                  </a:rPr>
                  <a:t>outside</a:t>
                </a:r>
                <a:r>
                  <a:rPr sz="750" spc="-60">
                    <a:solidFill>
                      <a:schemeClr val="bg1"/>
                    </a:solidFill>
                    <a:latin typeface="Avenir Next LT Pro" panose="020B0504020202020204" pitchFamily="34" charset="0"/>
                    <a:cs typeface="Arial"/>
                  </a:rPr>
                  <a:t> </a:t>
                </a:r>
                <a:r>
                  <a:rPr sz="750" spc="15">
                    <a:solidFill>
                      <a:schemeClr val="bg1"/>
                    </a:solidFill>
                    <a:latin typeface="Avenir Next LT Pro" panose="020B0504020202020204" pitchFamily="34" charset="0"/>
                    <a:cs typeface="Arial"/>
                  </a:rPr>
                  <a:t>department</a:t>
                </a:r>
                <a:endParaRPr sz="750">
                  <a:solidFill>
                    <a:schemeClr val="bg1"/>
                  </a:solidFill>
                  <a:latin typeface="Avenir Next LT Pro" panose="020B0504020202020204" pitchFamily="34" charset="0"/>
                  <a:cs typeface="Arial"/>
                </a:endParaRPr>
              </a:p>
            </p:txBody>
          </p:sp>
          <p:sp>
            <p:nvSpPr>
              <p:cNvPr id="75" name="object 20">
                <a:extLst>
                  <a:ext uri="{FF2B5EF4-FFF2-40B4-BE49-F238E27FC236}">
                    <a16:creationId xmlns:a16="http://schemas.microsoft.com/office/drawing/2014/main" id="{E19B292C-41C8-D146-8B36-35CE208C8CE7}"/>
                  </a:ext>
                </a:extLst>
              </p:cNvPr>
              <p:cNvSpPr txBox="1"/>
              <p:nvPr/>
            </p:nvSpPr>
            <p:spPr>
              <a:xfrm>
                <a:off x="2570059" y="5945155"/>
                <a:ext cx="1289237" cy="292135"/>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78" name="object 22">
                <a:extLst>
                  <a:ext uri="{FF2B5EF4-FFF2-40B4-BE49-F238E27FC236}">
                    <a16:creationId xmlns:a16="http://schemas.microsoft.com/office/drawing/2014/main" id="{F3557593-B874-8A40-A6CF-3BFEEED9A9BF}"/>
                  </a:ext>
                </a:extLst>
              </p:cNvPr>
              <p:cNvSpPr txBox="1"/>
              <p:nvPr/>
            </p:nvSpPr>
            <p:spPr>
              <a:xfrm>
                <a:off x="2570059" y="6273222"/>
                <a:ext cx="1289237" cy="292135"/>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bg1"/>
                    </a:solidFill>
                    <a:latin typeface="Avenir Next LT Pro" panose="020B0504020202020204" pitchFamily="34" charset="0"/>
                    <a:cs typeface="Arial"/>
                  </a:rPr>
                  <a:t>outside</a:t>
                </a:r>
                <a:r>
                  <a:rPr sz="750" spc="-60">
                    <a:solidFill>
                      <a:schemeClr val="bg1"/>
                    </a:solidFill>
                    <a:latin typeface="Avenir Next LT Pro" panose="020B0504020202020204" pitchFamily="34" charset="0"/>
                    <a:cs typeface="Arial"/>
                  </a:rPr>
                  <a:t> </a:t>
                </a:r>
                <a:r>
                  <a:rPr sz="750" spc="15">
                    <a:solidFill>
                      <a:schemeClr val="bg1"/>
                    </a:solidFill>
                    <a:latin typeface="Avenir Next LT Pro" panose="020B0504020202020204" pitchFamily="34" charset="0"/>
                    <a:cs typeface="Arial"/>
                  </a:rPr>
                  <a:t>department</a:t>
                </a:r>
                <a:endParaRPr sz="750">
                  <a:solidFill>
                    <a:schemeClr val="bg1"/>
                  </a:solidFill>
                  <a:latin typeface="Avenir Next LT Pro" panose="020B0504020202020204" pitchFamily="34" charset="0"/>
                  <a:cs typeface="Arial"/>
                </a:endParaRPr>
              </a:p>
            </p:txBody>
          </p:sp>
          <p:sp>
            <p:nvSpPr>
              <p:cNvPr id="79" name="object 20">
                <a:extLst>
                  <a:ext uri="{FF2B5EF4-FFF2-40B4-BE49-F238E27FC236}">
                    <a16:creationId xmlns:a16="http://schemas.microsoft.com/office/drawing/2014/main" id="{F40E29FA-19C8-B54C-896E-7B5E350A3041}"/>
                  </a:ext>
                </a:extLst>
              </p:cNvPr>
              <p:cNvSpPr txBox="1"/>
              <p:nvPr/>
            </p:nvSpPr>
            <p:spPr>
              <a:xfrm>
                <a:off x="2570059" y="7012750"/>
                <a:ext cx="1289237" cy="292135"/>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80" name="object 22">
                <a:extLst>
                  <a:ext uri="{FF2B5EF4-FFF2-40B4-BE49-F238E27FC236}">
                    <a16:creationId xmlns:a16="http://schemas.microsoft.com/office/drawing/2014/main" id="{F5AE843B-8456-B149-9C67-78033374180B}"/>
                  </a:ext>
                </a:extLst>
              </p:cNvPr>
              <p:cNvSpPr txBox="1"/>
              <p:nvPr/>
            </p:nvSpPr>
            <p:spPr>
              <a:xfrm>
                <a:off x="2570059" y="7343834"/>
                <a:ext cx="1289237" cy="292135"/>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bg1"/>
                    </a:solidFill>
                    <a:latin typeface="Avenir Next LT Pro" panose="020B0504020202020204" pitchFamily="34" charset="0"/>
                    <a:cs typeface="Arial"/>
                  </a:rPr>
                  <a:t>outside</a:t>
                </a:r>
                <a:r>
                  <a:rPr sz="750" spc="-60">
                    <a:solidFill>
                      <a:schemeClr val="bg1"/>
                    </a:solidFill>
                    <a:latin typeface="Avenir Next LT Pro" panose="020B0504020202020204" pitchFamily="34" charset="0"/>
                    <a:cs typeface="Arial"/>
                  </a:rPr>
                  <a:t> </a:t>
                </a:r>
                <a:r>
                  <a:rPr sz="750" spc="15">
                    <a:solidFill>
                      <a:schemeClr val="bg1"/>
                    </a:solidFill>
                    <a:latin typeface="Avenir Next LT Pro" panose="020B0504020202020204" pitchFamily="34" charset="0"/>
                    <a:cs typeface="Arial"/>
                  </a:rPr>
                  <a:t>department</a:t>
                </a:r>
                <a:endParaRPr sz="750">
                  <a:solidFill>
                    <a:schemeClr val="bg1"/>
                  </a:solidFill>
                  <a:latin typeface="Avenir Next LT Pro" panose="020B0504020202020204" pitchFamily="34" charset="0"/>
                  <a:cs typeface="Arial"/>
                </a:endParaRPr>
              </a:p>
            </p:txBody>
          </p:sp>
          <p:sp>
            <p:nvSpPr>
              <p:cNvPr id="81" name="object 17">
                <a:extLst>
                  <a:ext uri="{FF2B5EF4-FFF2-40B4-BE49-F238E27FC236}">
                    <a16:creationId xmlns:a16="http://schemas.microsoft.com/office/drawing/2014/main" id="{CF80EEA8-B4D3-6A46-BF01-ED138321B4F6}"/>
                  </a:ext>
                </a:extLst>
              </p:cNvPr>
              <p:cNvSpPr txBox="1"/>
              <p:nvPr/>
            </p:nvSpPr>
            <p:spPr>
              <a:xfrm>
                <a:off x="4404666" y="4394548"/>
                <a:ext cx="1882805" cy="3112519"/>
              </a:xfrm>
              <a:prstGeom prst="rect">
                <a:avLst/>
              </a:prstGeom>
              <a:solidFill>
                <a:schemeClr val="accent3">
                  <a:lumMod val="20000"/>
                  <a:lumOff val="80000"/>
                </a:schemeClr>
              </a:solidFill>
            </p:spPr>
            <p:txBody>
              <a:bodyPr vert="horz" wrap="square" lIns="91440" tIns="91440" rIns="0" bIns="91440" rtlCol="0">
                <a:spAutoFit/>
              </a:bodyPr>
              <a:lstStyle/>
              <a:p>
                <a:pPr marL="234315" marR="316865" indent="-114300">
                  <a:lnSpc>
                    <a:spcPct val="125000"/>
                  </a:lnSpc>
                  <a:spcBef>
                    <a:spcPts val="935"/>
                  </a:spcBef>
                  <a:buSzPct val="83333"/>
                  <a:buChar char="•"/>
                  <a:tabLst>
                    <a:tab pos="234950" algn="l"/>
                  </a:tabLst>
                </a:pPr>
                <a:r>
                  <a:rPr sz="900">
                    <a:latin typeface="Avenir Next LT Pro" panose="020B0504020202020204" pitchFamily="34" charset="0"/>
                    <a:cs typeface="Arial"/>
                  </a:rPr>
                  <a:t>Ensure member fully</a:t>
                </a:r>
                <a:r>
                  <a:rPr lang="en-US" sz="900">
                    <a:latin typeface="Avenir Next LT Pro" panose="020B0504020202020204" pitchFamily="34" charset="0"/>
                    <a:cs typeface="Arial"/>
                  </a:rPr>
                  <a:t> </a:t>
                </a:r>
                <a:r>
                  <a:rPr sz="900">
                    <a:latin typeface="Avenir Next LT Pro" panose="020B0504020202020204" pitchFamily="34" charset="0"/>
                    <a:cs typeface="Arial"/>
                  </a:rPr>
                  <a:t>understands breath</a:t>
                </a:r>
                <a:r>
                  <a:rPr lang="en-US" sz="900">
                    <a:latin typeface="Avenir Next LT Pro" panose="020B0504020202020204" pitchFamily="34" charset="0"/>
                    <a:cs typeface="Arial"/>
                  </a:rPr>
                  <a:t> </a:t>
                </a:r>
                <a:r>
                  <a:rPr sz="900">
                    <a:latin typeface="Avenir Next LT Pro" panose="020B0504020202020204" pitchFamily="34" charset="0"/>
                    <a:cs typeface="Arial"/>
                  </a:rPr>
                  <a:t>of resolution</a:t>
                </a:r>
              </a:p>
              <a:p>
                <a:pPr marL="234315" marR="551180" indent="-114300">
                  <a:lnSpc>
                    <a:spcPct val="125000"/>
                  </a:lnSpc>
                  <a:spcBef>
                    <a:spcPts val="900"/>
                  </a:spcBef>
                  <a:buSzPct val="83333"/>
                  <a:buChar char="•"/>
                  <a:tabLst>
                    <a:tab pos="234950" algn="l"/>
                  </a:tabLst>
                </a:pPr>
                <a:r>
                  <a:rPr sz="900">
                    <a:latin typeface="Avenir Next LT Pro" panose="020B0504020202020204" pitchFamily="34" charset="0"/>
                    <a:cs typeface="Arial"/>
                  </a:rPr>
                  <a:t>Assess member</a:t>
                </a:r>
                <a:r>
                  <a:rPr lang="en-US" sz="900">
                    <a:latin typeface="Avenir Next LT Pro" panose="020B0504020202020204" pitchFamily="34" charset="0"/>
                    <a:cs typeface="Arial"/>
                  </a:rPr>
                  <a:t> </a:t>
                </a:r>
                <a:r>
                  <a:rPr sz="900">
                    <a:latin typeface="Avenir Next LT Pro" panose="020B0504020202020204" pitchFamily="34" charset="0"/>
                    <a:cs typeface="Arial"/>
                  </a:rPr>
                  <a:t>satisfaction with</a:t>
                </a:r>
                <a:r>
                  <a:rPr lang="en-US" sz="900">
                    <a:latin typeface="Avenir Next LT Pro" panose="020B0504020202020204" pitchFamily="34" charset="0"/>
                    <a:cs typeface="Arial"/>
                  </a:rPr>
                  <a:t> </a:t>
                </a:r>
                <a:r>
                  <a:rPr sz="900">
                    <a:latin typeface="Avenir Next LT Pro" panose="020B0504020202020204" pitchFamily="34" charset="0"/>
                    <a:cs typeface="Arial"/>
                  </a:rPr>
                  <a:t>resolution</a:t>
                </a:r>
              </a:p>
              <a:p>
                <a:pPr marL="234315" marR="165735" indent="-114300">
                  <a:lnSpc>
                    <a:spcPct val="125000"/>
                  </a:lnSpc>
                  <a:spcBef>
                    <a:spcPts val="900"/>
                  </a:spcBef>
                  <a:buSzPct val="83333"/>
                  <a:buChar char="•"/>
                  <a:tabLst>
                    <a:tab pos="234950" algn="l"/>
                  </a:tabLst>
                </a:pPr>
                <a:r>
                  <a:rPr sz="900">
                    <a:latin typeface="Avenir Next LT Pro" panose="020B0504020202020204" pitchFamily="34" charset="0"/>
                    <a:cs typeface="Arial"/>
                  </a:rPr>
                  <a:t>Provide compensatory</a:t>
                </a:r>
                <a:r>
                  <a:rPr lang="en-US" sz="900">
                    <a:latin typeface="Avenir Next LT Pro" panose="020B0504020202020204" pitchFamily="34" charset="0"/>
                    <a:cs typeface="Arial"/>
                  </a:rPr>
                  <a:t> </a:t>
                </a:r>
                <a:r>
                  <a:rPr sz="900">
                    <a:latin typeface="Avenir Next LT Pro" panose="020B0504020202020204" pitchFamily="34" charset="0"/>
                    <a:cs typeface="Arial"/>
                  </a:rPr>
                  <a:t>effort if member</a:t>
                </a:r>
                <a:r>
                  <a:rPr lang="en-US" sz="900">
                    <a:latin typeface="Avenir Next LT Pro" panose="020B0504020202020204" pitchFamily="34" charset="0"/>
                    <a:cs typeface="Arial"/>
                  </a:rPr>
                  <a:t> </a:t>
                </a:r>
                <a:r>
                  <a:rPr sz="900">
                    <a:latin typeface="Avenir Next LT Pro" panose="020B0504020202020204" pitchFamily="34" charset="0"/>
                    <a:cs typeface="Arial"/>
                  </a:rPr>
                  <a:t>inconvenience warrants</a:t>
                </a:r>
                <a:r>
                  <a:rPr lang="en-US" sz="900">
                    <a:latin typeface="Avenir Next LT Pro" panose="020B0504020202020204" pitchFamily="34" charset="0"/>
                    <a:cs typeface="Arial"/>
                  </a:rPr>
                  <a:t> </a:t>
                </a:r>
                <a:r>
                  <a:rPr sz="900">
                    <a:latin typeface="Avenir Next LT Pro" panose="020B0504020202020204" pitchFamily="34" charset="0"/>
                    <a:cs typeface="Arial"/>
                  </a:rPr>
                  <a:t>(e.g. token, co-pay</a:t>
                </a:r>
                <a:r>
                  <a:rPr lang="en-US" sz="900">
                    <a:latin typeface="Avenir Next LT Pro" panose="020B0504020202020204" pitchFamily="34" charset="0"/>
                    <a:cs typeface="Arial"/>
                  </a:rPr>
                  <a:t> </a:t>
                </a:r>
                <a:r>
                  <a:rPr sz="900">
                    <a:latin typeface="Avenir Next LT Pro" panose="020B0504020202020204" pitchFamily="34" charset="0"/>
                    <a:cs typeface="Arial"/>
                  </a:rPr>
                  <a:t>waiver etc.)</a:t>
                </a:r>
              </a:p>
              <a:p>
                <a:pPr marL="234315" marR="262255" indent="-114300">
                  <a:lnSpc>
                    <a:spcPct val="125000"/>
                  </a:lnSpc>
                  <a:spcBef>
                    <a:spcPts val="900"/>
                  </a:spcBef>
                  <a:buSzPct val="83333"/>
                  <a:buChar char="•"/>
                  <a:tabLst>
                    <a:tab pos="234950" algn="l"/>
                  </a:tabLst>
                </a:pPr>
                <a:r>
                  <a:rPr lang="en-US" sz="900">
                    <a:latin typeface="Avenir Next LT Pro" panose="020B0504020202020204" pitchFamily="34" charset="0"/>
                    <a:cs typeface="Arial"/>
                  </a:rPr>
                  <a:t>L</a:t>
                </a:r>
                <a:r>
                  <a:rPr sz="900">
                    <a:latin typeface="Avenir Next LT Pro" panose="020B0504020202020204" pitchFamily="34" charset="0"/>
                    <a:cs typeface="Arial"/>
                  </a:rPr>
                  <a:t>eader contact member (as</a:t>
                </a:r>
                <a:r>
                  <a:rPr lang="en-US" sz="900">
                    <a:latin typeface="Avenir Next LT Pro" panose="020B0504020202020204" pitchFamily="34" charset="0"/>
                    <a:cs typeface="Arial"/>
                  </a:rPr>
                  <a:t> </a:t>
                </a:r>
                <a:r>
                  <a:rPr sz="900">
                    <a:latin typeface="Avenir Next LT Pro" panose="020B0504020202020204" pitchFamily="34" charset="0"/>
                    <a:cs typeface="Arial"/>
                  </a:rPr>
                  <a:t>appropriate) to close</a:t>
                </a:r>
                <a:r>
                  <a:rPr lang="en-US" sz="900">
                    <a:latin typeface="Avenir Next LT Pro" panose="020B0504020202020204" pitchFamily="34" charset="0"/>
                    <a:cs typeface="Arial"/>
                  </a:rPr>
                  <a:t> </a:t>
                </a:r>
                <a:r>
                  <a:rPr sz="900">
                    <a:latin typeface="Avenir Next LT Pro" panose="020B0504020202020204" pitchFamily="34" charset="0"/>
                    <a:cs typeface="Arial"/>
                  </a:rPr>
                  <a:t>the loop and share</a:t>
                </a:r>
                <a:r>
                  <a:rPr lang="en-US" sz="900">
                    <a:latin typeface="Avenir Next LT Pro" panose="020B0504020202020204" pitchFamily="34" charset="0"/>
                    <a:cs typeface="Arial"/>
                  </a:rPr>
                  <a:t> </a:t>
                </a:r>
                <a:r>
                  <a:rPr sz="900">
                    <a:latin typeface="Avenir Next LT Pro" panose="020B0504020202020204" pitchFamily="34" charset="0"/>
                    <a:cs typeface="Arial"/>
                  </a:rPr>
                  <a:t>what has </a:t>
                </a:r>
                <a:r>
                  <a:rPr lang="en-US" sz="900">
                    <a:latin typeface="Avenir Next LT Pro" panose="020B0504020202020204" pitchFamily="34" charset="0"/>
                    <a:cs typeface="Arial"/>
                  </a:rPr>
                  <a:t>been</a:t>
                </a:r>
                <a:r>
                  <a:rPr sz="900">
                    <a:latin typeface="Avenir Next LT Pro" panose="020B0504020202020204" pitchFamily="34" charset="0"/>
                    <a:cs typeface="Arial"/>
                  </a:rPr>
                  <a:t> done.</a:t>
                </a:r>
              </a:p>
            </p:txBody>
          </p:sp>
          <p:sp>
            <p:nvSpPr>
              <p:cNvPr id="82" name="object 20">
                <a:extLst>
                  <a:ext uri="{FF2B5EF4-FFF2-40B4-BE49-F238E27FC236}">
                    <a16:creationId xmlns:a16="http://schemas.microsoft.com/office/drawing/2014/main" id="{325F96A8-D105-2145-B315-F8C3978B10E0}"/>
                  </a:ext>
                </a:extLst>
              </p:cNvPr>
              <p:cNvSpPr txBox="1"/>
              <p:nvPr/>
            </p:nvSpPr>
            <p:spPr>
              <a:xfrm>
                <a:off x="6652227" y="5827893"/>
                <a:ext cx="473724" cy="292135"/>
              </a:xfrm>
              <a:prstGeom prst="ellipse">
                <a:avLst/>
              </a:prstGeom>
              <a:solidFill>
                <a:srgbClr val="0078A9"/>
              </a:solidFill>
            </p:spPr>
            <p:txBody>
              <a:bodyPr vert="horz" wrap="square" lIns="0" tIns="45720" rIns="0" bIns="45720" rtlCol="0">
                <a:spAutoFit/>
              </a:bodyPr>
              <a:lstStyle/>
              <a:p>
                <a:pPr marL="12700" algn="ctr">
                  <a:lnSpc>
                    <a:spcPct val="100000"/>
                  </a:lnSpc>
                  <a:spcBef>
                    <a:spcPts val="90"/>
                  </a:spcBef>
                </a:pPr>
                <a:r>
                  <a:rPr lang="en-US" sz="750" spc="10">
                    <a:solidFill>
                      <a:schemeClr val="bg1"/>
                    </a:solidFill>
                    <a:latin typeface="Avenir Next LT Pro" panose="020B0504020202020204" pitchFamily="34" charset="0"/>
                    <a:cs typeface="Arial"/>
                  </a:rPr>
                  <a:t>DONE</a:t>
                </a:r>
                <a:endParaRPr sz="750">
                  <a:solidFill>
                    <a:schemeClr val="bg1"/>
                  </a:solidFill>
                  <a:latin typeface="Avenir Next LT Pro" panose="020B0504020202020204" pitchFamily="34" charset="0"/>
                  <a:cs typeface="Arial"/>
                </a:endParaRPr>
              </a:p>
            </p:txBody>
          </p:sp>
          <p:sp>
            <p:nvSpPr>
              <p:cNvPr id="2" name="TextBox 1">
                <a:extLst>
                  <a:ext uri="{FF2B5EF4-FFF2-40B4-BE49-F238E27FC236}">
                    <a16:creationId xmlns:a16="http://schemas.microsoft.com/office/drawing/2014/main" id="{0616B6CB-8D0A-BB44-9525-69D52973CF5F}"/>
                  </a:ext>
                </a:extLst>
              </p:cNvPr>
              <p:cNvSpPr txBox="1"/>
              <p:nvPr/>
            </p:nvSpPr>
            <p:spPr>
              <a:xfrm>
                <a:off x="2040269" y="5174894"/>
                <a:ext cx="583814"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4" name="Straight Arrow Connector 3">
                <a:extLst>
                  <a:ext uri="{FF2B5EF4-FFF2-40B4-BE49-F238E27FC236}">
                    <a16:creationId xmlns:a16="http://schemas.microsoft.com/office/drawing/2014/main" id="{F870739F-1339-E247-859B-1EF68FC07B30}"/>
                  </a:ext>
                </a:extLst>
              </p:cNvPr>
              <p:cNvCxnSpPr>
                <a:cxnSpLocks/>
              </p:cNvCxnSpPr>
              <p:nvPr/>
            </p:nvCxnSpPr>
            <p:spPr>
              <a:xfrm>
                <a:off x="2112605" y="5175536"/>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E7B010-4407-FA4E-9E27-6D9ECA77CEBA}"/>
                  </a:ext>
                </a:extLst>
              </p:cNvPr>
              <p:cNvSpPr txBox="1"/>
              <p:nvPr/>
            </p:nvSpPr>
            <p:spPr>
              <a:xfrm>
                <a:off x="2040269" y="6262715"/>
                <a:ext cx="583814"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86" name="Straight Arrow Connector 85">
                <a:extLst>
                  <a:ext uri="{FF2B5EF4-FFF2-40B4-BE49-F238E27FC236}">
                    <a16:creationId xmlns:a16="http://schemas.microsoft.com/office/drawing/2014/main" id="{FC3E63D3-4BFF-524A-A0A4-6C1A2A681C9B}"/>
                  </a:ext>
                </a:extLst>
              </p:cNvPr>
              <p:cNvCxnSpPr>
                <a:cxnSpLocks/>
              </p:cNvCxnSpPr>
              <p:nvPr/>
            </p:nvCxnSpPr>
            <p:spPr>
              <a:xfrm>
                <a:off x="2112605" y="6263357"/>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A0BB2B1-9D13-D444-9E1F-7BC0A6921875}"/>
                  </a:ext>
                </a:extLst>
              </p:cNvPr>
              <p:cNvSpPr txBox="1"/>
              <p:nvPr/>
            </p:nvSpPr>
            <p:spPr>
              <a:xfrm>
                <a:off x="2040269" y="7324260"/>
                <a:ext cx="583814"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88" name="Straight Arrow Connector 87">
                <a:extLst>
                  <a:ext uri="{FF2B5EF4-FFF2-40B4-BE49-F238E27FC236}">
                    <a16:creationId xmlns:a16="http://schemas.microsoft.com/office/drawing/2014/main" id="{F2A5756F-49EB-F541-A256-26971858AA1D}"/>
                  </a:ext>
                </a:extLst>
              </p:cNvPr>
              <p:cNvCxnSpPr>
                <a:cxnSpLocks/>
              </p:cNvCxnSpPr>
              <p:nvPr/>
            </p:nvCxnSpPr>
            <p:spPr>
              <a:xfrm>
                <a:off x="2112605" y="7324902"/>
                <a:ext cx="457454"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1D1390D-D013-3A4C-B66C-C53AAA360551}"/>
                  </a:ext>
                </a:extLst>
              </p:cNvPr>
              <p:cNvCxnSpPr>
                <a:cxnSpLocks/>
              </p:cNvCxnSpPr>
              <p:nvPr/>
            </p:nvCxnSpPr>
            <p:spPr>
              <a:xfrm flipV="1">
                <a:off x="1285042" y="4706933"/>
                <a:ext cx="0" cy="254686"/>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025A4BE-4E4F-8548-A069-3ED13968A67E}"/>
                  </a:ext>
                </a:extLst>
              </p:cNvPr>
              <p:cNvCxnSpPr>
                <a:cxnSpLocks/>
              </p:cNvCxnSpPr>
              <p:nvPr/>
            </p:nvCxnSpPr>
            <p:spPr>
              <a:xfrm flipH="1">
                <a:off x="1390145" y="4706933"/>
                <a:ext cx="0" cy="254686"/>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518F981-BD99-AF46-B291-E0C91CC55ACA}"/>
                  </a:ext>
                </a:extLst>
              </p:cNvPr>
              <p:cNvSpPr txBox="1"/>
              <p:nvPr/>
            </p:nvSpPr>
            <p:spPr>
              <a:xfrm>
                <a:off x="3816518" y="5174894"/>
                <a:ext cx="583814"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94" name="Straight Arrow Connector 93">
                <a:extLst>
                  <a:ext uri="{FF2B5EF4-FFF2-40B4-BE49-F238E27FC236}">
                    <a16:creationId xmlns:a16="http://schemas.microsoft.com/office/drawing/2014/main" id="{F1C74B65-ED81-2D44-BBB9-31C8BC89135A}"/>
                  </a:ext>
                </a:extLst>
              </p:cNvPr>
              <p:cNvCxnSpPr>
                <a:cxnSpLocks/>
              </p:cNvCxnSpPr>
              <p:nvPr/>
            </p:nvCxnSpPr>
            <p:spPr>
              <a:xfrm>
                <a:off x="3888854" y="5175536"/>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82B6071-B231-CF4D-B358-1E59E78080D5}"/>
                  </a:ext>
                </a:extLst>
              </p:cNvPr>
              <p:cNvSpPr txBox="1"/>
              <p:nvPr/>
            </p:nvSpPr>
            <p:spPr>
              <a:xfrm>
                <a:off x="3816518" y="6262715"/>
                <a:ext cx="583814"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96" name="Straight Arrow Connector 95">
                <a:extLst>
                  <a:ext uri="{FF2B5EF4-FFF2-40B4-BE49-F238E27FC236}">
                    <a16:creationId xmlns:a16="http://schemas.microsoft.com/office/drawing/2014/main" id="{8DADC1B9-F5D7-8946-A866-74FB3302B206}"/>
                  </a:ext>
                </a:extLst>
              </p:cNvPr>
              <p:cNvCxnSpPr>
                <a:cxnSpLocks/>
              </p:cNvCxnSpPr>
              <p:nvPr/>
            </p:nvCxnSpPr>
            <p:spPr>
              <a:xfrm>
                <a:off x="3888854" y="6263357"/>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94DF0965-CAFE-EB41-B975-47AD25B45FCF}"/>
                  </a:ext>
                </a:extLst>
              </p:cNvPr>
              <p:cNvSpPr txBox="1"/>
              <p:nvPr/>
            </p:nvSpPr>
            <p:spPr>
              <a:xfrm>
                <a:off x="3816518" y="7324260"/>
                <a:ext cx="583814"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98" name="Straight Arrow Connector 97">
                <a:extLst>
                  <a:ext uri="{FF2B5EF4-FFF2-40B4-BE49-F238E27FC236}">
                    <a16:creationId xmlns:a16="http://schemas.microsoft.com/office/drawing/2014/main" id="{7581D0DE-4326-0244-B0C0-6C775A0B24CD}"/>
                  </a:ext>
                </a:extLst>
              </p:cNvPr>
              <p:cNvCxnSpPr>
                <a:cxnSpLocks/>
              </p:cNvCxnSpPr>
              <p:nvPr/>
            </p:nvCxnSpPr>
            <p:spPr>
              <a:xfrm>
                <a:off x="3888854" y="7324902"/>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7BD4A58-3B26-3F4E-A51C-44316EAB340F}"/>
                  </a:ext>
                </a:extLst>
              </p:cNvPr>
              <p:cNvCxnSpPr>
                <a:cxnSpLocks/>
              </p:cNvCxnSpPr>
              <p:nvPr/>
            </p:nvCxnSpPr>
            <p:spPr>
              <a:xfrm>
                <a:off x="6331228" y="5973961"/>
                <a:ext cx="27480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55E6A75F-87FA-0042-8804-97147B3CC32D}"/>
                  </a:ext>
                </a:extLst>
              </p:cNvPr>
              <p:cNvSpPr txBox="1"/>
              <p:nvPr/>
            </p:nvSpPr>
            <p:spPr>
              <a:xfrm>
                <a:off x="779028" y="5810770"/>
                <a:ext cx="479618"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Can’t</a:t>
                </a:r>
              </a:p>
              <a:p>
                <a:r>
                  <a:rPr lang="en-US" sz="600" b="1">
                    <a:solidFill>
                      <a:schemeClr val="tx1">
                        <a:lumMod val="85000"/>
                        <a:lumOff val="15000"/>
                      </a:schemeClr>
                    </a:solidFill>
                    <a:latin typeface="Avenir Next LT Pro" panose="020B0504020202020204" pitchFamily="34" charset="0"/>
                  </a:rPr>
                  <a:t>Resolve</a:t>
                </a:r>
              </a:p>
            </p:txBody>
          </p:sp>
          <p:sp>
            <p:nvSpPr>
              <p:cNvPr id="103" name="TextBox 102">
                <a:extLst>
                  <a:ext uri="{FF2B5EF4-FFF2-40B4-BE49-F238E27FC236}">
                    <a16:creationId xmlns:a16="http://schemas.microsoft.com/office/drawing/2014/main" id="{8F2245F6-B0EA-DC41-9418-49A5A17732A6}"/>
                  </a:ext>
                </a:extLst>
              </p:cNvPr>
              <p:cNvSpPr txBox="1"/>
              <p:nvPr/>
            </p:nvSpPr>
            <p:spPr>
              <a:xfrm>
                <a:off x="779028" y="6882825"/>
                <a:ext cx="479618" cy="276999"/>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Can’t</a:t>
                </a:r>
              </a:p>
              <a:p>
                <a:r>
                  <a:rPr lang="en-US" sz="600" b="1">
                    <a:solidFill>
                      <a:schemeClr val="tx1">
                        <a:lumMod val="85000"/>
                        <a:lumOff val="15000"/>
                      </a:schemeClr>
                    </a:solidFill>
                    <a:latin typeface="Avenir Next LT Pro" panose="020B0504020202020204" pitchFamily="34" charset="0"/>
                  </a:rPr>
                  <a:t>Resolve</a:t>
                </a:r>
              </a:p>
            </p:txBody>
          </p:sp>
          <p:cxnSp>
            <p:nvCxnSpPr>
              <p:cNvPr id="105" name="Elbow Connector 104">
                <a:extLst>
                  <a:ext uri="{FF2B5EF4-FFF2-40B4-BE49-F238E27FC236}">
                    <a16:creationId xmlns:a16="http://schemas.microsoft.com/office/drawing/2014/main" id="{F217EBC6-27CD-D14A-A59B-3AA80E50ECAD}"/>
                  </a:ext>
                </a:extLst>
              </p:cNvPr>
              <p:cNvCxnSpPr>
                <a:cxnSpLocks/>
                <a:stCxn id="74" idx="4"/>
                <a:endCxn id="67" idx="0"/>
              </p:cNvCxnSpPr>
              <p:nvPr/>
            </p:nvCxnSpPr>
            <p:spPr>
              <a:xfrm rot="5400000">
                <a:off x="1967210" y="4851088"/>
                <a:ext cx="626451" cy="1868486"/>
              </a:xfrm>
              <a:prstGeom prst="bentConnector3">
                <a:avLst>
                  <a:gd name="adj1" fmla="val 50000"/>
                </a:avLst>
              </a:prstGeom>
              <a:ln w="63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a:extLst>
                  <a:ext uri="{FF2B5EF4-FFF2-40B4-BE49-F238E27FC236}">
                    <a16:creationId xmlns:a16="http://schemas.microsoft.com/office/drawing/2014/main" id="{53DDB55D-AFD4-9B45-90C0-7E434F38C2F5}"/>
                  </a:ext>
                </a:extLst>
              </p:cNvPr>
              <p:cNvCxnSpPr>
                <a:cxnSpLocks/>
                <a:stCxn id="78" idx="4"/>
                <a:endCxn id="70" idx="0"/>
              </p:cNvCxnSpPr>
              <p:nvPr/>
            </p:nvCxnSpPr>
            <p:spPr>
              <a:xfrm rot="5400000">
                <a:off x="1982169" y="5929380"/>
                <a:ext cx="596533" cy="1868486"/>
              </a:xfrm>
              <a:prstGeom prst="bentConnector3">
                <a:avLst>
                  <a:gd name="adj1" fmla="val 50000"/>
                </a:avLst>
              </a:prstGeom>
              <a:ln w="63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5" name="object 7">
            <a:extLst>
              <a:ext uri="{FF2B5EF4-FFF2-40B4-BE49-F238E27FC236}">
                <a16:creationId xmlns:a16="http://schemas.microsoft.com/office/drawing/2014/main" id="{7638348B-7304-FD46-B7BC-4213EAA68FA0}"/>
              </a:ext>
            </a:extLst>
          </p:cNvPr>
          <p:cNvSpPr/>
          <p:nvPr/>
        </p:nvSpPr>
        <p:spPr>
          <a:xfrm>
            <a:off x="571500" y="3217022"/>
            <a:ext cx="6629400" cy="391795"/>
          </a:xfrm>
          <a:custGeom>
            <a:avLst/>
            <a:gdLst/>
            <a:ahLst/>
            <a:cxnLst/>
            <a:rect l="l" t="t" r="r" b="b"/>
            <a:pathLst>
              <a:path w="6629400" h="391795">
                <a:moveTo>
                  <a:pt x="6629400" y="0"/>
                </a:moveTo>
                <a:lnTo>
                  <a:pt x="0" y="0"/>
                </a:lnTo>
                <a:lnTo>
                  <a:pt x="0" y="391769"/>
                </a:lnTo>
                <a:lnTo>
                  <a:pt x="6629400" y="391769"/>
                </a:lnTo>
                <a:lnTo>
                  <a:pt x="6629400" y="0"/>
                </a:lnTo>
                <a:close/>
              </a:path>
            </a:pathLst>
          </a:custGeom>
          <a:solidFill>
            <a:srgbClr val="0078A9"/>
          </a:solidFill>
        </p:spPr>
        <p:txBody>
          <a:bodyPr wrap="square" lIns="0" tIns="0" rIns="0" bIns="0" rtlCol="0" anchor="ctr"/>
          <a:lstStyle/>
          <a:p>
            <a:pPr marL="179388"/>
            <a:r>
              <a:rPr lang="en-US" sz="1400" b="1">
                <a:solidFill>
                  <a:schemeClr val="bg1"/>
                </a:solidFill>
                <a:latin typeface="Avenir Next LT Pro" panose="020B0504020202020204" pitchFamily="34" charset="0"/>
              </a:rPr>
              <a:t>Resolution Roadmap</a:t>
            </a:r>
          </a:p>
        </p:txBody>
      </p:sp>
      <p:sp>
        <p:nvSpPr>
          <p:cNvPr id="7" name="object 7">
            <a:extLst>
              <a:ext uri="{FF2B5EF4-FFF2-40B4-BE49-F238E27FC236}">
                <a16:creationId xmlns:a16="http://schemas.microsoft.com/office/drawing/2014/main" id="{0D013970-98E4-3CB1-523B-C7E9935F4629}"/>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Resolution &amp; Recovery</a:t>
            </a:r>
          </a:p>
        </p:txBody>
      </p:sp>
      <p:pic>
        <p:nvPicPr>
          <p:cNvPr id="8" name="Graphic 7" descr="Thumbs up sign with solid fill">
            <a:extLst>
              <a:ext uri="{FF2B5EF4-FFF2-40B4-BE49-F238E27FC236}">
                <a16:creationId xmlns:a16="http://schemas.microsoft.com/office/drawing/2014/main" id="{1C522015-CE29-0D3C-E9F1-153A03850B4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61702" y="147673"/>
            <a:ext cx="374904" cy="3749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33400" y="894629"/>
            <a:ext cx="3314700" cy="6690614"/>
          </a:xfrm>
          <a:prstGeom prst="rect">
            <a:avLst/>
          </a:prstGeom>
        </p:spPr>
        <p:txBody>
          <a:bodyPr vert="horz" wrap="square" lIns="0" tIns="12700" rIns="0" bIns="0" rtlCol="0">
            <a:spAutoFit/>
          </a:bodyPr>
          <a:lstStyle/>
          <a:p>
            <a:pPr marL="12700">
              <a:lnSpc>
                <a:spcPct val="125000"/>
              </a:lnSpc>
              <a:spcBef>
                <a:spcPts val="500"/>
              </a:spcBef>
              <a:spcAft>
                <a:spcPts val="500"/>
              </a:spcAft>
            </a:pPr>
            <a:r>
              <a:rPr lang="en-US" sz="1400">
                <a:solidFill>
                  <a:srgbClr val="0069A6"/>
                </a:solidFill>
                <a:latin typeface="Avenir Next LT Pro" panose="020B0504020202020204" pitchFamily="34" charset="0"/>
                <a:cs typeface="Avenir-Roman"/>
              </a:rPr>
              <a:t>Resolution</a:t>
            </a:r>
            <a:endParaRPr lang="en-US" sz="1200">
              <a:latin typeface="Avenir Next LT Pro" panose="020B0504020202020204" pitchFamily="34" charset="0"/>
              <a:cs typeface="Avenir-Roman"/>
            </a:endParaRPr>
          </a:p>
          <a:p>
            <a:pPr marL="12700">
              <a:lnSpc>
                <a:spcPct val="125000"/>
              </a:lnSpc>
              <a:spcBef>
                <a:spcPts val="500"/>
              </a:spcBef>
              <a:spcAft>
                <a:spcPts val="500"/>
              </a:spcAft>
            </a:pPr>
            <a:r>
              <a:rPr lang="en-US" sz="1000">
                <a:solidFill>
                  <a:schemeClr val="tx1">
                    <a:lumMod val="85000"/>
                    <a:lumOff val="15000"/>
                  </a:schemeClr>
                </a:solidFill>
                <a:latin typeface="Avenir Next LT Pro" panose="020B0504020202020204" pitchFamily="34" charset="0"/>
                <a:cs typeface="Avenir-Light"/>
              </a:rPr>
              <a:t>The cornerstones of effective resolution are </a:t>
            </a:r>
            <a:r>
              <a:rPr lang="en-US" sz="1000" b="1">
                <a:solidFill>
                  <a:schemeClr val="tx1">
                    <a:lumMod val="85000"/>
                    <a:lumOff val="15000"/>
                  </a:schemeClr>
                </a:solidFill>
                <a:latin typeface="Avenir Next LT Pro" panose="020B0504020202020204" pitchFamily="34" charset="0"/>
                <a:cs typeface="Avenir-Heavy"/>
              </a:rPr>
              <a:t>timeliness </a:t>
            </a:r>
            <a:r>
              <a:rPr lang="en-US" sz="1000">
                <a:solidFill>
                  <a:schemeClr val="tx1">
                    <a:lumMod val="85000"/>
                    <a:lumOff val="15000"/>
                  </a:schemeClr>
                </a:solidFill>
                <a:latin typeface="Avenir Next LT Pro" panose="020B0504020202020204" pitchFamily="34" charset="0"/>
                <a:cs typeface="Avenir-Light"/>
              </a:rPr>
              <a:t>and </a:t>
            </a:r>
            <a:r>
              <a:rPr lang="en-US" sz="1000" b="1">
                <a:solidFill>
                  <a:schemeClr val="tx1">
                    <a:lumMod val="85000"/>
                    <a:lumOff val="15000"/>
                  </a:schemeClr>
                </a:solidFill>
                <a:latin typeface="Avenir Next LT Pro" panose="020B0504020202020204" pitchFamily="34" charset="0"/>
                <a:cs typeface="Avenir-Heavy"/>
              </a:rPr>
              <a:t>appropriateness </a:t>
            </a:r>
            <a:r>
              <a:rPr lang="en-US" sz="1000">
                <a:solidFill>
                  <a:schemeClr val="tx1">
                    <a:lumMod val="85000"/>
                    <a:lumOff val="15000"/>
                  </a:schemeClr>
                </a:solidFill>
                <a:latin typeface="Avenir Next LT Pro" panose="020B0504020202020204" pitchFamily="34" charset="0"/>
                <a:cs typeface="Avenir-Light"/>
              </a:rPr>
              <a:t>(how effective the resolution is at eliminating the root cause of a member’s dissatisfaction). Since the root cause is not always clear, the A-HEART model must be followed to better understand the situation. For example, a member might be complaining about how long it took them to park while in reality, they are concerned that their lateness puts them at risk of losing their appointment time. This also explains why providing service recovery tokens like coffee cards or co-pay waivers is a risky first line of action when a complaint is raised. In most cases, resolution will not involve tokens of this nature and instead need to be focused on the unmet need.</a:t>
            </a:r>
            <a:endParaRPr lang="en-US" sz="1400">
              <a:solidFill>
                <a:srgbClr val="0069A6"/>
              </a:solidFill>
              <a:latin typeface="Avenir Next LT Pro" panose="020B0504020202020204" pitchFamily="34" charset="0"/>
              <a:cs typeface="Avenir-Roman"/>
            </a:endParaRPr>
          </a:p>
          <a:p>
            <a:pPr marL="12700" lvl="0">
              <a:lnSpc>
                <a:spcPct val="125000"/>
              </a:lnSpc>
              <a:spcBef>
                <a:spcPts val="500"/>
              </a:spcBef>
              <a:spcAft>
                <a:spcPts val="500"/>
              </a:spcAft>
            </a:pPr>
            <a:r>
              <a:rPr lang="en-US" sz="1400">
                <a:solidFill>
                  <a:srgbClr val="0069A6"/>
                </a:solidFill>
                <a:latin typeface="Avenir Next LT Pro" panose="020B0504020202020204" pitchFamily="34" charset="0"/>
                <a:cs typeface="Avenir-Roman"/>
              </a:rPr>
              <a:t>Recovery</a:t>
            </a:r>
            <a:endParaRPr lang="en-US" sz="1200">
              <a:solidFill>
                <a:prstClr val="black"/>
              </a:solidFill>
              <a:latin typeface="Avenir Next LT Pro" panose="020B0504020202020204" pitchFamily="34" charset="0"/>
              <a:cs typeface="Avenir-Roman"/>
            </a:endParaRPr>
          </a:p>
          <a:p>
            <a:pPr marL="12700" lvl="0">
              <a:lnSpc>
                <a:spcPct val="125000"/>
              </a:lnSpc>
              <a:spcBef>
                <a:spcPts val="500"/>
              </a:spcBef>
              <a:spcAft>
                <a:spcPts val="500"/>
              </a:spcAft>
            </a:pPr>
            <a:r>
              <a:rPr lang="en-US" sz="1000">
                <a:solidFill>
                  <a:schemeClr val="tx1">
                    <a:lumMod val="85000"/>
                    <a:lumOff val="15000"/>
                  </a:schemeClr>
                </a:solidFill>
                <a:latin typeface="Avenir Next LT Pro" panose="020B0504020202020204" pitchFamily="34" charset="0"/>
                <a:cs typeface="Avenir-Light"/>
              </a:rPr>
              <a:t>In some cases, a service issue may have been resolved by the staff person who encountered it and yet we have not yet fully recovered a member’s trust and loyalty. For example, a 90-minute delay in an appointment might be resolved when the physician is seen, and apologizes to the member, but the member’s lost time has not been accounted for. Another possibility is that an issue from the past is brought forward, and, on the spot, resolution is not possible. In either of these cases and even more broadly, recovery is an important consideration in the roadmap. When the resolution can’t address the actual inconvenience or anxiety that was experienced by the member, further recovery efforts are warranted. Recovery efforts can include such things as an appropriate leader to follow-up and demonstrate a higher-level awareness of the issue. Also, appropriate to </a:t>
            </a:r>
          </a:p>
        </p:txBody>
      </p:sp>
      <p:sp>
        <p:nvSpPr>
          <p:cNvPr id="9" name="object 9"/>
          <p:cNvSpPr txBox="1"/>
          <p:nvPr/>
        </p:nvSpPr>
        <p:spPr>
          <a:xfrm>
            <a:off x="571500" y="8171031"/>
            <a:ext cx="6778534" cy="1324593"/>
          </a:xfrm>
          <a:prstGeom prst="rect">
            <a:avLst/>
          </a:prstGeom>
          <a:solidFill>
            <a:srgbClr val="B4DCFF">
              <a:alpha val="20000"/>
            </a:srgbClr>
          </a:solidFill>
        </p:spPr>
        <p:txBody>
          <a:bodyPr vert="horz" wrap="square" lIns="182880" tIns="91440" rIns="0" bIns="91440" rtlCol="0" anchor="t">
            <a:spAutoFit/>
          </a:bodyPr>
          <a:lstStyle/>
          <a:p>
            <a:pPr marL="7620" marR="287655">
              <a:lnSpc>
                <a:spcPct val="125000"/>
              </a:lnSpc>
              <a:spcBef>
                <a:spcPts val="715"/>
              </a:spcBef>
            </a:pPr>
            <a:r>
              <a:rPr lang="en-US" sz="1000">
                <a:latin typeface="Avenir Next LT Pro" panose="020B0504020202020204" pitchFamily="34" charset="0"/>
                <a:cs typeface="Arial"/>
              </a:rPr>
              <a:t>It’s critically important to assess whether a complaint is connected to an adverse event or perception of such, or in any such case where there is perceived or real harm to the patient or member. In these cases, there are multiple considerations, and a different Kaiser Permanente protocol must be followed. That protocol may involve the inclusion of the Healthcare Ombudsman/Mediator and the use of different communication techniques that reference “Reporting Adverse Outcomes”. For more information on this protocol, contact the local Quality Assurance and/or Risk Management Departments. </a:t>
            </a:r>
            <a:endParaRPr lang="en-US" sz="1000">
              <a:solidFill>
                <a:srgbClr val="0078A9"/>
              </a:solidFill>
              <a:latin typeface="Avenir Next LT Pro" panose="020B0504020202020204" pitchFamily="34" charset="0"/>
              <a:cs typeface="Arial"/>
            </a:endParaRPr>
          </a:p>
        </p:txBody>
      </p:sp>
      <p:sp>
        <p:nvSpPr>
          <p:cNvPr id="10" name="object 10"/>
          <p:cNvSpPr txBox="1"/>
          <p:nvPr/>
        </p:nvSpPr>
        <p:spPr>
          <a:xfrm>
            <a:off x="4013200" y="894629"/>
            <a:ext cx="3225165" cy="6870150"/>
          </a:xfrm>
          <a:prstGeom prst="rect">
            <a:avLst/>
          </a:prstGeom>
        </p:spPr>
        <p:txBody>
          <a:bodyPr vert="horz" wrap="square" lIns="0" tIns="12700" rIns="0" bIns="0" rtlCol="0">
            <a:spAutoFit/>
          </a:bodyPr>
          <a:lstStyle/>
          <a:p>
            <a:pPr marL="12700">
              <a:lnSpc>
                <a:spcPct val="125000"/>
              </a:lnSpc>
              <a:spcBef>
                <a:spcPts val="500"/>
              </a:spcBef>
              <a:spcAft>
                <a:spcPts val="500"/>
              </a:spcAft>
            </a:pPr>
            <a:r>
              <a:rPr lang="en-US" sz="1000">
                <a:solidFill>
                  <a:schemeClr val="tx1">
                    <a:lumMod val="85000"/>
                    <a:lumOff val="15000"/>
                  </a:schemeClr>
                </a:solidFill>
                <a:latin typeface="Avenir Next LT Pro" panose="020B0504020202020204" pitchFamily="34" charset="0"/>
                <a:cs typeface="Avenir-Light"/>
              </a:rPr>
              <a:t>communicate a sense of urgency and sharing what is being done to prevent future occurrences. Sometime, an appropriate recovery token may be helpful for the specific situation and yet should never be used as an alternative to actual issue resolution.</a:t>
            </a:r>
            <a:endParaRPr lang="en-US" sz="1400">
              <a:solidFill>
                <a:srgbClr val="0069A6"/>
              </a:solidFill>
              <a:latin typeface="Avenir Next LT Pro" panose="020B0504020202020204" pitchFamily="34" charset="0"/>
              <a:cs typeface="Avenir-Roman"/>
            </a:endParaRPr>
          </a:p>
          <a:p>
            <a:pPr marL="12700">
              <a:lnSpc>
                <a:spcPct val="125000"/>
              </a:lnSpc>
              <a:spcBef>
                <a:spcPts val="500"/>
              </a:spcBef>
              <a:spcAft>
                <a:spcPts val="500"/>
              </a:spcAft>
            </a:pPr>
            <a:r>
              <a:rPr lang="en-US" sz="1400">
                <a:solidFill>
                  <a:srgbClr val="0069A6"/>
                </a:solidFill>
                <a:latin typeface="Avenir Next LT Pro" panose="020B0504020202020204" pitchFamily="34" charset="0"/>
                <a:cs typeface="Avenir-Roman"/>
              </a:rPr>
              <a:t>Empowerment &amp; Escalation</a:t>
            </a:r>
            <a:endParaRPr lang="en-US" sz="1400">
              <a:latin typeface="Avenir Next LT Pro" panose="020B0504020202020204" pitchFamily="34" charset="0"/>
              <a:cs typeface="Avenir-Roman"/>
            </a:endParaRPr>
          </a:p>
          <a:p>
            <a:pPr marL="12700">
              <a:lnSpc>
                <a:spcPct val="125000"/>
              </a:lnSpc>
              <a:spcBef>
                <a:spcPts val="500"/>
              </a:spcBef>
              <a:spcAft>
                <a:spcPts val="500"/>
              </a:spcAft>
            </a:pPr>
            <a:r>
              <a:rPr lang="en-US" sz="1000">
                <a:solidFill>
                  <a:schemeClr val="tx1">
                    <a:lumMod val="85000"/>
                    <a:lumOff val="15000"/>
                  </a:schemeClr>
                </a:solidFill>
                <a:latin typeface="Avenir Next LT Pro" panose="020B0504020202020204" pitchFamily="34" charset="0"/>
                <a:cs typeface="Avenir-Light"/>
              </a:rPr>
              <a:t>Service research supports the notion that the quicker the resolution to an issue, the larger the impact. Resolving issues quickly can mean only one thing: empowerment. Giving staff the knowledge and guidelines to make decisions that address member issues has profound impacts on both the member and staff experience. These “Degrees of Freedom” enable quicker decision making for both resolution and recovery efforts up to and including the provision of tokens. For example, staff might be empowered to “work a member into the procedure schedule” under certain circumstances or assign another clinic provider when the waiting time is much longer than anticipated or expected. At any rate, staff must have resources available to direct towards the problem and appropriate freedom to make great experiences happen.” Efforts to empower can start with the learning process but must be continued with reinforcing behaviors. When collaboration with other areas or departments is needed in a recovery effort, those team members must also be empowered and show the same level of urgency as the staff member who initially surfaced the concern. When issues can’t be resolved at the first line, quick escalation will ensure those issues can shall be resolved as quickly as possible. The Resolution roadmap includes an escalation pathway which are raised to a higher level of leadership. It must be clearly understood and broadly respect by all staff.</a:t>
            </a:r>
          </a:p>
        </p:txBody>
      </p:sp>
      <p:sp>
        <p:nvSpPr>
          <p:cNvPr id="11" name="object 11"/>
          <p:cNvSpPr txBox="1"/>
          <p:nvPr/>
        </p:nvSpPr>
        <p:spPr>
          <a:xfrm>
            <a:off x="571500" y="7938916"/>
            <a:ext cx="6778534" cy="246221"/>
          </a:xfrm>
          <a:prstGeom prst="rect">
            <a:avLst/>
          </a:prstGeom>
          <a:solidFill>
            <a:srgbClr val="0078A9"/>
          </a:solidFill>
        </p:spPr>
        <p:txBody>
          <a:bodyPr vert="horz" wrap="square" lIns="0" tIns="45720" rIns="0" bIns="45720" rtlCol="0">
            <a:spAutoFit/>
          </a:bodyPr>
          <a:lstStyle/>
          <a:p>
            <a:pPr marL="171450">
              <a:lnSpc>
                <a:spcPct val="100000"/>
              </a:lnSpc>
              <a:spcBef>
                <a:spcPts val="245"/>
              </a:spcBef>
            </a:pPr>
            <a:r>
              <a:rPr lang="en-US" sz="1000" b="1">
                <a:solidFill>
                  <a:srgbClr val="FFFFFF"/>
                </a:solidFill>
                <a:latin typeface="Avenir Next LT Pro" panose="020B0504020202020204" pitchFamily="34" charset="0"/>
                <a:cs typeface="Arial"/>
              </a:rPr>
              <a:t>ADVERSE EVENTS</a:t>
            </a:r>
            <a:endParaRPr lang="en-US" sz="1000">
              <a:latin typeface="Avenir Next LT Pro" panose="020B0504020202020204" pitchFamily="34" charset="0"/>
              <a:cs typeface="Arial"/>
            </a:endParaRPr>
          </a:p>
        </p:txBody>
      </p:sp>
      <p:sp>
        <p:nvSpPr>
          <p:cNvPr id="7" name="object 7">
            <a:extLst>
              <a:ext uri="{FF2B5EF4-FFF2-40B4-BE49-F238E27FC236}">
                <a16:creationId xmlns:a16="http://schemas.microsoft.com/office/drawing/2014/main" id="{73539A43-F8D7-85C1-C383-C5145AD74655}"/>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Resolution &amp; Recovery</a:t>
            </a:r>
          </a:p>
        </p:txBody>
      </p:sp>
      <p:pic>
        <p:nvPicPr>
          <p:cNvPr id="8" name="Graphic 7" descr="Thumbs up sign with solid fill">
            <a:extLst>
              <a:ext uri="{FF2B5EF4-FFF2-40B4-BE49-F238E27FC236}">
                <a16:creationId xmlns:a16="http://schemas.microsoft.com/office/drawing/2014/main" id="{09985476-D5A5-BB2E-D572-130432D20AF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61702" y="147673"/>
            <a:ext cx="374904" cy="3749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80013" y="2093211"/>
            <a:ext cx="6629400" cy="7186591"/>
          </a:xfrm>
          <a:prstGeom prst="rect">
            <a:avLst/>
          </a:prstGeom>
          <a:solidFill>
            <a:srgbClr val="B4DCFF">
              <a:alpha val="20000"/>
            </a:srgbClr>
          </a:solidFill>
        </p:spPr>
        <p:txBody>
          <a:bodyPr wrap="square" lIns="0" tIns="0" rIns="0" bIns="0" rtlCol="0"/>
          <a:lstStyle/>
          <a:p>
            <a:endParaRPr lang="en-US">
              <a:latin typeface="Avenir Next LT Pro" panose="020B0504020202020204" pitchFamily="34" charset="0"/>
            </a:endParaRPr>
          </a:p>
        </p:txBody>
      </p:sp>
      <p:sp>
        <p:nvSpPr>
          <p:cNvPr id="6" name="object 6"/>
          <p:cNvSpPr txBox="1"/>
          <p:nvPr/>
        </p:nvSpPr>
        <p:spPr>
          <a:xfrm>
            <a:off x="733706" y="2164296"/>
            <a:ext cx="6311265" cy="3131497"/>
          </a:xfrm>
          <a:prstGeom prst="rect">
            <a:avLst/>
          </a:prstGeom>
        </p:spPr>
        <p:txBody>
          <a:bodyPr vert="horz" wrap="square" lIns="0" tIns="52069" rIns="0" bIns="0" rtlCol="0">
            <a:spAutoFit/>
          </a:bodyPr>
          <a:lstStyle/>
          <a:p>
            <a:pPr marL="12700">
              <a:lnSpc>
                <a:spcPct val="100000"/>
              </a:lnSpc>
              <a:spcBef>
                <a:spcPts val="409"/>
              </a:spcBef>
            </a:pPr>
            <a:r>
              <a:rPr lang="en-US" sz="1200" b="1">
                <a:latin typeface="Avenir Next LT Pro" panose="020B0504020202020204" pitchFamily="34" charset="0"/>
                <a:cs typeface="Arial"/>
              </a:rPr>
              <a:t>RAISE</a:t>
            </a:r>
            <a:endParaRPr lang="en-US" sz="1200">
              <a:latin typeface="Avenir Next LT Pro" panose="020B0504020202020204" pitchFamily="34" charset="0"/>
              <a:cs typeface="Arial"/>
            </a:endParaRPr>
          </a:p>
          <a:p>
            <a:pPr marL="12700" marR="16510">
              <a:lnSpc>
                <a:spcPts val="1500"/>
              </a:lnSpc>
              <a:spcBef>
                <a:spcPts val="60"/>
              </a:spcBef>
            </a:pPr>
            <a:r>
              <a:rPr lang="en-US" sz="1000">
                <a:latin typeface="Avenir Next LT Pro" panose="020B0504020202020204" pitchFamily="34" charset="0"/>
                <a:cs typeface="Arial"/>
              </a:rPr>
              <a:t>Upon checking in for an appointment, the member expresses disgust at the condition of the restroom down the hall. The receptionist uses the A-HEART model and lets the member know that he will be calling to have the issue resolved immediately.</a:t>
            </a:r>
          </a:p>
          <a:p>
            <a:pPr marL="12700">
              <a:lnSpc>
                <a:spcPct val="100000"/>
              </a:lnSpc>
              <a:spcBef>
                <a:spcPts val="900"/>
              </a:spcBef>
            </a:pPr>
            <a:r>
              <a:rPr lang="en-US" sz="1200" b="1">
                <a:latin typeface="Avenir Next LT Pro" panose="020B0504020202020204" pitchFamily="34" charset="0"/>
                <a:cs typeface="Arial"/>
              </a:rPr>
              <a:t>RESOLVE</a:t>
            </a:r>
            <a:endParaRPr lang="en-US" sz="1200">
              <a:latin typeface="Avenir Next LT Pro" panose="020B0504020202020204" pitchFamily="34" charset="0"/>
              <a:cs typeface="Arial"/>
            </a:endParaRPr>
          </a:p>
          <a:p>
            <a:pPr marL="12700" marR="5080">
              <a:lnSpc>
                <a:spcPts val="1500"/>
              </a:lnSpc>
              <a:spcBef>
                <a:spcPts val="60"/>
              </a:spcBef>
            </a:pPr>
            <a:r>
              <a:rPr lang="en-US" sz="1000">
                <a:latin typeface="Avenir Next LT Pro" panose="020B0504020202020204" pitchFamily="34" charset="0"/>
                <a:cs typeface="Arial"/>
              </a:rPr>
              <a:t>Since there are several people waiting to be checked in, the receptionist quickly gets a medical assistant to contact the Environmental Services hotline and lets them know of the complaint and issue. The Environmental Services team recognizes the urgency of the problem and contacts the staff responsible for that area who immediately proceeds to clean up the bathroom.</a:t>
            </a:r>
          </a:p>
          <a:p>
            <a:pPr marL="12700" marR="5080">
              <a:lnSpc>
                <a:spcPts val="1500"/>
              </a:lnSpc>
              <a:spcBef>
                <a:spcPts val="60"/>
              </a:spcBef>
            </a:pPr>
            <a:endParaRPr lang="en-US" sz="1000">
              <a:latin typeface="Avenir Next LT Pro" panose="020B0504020202020204" pitchFamily="34" charset="0"/>
              <a:cs typeface="Arial"/>
            </a:endParaRPr>
          </a:p>
          <a:p>
            <a:pPr marL="12700">
              <a:lnSpc>
                <a:spcPct val="100000"/>
              </a:lnSpc>
              <a:spcBef>
                <a:spcPts val="409"/>
              </a:spcBef>
            </a:pPr>
            <a:r>
              <a:rPr lang="en-US" sz="1200" b="1">
                <a:latin typeface="Avenir Next LT Pro" panose="020B0504020202020204" pitchFamily="34" charset="0"/>
                <a:cs typeface="Arial"/>
              </a:rPr>
              <a:t>RECOVERY</a:t>
            </a:r>
            <a:endParaRPr lang="en-US" sz="1200">
              <a:latin typeface="Avenir Next LT Pro" panose="020B0504020202020204" pitchFamily="34" charset="0"/>
              <a:cs typeface="Arial"/>
            </a:endParaRPr>
          </a:p>
          <a:p>
            <a:pPr marL="12700" marR="5080">
              <a:lnSpc>
                <a:spcPts val="1500"/>
              </a:lnSpc>
              <a:spcBef>
                <a:spcPts val="60"/>
              </a:spcBef>
            </a:pPr>
            <a:r>
              <a:rPr lang="en-US" sz="1000">
                <a:latin typeface="Avenir Next LT Pro" panose="020B0504020202020204" pitchFamily="34" charset="0"/>
                <a:cs typeface="Arial"/>
              </a:rPr>
              <a:t>The Environmental Services Leader seeks out the member, introduces herself and uses the A-HEART model to apologize, thank the member for raising the issue, share what’s been done, and ask if there is anything else that can be done for the member.</a:t>
            </a:r>
          </a:p>
          <a:p>
            <a:pPr marL="12700" marR="5080">
              <a:lnSpc>
                <a:spcPts val="1500"/>
              </a:lnSpc>
              <a:spcBef>
                <a:spcPts val="60"/>
              </a:spcBef>
            </a:pPr>
            <a:endParaRPr lang="en-US" sz="1000">
              <a:latin typeface="Avenir Next LT Pro" panose="020B0504020202020204" pitchFamily="34" charset="0"/>
              <a:cs typeface="Arial"/>
            </a:endParaRPr>
          </a:p>
        </p:txBody>
      </p:sp>
      <p:sp>
        <p:nvSpPr>
          <p:cNvPr id="8" name="object 8"/>
          <p:cNvSpPr txBox="1"/>
          <p:nvPr/>
        </p:nvSpPr>
        <p:spPr>
          <a:xfrm>
            <a:off x="571499" y="1028646"/>
            <a:ext cx="6629400" cy="575670"/>
          </a:xfrm>
          <a:prstGeom prst="rect">
            <a:avLst/>
          </a:prstGeom>
        </p:spPr>
        <p:txBody>
          <a:bodyPr vert="horz" wrap="square" lIns="0" tIns="12700" rIns="0" bIns="0" rtlCol="0">
            <a:spAutoFit/>
          </a:bodyPr>
          <a:lstStyle/>
          <a:p>
            <a:pPr marL="12700" marR="5080">
              <a:lnSpc>
                <a:spcPct val="125000"/>
              </a:lnSpc>
              <a:spcBef>
                <a:spcPts val="100"/>
              </a:spcBef>
            </a:pPr>
            <a:r>
              <a:rPr lang="en-US" sz="1000">
                <a:latin typeface="Avenir Next LT Pro" panose="020B0504020202020204" pitchFamily="34" charset="0"/>
                <a:cs typeface="Avenir-Light"/>
              </a:rPr>
              <a:t>The following two scenarios can be used as starting points for discussion and are intended to provide examples of how the recovery pathway can be used to resolve member issues and recover trust. The red arrows in the recovery pathway indicate how the pathway is being followed based on this specific scenario.</a:t>
            </a:r>
          </a:p>
        </p:txBody>
      </p:sp>
      <p:grpSp>
        <p:nvGrpSpPr>
          <p:cNvPr id="44" name="Group 43">
            <a:extLst>
              <a:ext uri="{FF2B5EF4-FFF2-40B4-BE49-F238E27FC236}">
                <a16:creationId xmlns:a16="http://schemas.microsoft.com/office/drawing/2014/main" id="{A8E448B0-7DF6-9747-9E8D-FA5EB89215B6}"/>
              </a:ext>
            </a:extLst>
          </p:cNvPr>
          <p:cNvGrpSpPr/>
          <p:nvPr/>
        </p:nvGrpSpPr>
        <p:grpSpPr>
          <a:xfrm>
            <a:off x="707919" y="5348279"/>
            <a:ext cx="6373582" cy="3672119"/>
            <a:chOff x="667694" y="3993613"/>
            <a:chExt cx="6458257" cy="3809439"/>
          </a:xfrm>
        </p:grpSpPr>
        <p:sp>
          <p:nvSpPr>
            <p:cNvPr id="46" name="object 14">
              <a:extLst>
                <a:ext uri="{FF2B5EF4-FFF2-40B4-BE49-F238E27FC236}">
                  <a16:creationId xmlns:a16="http://schemas.microsoft.com/office/drawing/2014/main" id="{E28D1C42-50F1-1B47-A8FC-13F3A2A613DA}"/>
                </a:ext>
              </a:extLst>
            </p:cNvPr>
            <p:cNvSpPr txBox="1"/>
            <p:nvPr/>
          </p:nvSpPr>
          <p:spPr>
            <a:xfrm>
              <a:off x="1109971" y="3993613"/>
              <a:ext cx="612928" cy="212857"/>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RAISE</a:t>
              </a:r>
              <a:endParaRPr sz="1250">
                <a:latin typeface="Avenir Next LT Pro" panose="020B0504020202020204" pitchFamily="34" charset="0"/>
                <a:cs typeface="Avenir-Heavy"/>
              </a:endParaRPr>
            </a:p>
          </p:txBody>
        </p:sp>
        <p:sp>
          <p:nvSpPr>
            <p:cNvPr id="47" name="object 15">
              <a:extLst>
                <a:ext uri="{FF2B5EF4-FFF2-40B4-BE49-F238E27FC236}">
                  <a16:creationId xmlns:a16="http://schemas.microsoft.com/office/drawing/2014/main" id="{1BD287E1-AFE4-1A41-989B-2E808E7FCBE4}"/>
                </a:ext>
              </a:extLst>
            </p:cNvPr>
            <p:cNvSpPr txBox="1"/>
            <p:nvPr/>
          </p:nvSpPr>
          <p:spPr>
            <a:xfrm>
              <a:off x="2856220" y="3993613"/>
              <a:ext cx="766444" cy="212856"/>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RESOLVE</a:t>
              </a:r>
              <a:endParaRPr sz="1250">
                <a:latin typeface="Avenir Next LT Pro" panose="020B0504020202020204" pitchFamily="34" charset="0"/>
                <a:cs typeface="Avenir-Heavy"/>
              </a:endParaRPr>
            </a:p>
          </p:txBody>
        </p:sp>
        <p:sp>
          <p:nvSpPr>
            <p:cNvPr id="48" name="object 16">
              <a:extLst>
                <a:ext uri="{FF2B5EF4-FFF2-40B4-BE49-F238E27FC236}">
                  <a16:creationId xmlns:a16="http://schemas.microsoft.com/office/drawing/2014/main" id="{03877D23-0F9B-064A-AAE6-D3522EEA0B7B}"/>
                </a:ext>
              </a:extLst>
            </p:cNvPr>
            <p:cNvSpPr txBox="1"/>
            <p:nvPr/>
          </p:nvSpPr>
          <p:spPr>
            <a:xfrm>
              <a:off x="4962846" y="3993613"/>
              <a:ext cx="859018" cy="212857"/>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RECOVER</a:t>
              </a:r>
              <a:endParaRPr sz="1250">
                <a:latin typeface="Avenir Next LT Pro" panose="020B0504020202020204" pitchFamily="34" charset="0"/>
                <a:cs typeface="Avenir-Heavy"/>
              </a:endParaRPr>
            </a:p>
          </p:txBody>
        </p:sp>
        <p:sp>
          <p:nvSpPr>
            <p:cNvPr id="49" name="object 18">
              <a:extLst>
                <a:ext uri="{FF2B5EF4-FFF2-40B4-BE49-F238E27FC236}">
                  <a16:creationId xmlns:a16="http://schemas.microsoft.com/office/drawing/2014/main" id="{5D289BF1-2C23-3246-B4E0-AF7DE2D4FD09}"/>
                </a:ext>
              </a:extLst>
            </p:cNvPr>
            <p:cNvSpPr txBox="1"/>
            <p:nvPr/>
          </p:nvSpPr>
          <p:spPr>
            <a:xfrm>
              <a:off x="667694" y="4440821"/>
              <a:ext cx="1356995" cy="207536"/>
            </a:xfrm>
            <a:prstGeom prst="rect">
              <a:avLst/>
            </a:prstGeom>
            <a:solidFill>
              <a:srgbClr val="0078A9"/>
            </a:solidFill>
          </p:spPr>
          <p:txBody>
            <a:bodyPr vert="horz" wrap="square" lIns="0" tIns="45720" rIns="0" bIns="45720" rtlCol="0" anchor="ctr">
              <a:spAutoFit/>
            </a:bodyPr>
            <a:lstStyle/>
            <a:p>
              <a:pPr marL="300990">
                <a:lnSpc>
                  <a:spcPct val="100000"/>
                </a:lnSpc>
                <a:spcBef>
                  <a:spcPts val="414"/>
                </a:spcBef>
              </a:pPr>
              <a:r>
                <a:rPr sz="700" spc="20">
                  <a:solidFill>
                    <a:schemeClr val="bg1"/>
                  </a:solidFill>
                  <a:latin typeface="Avenir Next LT Pro" panose="020B0504020202020204" pitchFamily="34" charset="0"/>
                  <a:cs typeface="Arial"/>
                </a:rPr>
                <a:t>Member</a:t>
              </a:r>
              <a:r>
                <a:rPr sz="700" spc="-10">
                  <a:solidFill>
                    <a:schemeClr val="bg1"/>
                  </a:solidFill>
                  <a:latin typeface="Avenir Next LT Pro" panose="020B0504020202020204" pitchFamily="34" charset="0"/>
                  <a:cs typeface="Arial"/>
                </a:rPr>
                <a:t> </a:t>
              </a:r>
              <a:r>
                <a:rPr sz="700">
                  <a:solidFill>
                    <a:schemeClr val="bg1"/>
                  </a:solidFill>
                  <a:latin typeface="Avenir Next LT Pro" panose="020B0504020202020204" pitchFamily="34" charset="0"/>
                  <a:cs typeface="Arial"/>
                </a:rPr>
                <a:t>Concern</a:t>
              </a:r>
            </a:p>
          </p:txBody>
        </p:sp>
        <p:sp>
          <p:nvSpPr>
            <p:cNvPr id="50" name="object 31">
              <a:extLst>
                <a:ext uri="{FF2B5EF4-FFF2-40B4-BE49-F238E27FC236}">
                  <a16:creationId xmlns:a16="http://schemas.microsoft.com/office/drawing/2014/main" id="{132A4AFD-90B9-8D4C-AC8A-6A7AB9DAB42B}"/>
                </a:ext>
              </a:extLst>
            </p:cNvPr>
            <p:cNvSpPr txBox="1"/>
            <p:nvPr/>
          </p:nvSpPr>
          <p:spPr>
            <a:xfrm>
              <a:off x="667694" y="5015894"/>
              <a:ext cx="1356995" cy="319287"/>
            </a:xfrm>
            <a:prstGeom prst="rect">
              <a:avLst/>
            </a:prstGeom>
            <a:solidFill>
              <a:srgbClr val="0078A9"/>
            </a:solidFill>
          </p:spPr>
          <p:txBody>
            <a:bodyPr vert="horz" wrap="square" lIns="0" tIns="45720" rIns="0" bIns="45720" rtlCol="0" anchor="ctr">
              <a:spAutoFit/>
            </a:bodyPr>
            <a:lstStyle/>
            <a:p>
              <a:pPr marL="379413" marR="360680" indent="-33338">
                <a:lnSpc>
                  <a:spcPct val="100000"/>
                </a:lnSpc>
                <a:spcBef>
                  <a:spcPts val="415"/>
                </a:spcBef>
              </a:pPr>
              <a:r>
                <a:rPr sz="700" spc="-10">
                  <a:solidFill>
                    <a:schemeClr val="bg1"/>
                  </a:solidFill>
                  <a:latin typeface="Avenir Next LT Pro" panose="020B0504020202020204" pitchFamily="34" charset="0"/>
                  <a:cs typeface="Arial"/>
                </a:rPr>
                <a:t>Sta</a:t>
              </a:r>
              <a:r>
                <a:rPr sz="700" spc="-20">
                  <a:solidFill>
                    <a:schemeClr val="bg1"/>
                  </a:solidFill>
                  <a:latin typeface="Avenir Next LT Pro" panose="020B0504020202020204" pitchFamily="34" charset="0"/>
                  <a:cs typeface="Arial"/>
                </a:rPr>
                <a:t>f</a:t>
              </a:r>
              <a:r>
                <a:rPr sz="700" spc="-5">
                  <a:solidFill>
                    <a:schemeClr val="bg1"/>
                  </a:solidFill>
                  <a:latin typeface="Avenir Next LT Pro" panose="020B0504020202020204" pitchFamily="34" charset="0"/>
                  <a:cs typeface="Arial"/>
                </a:rPr>
                <a:t>f/Physician</a:t>
              </a:r>
              <a:r>
                <a:rPr lang="en-US" sz="700" spc="-5">
                  <a:solidFill>
                    <a:schemeClr val="bg1"/>
                  </a:solidFill>
                  <a:latin typeface="Avenir Next LT Pro" panose="020B0504020202020204" pitchFamily="34" charset="0"/>
                  <a:cs typeface="Arial"/>
                </a:rPr>
                <a:t> </a:t>
              </a:r>
              <a:r>
                <a:rPr sz="700" spc="-20">
                  <a:solidFill>
                    <a:schemeClr val="bg1"/>
                  </a:solidFill>
                  <a:latin typeface="Avenir Next LT Pro" panose="020B0504020202020204" pitchFamily="34" charset="0"/>
                  <a:cs typeface="Arial"/>
                </a:rPr>
                <a:t>Surfaces</a:t>
              </a:r>
              <a:r>
                <a:rPr sz="700" spc="-55">
                  <a:solidFill>
                    <a:schemeClr val="bg1"/>
                  </a:solidFill>
                  <a:latin typeface="Avenir Next LT Pro" panose="020B0504020202020204" pitchFamily="34" charset="0"/>
                  <a:cs typeface="Arial"/>
                </a:rPr>
                <a:t> </a:t>
              </a:r>
              <a:r>
                <a:rPr sz="700" spc="-25">
                  <a:solidFill>
                    <a:schemeClr val="bg1"/>
                  </a:solidFill>
                  <a:latin typeface="Avenir Next LT Pro" panose="020B0504020202020204" pitchFamily="34" charset="0"/>
                  <a:cs typeface="Arial"/>
                </a:rPr>
                <a:t>Issue</a:t>
              </a:r>
              <a:endParaRPr sz="700">
                <a:solidFill>
                  <a:schemeClr val="bg1"/>
                </a:solidFill>
                <a:latin typeface="Avenir Next LT Pro" panose="020B0504020202020204" pitchFamily="34" charset="0"/>
                <a:cs typeface="Arial"/>
              </a:endParaRPr>
            </a:p>
          </p:txBody>
        </p:sp>
        <p:sp>
          <p:nvSpPr>
            <p:cNvPr id="51" name="object 32">
              <a:extLst>
                <a:ext uri="{FF2B5EF4-FFF2-40B4-BE49-F238E27FC236}">
                  <a16:creationId xmlns:a16="http://schemas.microsoft.com/office/drawing/2014/main" id="{DDCD531A-5211-5F45-B4F8-FD267651A372}"/>
                </a:ext>
              </a:extLst>
            </p:cNvPr>
            <p:cNvSpPr txBox="1"/>
            <p:nvPr/>
          </p:nvSpPr>
          <p:spPr>
            <a:xfrm>
              <a:off x="667694" y="6092803"/>
              <a:ext cx="1356995" cy="319287"/>
            </a:xfrm>
            <a:prstGeom prst="rect">
              <a:avLst/>
            </a:prstGeom>
            <a:solidFill>
              <a:srgbClr val="0078A9"/>
            </a:solidFill>
          </p:spPr>
          <p:txBody>
            <a:bodyPr vert="horz" wrap="square" lIns="0" tIns="45720" rIns="0" bIns="45720" rtlCol="0" anchor="ctr">
              <a:spAutoFit/>
            </a:bodyPr>
            <a:lstStyle/>
            <a:p>
              <a:pPr marL="368300" marR="360680" indent="105410">
                <a:lnSpc>
                  <a:spcPct val="100000"/>
                </a:lnSpc>
                <a:spcBef>
                  <a:spcPts val="415"/>
                </a:spcBef>
              </a:pPr>
              <a:r>
                <a:rPr sz="700" spc="-5">
                  <a:solidFill>
                    <a:schemeClr val="bg1"/>
                  </a:solidFill>
                  <a:latin typeface="Avenir Next LT Pro" panose="020B0504020202020204" pitchFamily="34" charset="0"/>
                  <a:cs typeface="Arial"/>
                </a:rPr>
                <a:t>Leader </a:t>
              </a:r>
              <a:r>
                <a:rPr sz="700" spc="25">
                  <a:solidFill>
                    <a:schemeClr val="bg1"/>
                  </a:solidFill>
                  <a:latin typeface="Avenir Next LT Pro" panose="020B0504020202020204" pitchFamily="34" charset="0"/>
                  <a:cs typeface="Arial"/>
                </a:rPr>
                <a:t>of</a:t>
              </a:r>
              <a:r>
                <a:rPr lang="en-US" sz="700" spc="25">
                  <a:solidFill>
                    <a:schemeClr val="bg1"/>
                  </a:solidFill>
                  <a:latin typeface="Avenir Next LT Pro" panose="020B0504020202020204" pitchFamily="34" charset="0"/>
                  <a:cs typeface="Arial"/>
                </a:rPr>
                <a:t> </a:t>
              </a:r>
              <a:r>
                <a:rPr sz="700" spc="-10">
                  <a:solidFill>
                    <a:schemeClr val="bg1"/>
                  </a:solidFill>
                  <a:latin typeface="Avenir Next LT Pro" panose="020B0504020202020204" pitchFamily="34" charset="0"/>
                  <a:cs typeface="Arial"/>
                </a:rPr>
                <a:t>Sta</a:t>
              </a:r>
              <a:r>
                <a:rPr sz="700" spc="-20">
                  <a:solidFill>
                    <a:schemeClr val="bg1"/>
                  </a:solidFill>
                  <a:latin typeface="Avenir Next LT Pro" panose="020B0504020202020204" pitchFamily="34" charset="0"/>
                  <a:cs typeface="Arial"/>
                </a:rPr>
                <a:t>f</a:t>
              </a:r>
              <a:r>
                <a:rPr sz="700" spc="-5">
                  <a:solidFill>
                    <a:schemeClr val="bg1"/>
                  </a:solidFill>
                  <a:latin typeface="Avenir Next LT Pro" panose="020B0504020202020204" pitchFamily="34" charset="0"/>
                  <a:cs typeface="Arial"/>
                </a:rPr>
                <a:t>f/Physician</a:t>
              </a:r>
              <a:endParaRPr sz="700">
                <a:solidFill>
                  <a:schemeClr val="bg1"/>
                </a:solidFill>
                <a:latin typeface="Avenir Next LT Pro" panose="020B0504020202020204" pitchFamily="34" charset="0"/>
                <a:cs typeface="Arial"/>
              </a:endParaRPr>
            </a:p>
          </p:txBody>
        </p:sp>
        <p:sp>
          <p:nvSpPr>
            <p:cNvPr id="52" name="object 33">
              <a:extLst>
                <a:ext uri="{FF2B5EF4-FFF2-40B4-BE49-F238E27FC236}">
                  <a16:creationId xmlns:a16="http://schemas.microsoft.com/office/drawing/2014/main" id="{447D793A-66FE-7C4B-9D4A-5459AED26C84}"/>
                </a:ext>
              </a:extLst>
            </p:cNvPr>
            <p:cNvSpPr txBox="1"/>
            <p:nvPr/>
          </p:nvSpPr>
          <p:spPr>
            <a:xfrm>
              <a:off x="667694" y="7156135"/>
              <a:ext cx="1356995" cy="319286"/>
            </a:xfrm>
            <a:prstGeom prst="rect">
              <a:avLst/>
            </a:prstGeom>
            <a:solidFill>
              <a:srgbClr val="0078A9"/>
            </a:solidFill>
          </p:spPr>
          <p:txBody>
            <a:bodyPr vert="horz" wrap="square" lIns="0" tIns="45720" rIns="0" bIns="45720" rtlCol="0" anchor="ctr">
              <a:spAutoFit/>
            </a:bodyPr>
            <a:lstStyle/>
            <a:p>
              <a:pPr marL="228600" marR="220979" indent="43180" algn="ctr">
                <a:lnSpc>
                  <a:spcPct val="100000"/>
                </a:lnSpc>
                <a:spcBef>
                  <a:spcPts val="415"/>
                </a:spcBef>
              </a:pPr>
              <a:r>
                <a:rPr sz="700" spc="5">
                  <a:solidFill>
                    <a:schemeClr val="bg1"/>
                  </a:solidFill>
                  <a:latin typeface="Avenir Next LT Pro" panose="020B0504020202020204" pitchFamily="34" charset="0"/>
                  <a:cs typeface="Arial"/>
                </a:rPr>
                <a:t>Designated </a:t>
              </a:r>
              <a:r>
                <a:rPr sz="700" spc="-15">
                  <a:solidFill>
                    <a:schemeClr val="bg1"/>
                  </a:solidFill>
                  <a:latin typeface="Avenir Next LT Pro" panose="020B0504020202020204" pitchFamily="34" charset="0"/>
                  <a:cs typeface="Arial"/>
                </a:rPr>
                <a:t>Person</a:t>
              </a:r>
              <a:r>
                <a:rPr lang="en-US" sz="700" spc="-15">
                  <a:solidFill>
                    <a:schemeClr val="bg1"/>
                  </a:solidFill>
                  <a:latin typeface="Avenir Next LT Pro" panose="020B0504020202020204" pitchFamily="34" charset="0"/>
                  <a:cs typeface="Arial"/>
                </a:rPr>
                <a:t> </a:t>
              </a:r>
              <a:r>
                <a:rPr sz="700" spc="5">
                  <a:solidFill>
                    <a:schemeClr val="bg1"/>
                  </a:solidFill>
                  <a:latin typeface="Avenir Next LT Pro" panose="020B0504020202020204" pitchFamily="34" charset="0"/>
                  <a:cs typeface="Arial"/>
                </a:rPr>
                <a:t>in </a:t>
              </a:r>
              <a:r>
                <a:rPr sz="700" spc="-5">
                  <a:solidFill>
                    <a:schemeClr val="bg1"/>
                  </a:solidFill>
                  <a:latin typeface="Avenir Next LT Pro" panose="020B0504020202020204" pitchFamily="34" charset="0"/>
                  <a:cs typeface="Arial"/>
                </a:rPr>
                <a:t>Charge </a:t>
              </a:r>
              <a:endParaRPr sz="700">
                <a:solidFill>
                  <a:schemeClr val="bg1"/>
                </a:solidFill>
                <a:latin typeface="Avenir Next LT Pro" panose="020B0504020202020204" pitchFamily="34" charset="0"/>
                <a:cs typeface="Arial"/>
              </a:endParaRPr>
            </a:p>
          </p:txBody>
        </p:sp>
        <p:sp>
          <p:nvSpPr>
            <p:cNvPr id="53" name="object 20">
              <a:extLst>
                <a:ext uri="{FF2B5EF4-FFF2-40B4-BE49-F238E27FC236}">
                  <a16:creationId xmlns:a16="http://schemas.microsoft.com/office/drawing/2014/main" id="{A926BD0C-3806-D24D-B0B6-E98B5DE0C4E0}"/>
                </a:ext>
              </a:extLst>
            </p:cNvPr>
            <p:cNvSpPr txBox="1"/>
            <p:nvPr/>
          </p:nvSpPr>
          <p:spPr>
            <a:xfrm>
              <a:off x="2570059" y="4854077"/>
              <a:ext cx="1289237" cy="303060"/>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4" name="object 22">
              <a:extLst>
                <a:ext uri="{FF2B5EF4-FFF2-40B4-BE49-F238E27FC236}">
                  <a16:creationId xmlns:a16="http://schemas.microsoft.com/office/drawing/2014/main" id="{4E1DDB38-CF07-3542-BBCC-1413214FDF30}"/>
                </a:ext>
              </a:extLst>
            </p:cNvPr>
            <p:cNvSpPr txBox="1"/>
            <p:nvPr/>
          </p:nvSpPr>
          <p:spPr>
            <a:xfrm>
              <a:off x="2570059" y="5179971"/>
              <a:ext cx="1289237" cy="303060"/>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bg1"/>
                  </a:solidFill>
                  <a:latin typeface="Avenir Next LT Pro" panose="020B0504020202020204" pitchFamily="34" charset="0"/>
                  <a:cs typeface="Arial"/>
                </a:rPr>
                <a:t>outside</a:t>
              </a:r>
              <a:r>
                <a:rPr sz="750" spc="-60">
                  <a:solidFill>
                    <a:schemeClr val="bg1"/>
                  </a:solidFill>
                  <a:latin typeface="Avenir Next LT Pro" panose="020B0504020202020204" pitchFamily="34" charset="0"/>
                  <a:cs typeface="Arial"/>
                </a:rPr>
                <a:t> </a:t>
              </a:r>
              <a:r>
                <a:rPr sz="750" spc="15">
                  <a:solidFill>
                    <a:schemeClr val="bg1"/>
                  </a:solidFill>
                  <a:latin typeface="Avenir Next LT Pro" panose="020B0504020202020204" pitchFamily="34" charset="0"/>
                  <a:cs typeface="Arial"/>
                </a:rPr>
                <a:t>department</a:t>
              </a:r>
              <a:endParaRPr sz="750">
                <a:solidFill>
                  <a:schemeClr val="bg1"/>
                </a:solidFill>
                <a:latin typeface="Avenir Next LT Pro" panose="020B0504020202020204" pitchFamily="34" charset="0"/>
                <a:cs typeface="Arial"/>
              </a:endParaRPr>
            </a:p>
          </p:txBody>
        </p:sp>
        <p:sp>
          <p:nvSpPr>
            <p:cNvPr id="55" name="object 20">
              <a:extLst>
                <a:ext uri="{FF2B5EF4-FFF2-40B4-BE49-F238E27FC236}">
                  <a16:creationId xmlns:a16="http://schemas.microsoft.com/office/drawing/2014/main" id="{0432F245-C569-7A40-921B-32A531FA0012}"/>
                </a:ext>
              </a:extLst>
            </p:cNvPr>
            <p:cNvSpPr txBox="1"/>
            <p:nvPr/>
          </p:nvSpPr>
          <p:spPr>
            <a:xfrm>
              <a:off x="2570059" y="5945155"/>
              <a:ext cx="1289237" cy="303060"/>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6" name="object 22">
              <a:extLst>
                <a:ext uri="{FF2B5EF4-FFF2-40B4-BE49-F238E27FC236}">
                  <a16:creationId xmlns:a16="http://schemas.microsoft.com/office/drawing/2014/main" id="{41A3080D-A911-F842-B7F6-3F6FE7C9D748}"/>
                </a:ext>
              </a:extLst>
            </p:cNvPr>
            <p:cNvSpPr txBox="1"/>
            <p:nvPr/>
          </p:nvSpPr>
          <p:spPr>
            <a:xfrm>
              <a:off x="2570059" y="6273222"/>
              <a:ext cx="1289237" cy="303060"/>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bg1"/>
                  </a:solidFill>
                  <a:latin typeface="Avenir Next LT Pro" panose="020B0504020202020204" pitchFamily="34" charset="0"/>
                  <a:cs typeface="Arial"/>
                </a:rPr>
                <a:t>outside</a:t>
              </a:r>
              <a:r>
                <a:rPr sz="750" spc="-60">
                  <a:solidFill>
                    <a:schemeClr val="bg1"/>
                  </a:solidFill>
                  <a:latin typeface="Avenir Next LT Pro" panose="020B0504020202020204" pitchFamily="34" charset="0"/>
                  <a:cs typeface="Arial"/>
                </a:rPr>
                <a:t> </a:t>
              </a:r>
              <a:r>
                <a:rPr sz="750" spc="15">
                  <a:solidFill>
                    <a:schemeClr val="bg1"/>
                  </a:solidFill>
                  <a:latin typeface="Avenir Next LT Pro" panose="020B0504020202020204" pitchFamily="34" charset="0"/>
                  <a:cs typeface="Arial"/>
                </a:rPr>
                <a:t>department</a:t>
              </a:r>
              <a:endParaRPr sz="750">
                <a:solidFill>
                  <a:schemeClr val="bg1"/>
                </a:solidFill>
                <a:latin typeface="Avenir Next LT Pro" panose="020B0504020202020204" pitchFamily="34" charset="0"/>
                <a:cs typeface="Arial"/>
              </a:endParaRPr>
            </a:p>
          </p:txBody>
        </p:sp>
        <p:sp>
          <p:nvSpPr>
            <p:cNvPr id="57" name="object 20">
              <a:extLst>
                <a:ext uri="{FF2B5EF4-FFF2-40B4-BE49-F238E27FC236}">
                  <a16:creationId xmlns:a16="http://schemas.microsoft.com/office/drawing/2014/main" id="{984A48DC-B8D5-1047-BCB2-57552A5FFBA6}"/>
                </a:ext>
              </a:extLst>
            </p:cNvPr>
            <p:cNvSpPr txBox="1"/>
            <p:nvPr/>
          </p:nvSpPr>
          <p:spPr>
            <a:xfrm>
              <a:off x="2570059" y="7012750"/>
              <a:ext cx="1289237" cy="303060"/>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8" name="object 22">
              <a:extLst>
                <a:ext uri="{FF2B5EF4-FFF2-40B4-BE49-F238E27FC236}">
                  <a16:creationId xmlns:a16="http://schemas.microsoft.com/office/drawing/2014/main" id="{743CAF3B-EB34-9741-BEC2-682A1C44C090}"/>
                </a:ext>
              </a:extLst>
            </p:cNvPr>
            <p:cNvSpPr txBox="1"/>
            <p:nvPr/>
          </p:nvSpPr>
          <p:spPr>
            <a:xfrm>
              <a:off x="2570059" y="7343834"/>
              <a:ext cx="1289237" cy="303060"/>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bg1"/>
                  </a:solidFill>
                  <a:latin typeface="Avenir Next LT Pro" panose="020B0504020202020204" pitchFamily="34" charset="0"/>
                  <a:cs typeface="Arial"/>
                </a:rPr>
                <a:t>outside</a:t>
              </a:r>
              <a:r>
                <a:rPr sz="750" spc="-60">
                  <a:solidFill>
                    <a:schemeClr val="bg1"/>
                  </a:solidFill>
                  <a:latin typeface="Avenir Next LT Pro" panose="020B0504020202020204" pitchFamily="34" charset="0"/>
                  <a:cs typeface="Arial"/>
                </a:rPr>
                <a:t> </a:t>
              </a:r>
              <a:r>
                <a:rPr sz="750" spc="15">
                  <a:solidFill>
                    <a:schemeClr val="bg1"/>
                  </a:solidFill>
                  <a:latin typeface="Avenir Next LT Pro" panose="020B0504020202020204" pitchFamily="34" charset="0"/>
                  <a:cs typeface="Arial"/>
                </a:rPr>
                <a:t>department</a:t>
              </a:r>
              <a:endParaRPr sz="750">
                <a:solidFill>
                  <a:schemeClr val="bg1"/>
                </a:solidFill>
                <a:latin typeface="Avenir Next LT Pro" panose="020B0504020202020204" pitchFamily="34" charset="0"/>
                <a:cs typeface="Arial"/>
              </a:endParaRPr>
            </a:p>
          </p:txBody>
        </p:sp>
        <p:sp>
          <p:nvSpPr>
            <p:cNvPr id="59" name="object 17">
              <a:extLst>
                <a:ext uri="{FF2B5EF4-FFF2-40B4-BE49-F238E27FC236}">
                  <a16:creationId xmlns:a16="http://schemas.microsoft.com/office/drawing/2014/main" id="{E63A2F1C-EABC-8D4C-BF68-D2722CC9E6EF}"/>
                </a:ext>
              </a:extLst>
            </p:cNvPr>
            <p:cNvSpPr txBox="1"/>
            <p:nvPr/>
          </p:nvSpPr>
          <p:spPr>
            <a:xfrm>
              <a:off x="4404666" y="4394548"/>
              <a:ext cx="1882805" cy="3408504"/>
            </a:xfrm>
            <a:prstGeom prst="rect">
              <a:avLst/>
            </a:prstGeom>
            <a:solidFill>
              <a:schemeClr val="accent3">
                <a:lumMod val="20000"/>
                <a:lumOff val="80000"/>
              </a:schemeClr>
            </a:solidFill>
          </p:spPr>
          <p:txBody>
            <a:bodyPr vert="horz" wrap="square" lIns="91440" tIns="91440" rIns="0" bIns="91440" rtlCol="0">
              <a:spAutoFit/>
            </a:bodyPr>
            <a:lstStyle/>
            <a:p>
              <a:pPr marL="234315" marR="316865" indent="-114300">
                <a:lnSpc>
                  <a:spcPct val="125000"/>
                </a:lnSpc>
                <a:spcBef>
                  <a:spcPts val="935"/>
                </a:spcBef>
                <a:buSzPct val="83333"/>
                <a:buChar char="•"/>
                <a:tabLst>
                  <a:tab pos="234950" algn="l"/>
                </a:tabLst>
              </a:pPr>
              <a:r>
                <a:rPr sz="900">
                  <a:latin typeface="Avenir Next LT Pro" panose="020B0504020202020204" pitchFamily="34" charset="0"/>
                  <a:cs typeface="Arial"/>
                </a:rPr>
                <a:t>Ensure member fully</a:t>
              </a:r>
              <a:r>
                <a:rPr lang="en-US" sz="900">
                  <a:latin typeface="Avenir Next LT Pro" panose="020B0504020202020204" pitchFamily="34" charset="0"/>
                  <a:cs typeface="Arial"/>
                </a:rPr>
                <a:t> </a:t>
              </a:r>
              <a:r>
                <a:rPr sz="900">
                  <a:latin typeface="Avenir Next LT Pro" panose="020B0504020202020204" pitchFamily="34" charset="0"/>
                  <a:cs typeface="Arial"/>
                </a:rPr>
                <a:t>understands breath</a:t>
              </a:r>
              <a:r>
                <a:rPr lang="en-US" sz="900">
                  <a:latin typeface="Avenir Next LT Pro" panose="020B0504020202020204" pitchFamily="34" charset="0"/>
                  <a:cs typeface="Arial"/>
                </a:rPr>
                <a:t> </a:t>
              </a:r>
              <a:r>
                <a:rPr sz="900">
                  <a:latin typeface="Avenir Next LT Pro" panose="020B0504020202020204" pitchFamily="34" charset="0"/>
                  <a:cs typeface="Arial"/>
                </a:rPr>
                <a:t>of resolution</a:t>
              </a:r>
            </a:p>
            <a:p>
              <a:pPr marL="234315" marR="551180" indent="-114300">
                <a:lnSpc>
                  <a:spcPct val="125000"/>
                </a:lnSpc>
                <a:spcBef>
                  <a:spcPts val="900"/>
                </a:spcBef>
                <a:buSzPct val="83333"/>
                <a:buChar char="•"/>
                <a:tabLst>
                  <a:tab pos="234950" algn="l"/>
                </a:tabLst>
              </a:pPr>
              <a:r>
                <a:rPr sz="900">
                  <a:latin typeface="Avenir Next LT Pro" panose="020B0504020202020204" pitchFamily="34" charset="0"/>
                  <a:cs typeface="Arial"/>
                </a:rPr>
                <a:t>Assess member</a:t>
              </a:r>
              <a:r>
                <a:rPr lang="en-US" sz="900">
                  <a:latin typeface="Avenir Next LT Pro" panose="020B0504020202020204" pitchFamily="34" charset="0"/>
                  <a:cs typeface="Arial"/>
                </a:rPr>
                <a:t> </a:t>
              </a:r>
              <a:r>
                <a:rPr sz="900">
                  <a:latin typeface="Avenir Next LT Pro" panose="020B0504020202020204" pitchFamily="34" charset="0"/>
                  <a:cs typeface="Arial"/>
                </a:rPr>
                <a:t>satisfaction with</a:t>
              </a:r>
              <a:r>
                <a:rPr lang="en-US" sz="900">
                  <a:latin typeface="Avenir Next LT Pro" panose="020B0504020202020204" pitchFamily="34" charset="0"/>
                  <a:cs typeface="Arial"/>
                </a:rPr>
                <a:t> </a:t>
              </a:r>
              <a:r>
                <a:rPr sz="900">
                  <a:latin typeface="Avenir Next LT Pro" panose="020B0504020202020204" pitchFamily="34" charset="0"/>
                  <a:cs typeface="Arial"/>
                </a:rPr>
                <a:t>resolution</a:t>
              </a:r>
            </a:p>
            <a:p>
              <a:pPr marL="234315" marR="165735" indent="-114300">
                <a:lnSpc>
                  <a:spcPct val="125000"/>
                </a:lnSpc>
                <a:spcBef>
                  <a:spcPts val="900"/>
                </a:spcBef>
                <a:buSzPct val="83333"/>
                <a:buChar char="•"/>
                <a:tabLst>
                  <a:tab pos="234950" algn="l"/>
                </a:tabLst>
              </a:pPr>
              <a:r>
                <a:rPr sz="900">
                  <a:latin typeface="Avenir Next LT Pro" panose="020B0504020202020204" pitchFamily="34" charset="0"/>
                  <a:cs typeface="Arial"/>
                </a:rPr>
                <a:t>Provide compensatory</a:t>
              </a:r>
              <a:r>
                <a:rPr lang="en-US" sz="900">
                  <a:latin typeface="Avenir Next LT Pro" panose="020B0504020202020204" pitchFamily="34" charset="0"/>
                  <a:cs typeface="Arial"/>
                </a:rPr>
                <a:t> </a:t>
              </a:r>
              <a:r>
                <a:rPr sz="900">
                  <a:latin typeface="Avenir Next LT Pro" panose="020B0504020202020204" pitchFamily="34" charset="0"/>
                  <a:cs typeface="Arial"/>
                </a:rPr>
                <a:t>effort if member</a:t>
              </a:r>
              <a:r>
                <a:rPr lang="en-US" sz="900">
                  <a:latin typeface="Avenir Next LT Pro" panose="020B0504020202020204" pitchFamily="34" charset="0"/>
                  <a:cs typeface="Arial"/>
                </a:rPr>
                <a:t> </a:t>
              </a:r>
              <a:r>
                <a:rPr sz="900">
                  <a:latin typeface="Avenir Next LT Pro" panose="020B0504020202020204" pitchFamily="34" charset="0"/>
                  <a:cs typeface="Arial"/>
                </a:rPr>
                <a:t>inconvenience warrants</a:t>
              </a:r>
              <a:r>
                <a:rPr lang="en-US" sz="900">
                  <a:latin typeface="Avenir Next LT Pro" panose="020B0504020202020204" pitchFamily="34" charset="0"/>
                  <a:cs typeface="Arial"/>
                </a:rPr>
                <a:t> </a:t>
              </a:r>
              <a:r>
                <a:rPr sz="900">
                  <a:latin typeface="Avenir Next LT Pro" panose="020B0504020202020204" pitchFamily="34" charset="0"/>
                  <a:cs typeface="Arial"/>
                </a:rPr>
                <a:t>(e.g. token, co-pay</a:t>
              </a:r>
              <a:r>
                <a:rPr lang="en-US" sz="900">
                  <a:latin typeface="Avenir Next LT Pro" panose="020B0504020202020204" pitchFamily="34" charset="0"/>
                  <a:cs typeface="Arial"/>
                </a:rPr>
                <a:t> </a:t>
              </a:r>
              <a:r>
                <a:rPr sz="900">
                  <a:latin typeface="Avenir Next LT Pro" panose="020B0504020202020204" pitchFamily="34" charset="0"/>
                  <a:cs typeface="Arial"/>
                </a:rPr>
                <a:t>waiver etc.)</a:t>
              </a:r>
            </a:p>
            <a:p>
              <a:pPr marL="234315" marR="262255" indent="-114300">
                <a:lnSpc>
                  <a:spcPct val="125000"/>
                </a:lnSpc>
                <a:spcBef>
                  <a:spcPts val="900"/>
                </a:spcBef>
                <a:buSzPct val="83333"/>
                <a:buChar char="•"/>
                <a:tabLst>
                  <a:tab pos="234950" algn="l"/>
                </a:tabLst>
              </a:pPr>
              <a:r>
                <a:rPr sz="900">
                  <a:latin typeface="Avenir Next LT Pro" panose="020B0504020202020204" pitchFamily="34" charset="0"/>
                  <a:cs typeface="Arial"/>
                </a:rPr>
                <a:t>Appropriate leader</a:t>
              </a:r>
              <a:r>
                <a:rPr lang="en-US" sz="900">
                  <a:latin typeface="Avenir Next LT Pro" panose="020B0504020202020204" pitchFamily="34" charset="0"/>
                  <a:cs typeface="Arial"/>
                </a:rPr>
                <a:t> </a:t>
              </a:r>
              <a:r>
                <a:rPr sz="900">
                  <a:latin typeface="Avenir Next LT Pro" panose="020B0504020202020204" pitchFamily="34" charset="0"/>
                  <a:cs typeface="Arial"/>
                </a:rPr>
                <a:t>contact member (as</a:t>
              </a:r>
              <a:r>
                <a:rPr lang="en-US" sz="900">
                  <a:latin typeface="Avenir Next LT Pro" panose="020B0504020202020204" pitchFamily="34" charset="0"/>
                  <a:cs typeface="Arial"/>
                </a:rPr>
                <a:t> </a:t>
              </a:r>
              <a:r>
                <a:rPr sz="900">
                  <a:latin typeface="Avenir Next LT Pro" panose="020B0504020202020204" pitchFamily="34" charset="0"/>
                  <a:cs typeface="Arial"/>
                </a:rPr>
                <a:t>appropriate) to close</a:t>
              </a:r>
              <a:r>
                <a:rPr lang="en-US" sz="900">
                  <a:latin typeface="Avenir Next LT Pro" panose="020B0504020202020204" pitchFamily="34" charset="0"/>
                  <a:cs typeface="Arial"/>
                </a:rPr>
                <a:t> </a:t>
              </a:r>
              <a:r>
                <a:rPr sz="900">
                  <a:latin typeface="Avenir Next LT Pro" panose="020B0504020202020204" pitchFamily="34" charset="0"/>
                  <a:cs typeface="Arial"/>
                </a:rPr>
                <a:t>the loop and share</a:t>
              </a:r>
              <a:r>
                <a:rPr lang="en-US" sz="900">
                  <a:latin typeface="Avenir Next LT Pro" panose="020B0504020202020204" pitchFamily="34" charset="0"/>
                  <a:cs typeface="Arial"/>
                </a:rPr>
                <a:t> </a:t>
              </a:r>
              <a:r>
                <a:rPr sz="900">
                  <a:latin typeface="Avenir Next LT Pro" panose="020B0504020202020204" pitchFamily="34" charset="0"/>
                  <a:cs typeface="Arial"/>
                </a:rPr>
                <a:t>what has being done.</a:t>
              </a:r>
              <a:endParaRPr lang="vi-VN" sz="900">
                <a:latin typeface="AvenirNext LT Pro Regular" panose="020B0504020202020204" pitchFamily="34" charset="77"/>
                <a:cs typeface="Arial"/>
              </a:endParaRPr>
            </a:p>
          </p:txBody>
        </p:sp>
        <p:sp>
          <p:nvSpPr>
            <p:cNvPr id="60" name="object 20">
              <a:extLst>
                <a:ext uri="{FF2B5EF4-FFF2-40B4-BE49-F238E27FC236}">
                  <a16:creationId xmlns:a16="http://schemas.microsoft.com/office/drawing/2014/main" id="{67801DFD-ACF1-EB41-9CEC-C180302DD9E2}"/>
                </a:ext>
              </a:extLst>
            </p:cNvPr>
            <p:cNvSpPr txBox="1"/>
            <p:nvPr/>
          </p:nvSpPr>
          <p:spPr>
            <a:xfrm>
              <a:off x="6652227" y="5827893"/>
              <a:ext cx="473724" cy="303060"/>
            </a:xfrm>
            <a:prstGeom prst="ellipse">
              <a:avLst/>
            </a:prstGeom>
            <a:solidFill>
              <a:srgbClr val="0078A9"/>
            </a:solidFill>
          </p:spPr>
          <p:txBody>
            <a:bodyPr vert="horz" wrap="square" lIns="0" tIns="45720" rIns="0" bIns="45720" rtlCol="0">
              <a:spAutoFit/>
            </a:bodyPr>
            <a:lstStyle/>
            <a:p>
              <a:pPr marL="12700" algn="ctr">
                <a:lnSpc>
                  <a:spcPct val="100000"/>
                </a:lnSpc>
                <a:spcBef>
                  <a:spcPts val="90"/>
                </a:spcBef>
              </a:pPr>
              <a:r>
                <a:rPr lang="en-US" sz="750" spc="10">
                  <a:solidFill>
                    <a:schemeClr val="bg1"/>
                  </a:solidFill>
                  <a:latin typeface="Avenir Next LT Pro" panose="020B0504020202020204" pitchFamily="34" charset="0"/>
                  <a:cs typeface="Arial"/>
                </a:rPr>
                <a:t>DONE</a:t>
              </a:r>
              <a:endParaRPr sz="750">
                <a:solidFill>
                  <a:schemeClr val="bg1"/>
                </a:solidFill>
                <a:latin typeface="Avenir Next LT Pro" panose="020B0504020202020204" pitchFamily="34" charset="0"/>
                <a:cs typeface="Arial"/>
              </a:endParaRPr>
            </a:p>
          </p:txBody>
        </p:sp>
        <p:sp>
          <p:nvSpPr>
            <p:cNvPr id="61" name="TextBox 60">
              <a:extLst>
                <a:ext uri="{FF2B5EF4-FFF2-40B4-BE49-F238E27FC236}">
                  <a16:creationId xmlns:a16="http://schemas.microsoft.com/office/drawing/2014/main" id="{F1D6C734-4728-6945-A2D1-B1686AAE2DB3}"/>
                </a:ext>
              </a:extLst>
            </p:cNvPr>
            <p:cNvSpPr txBox="1"/>
            <p:nvPr/>
          </p:nvSpPr>
          <p:spPr>
            <a:xfrm>
              <a:off x="2040269" y="5174894"/>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62" name="Straight Arrow Connector 61">
              <a:extLst>
                <a:ext uri="{FF2B5EF4-FFF2-40B4-BE49-F238E27FC236}">
                  <a16:creationId xmlns:a16="http://schemas.microsoft.com/office/drawing/2014/main" id="{09929731-C5A0-6D49-A2F4-21F43D0EDA94}"/>
                </a:ext>
              </a:extLst>
            </p:cNvPr>
            <p:cNvCxnSpPr>
              <a:cxnSpLocks/>
            </p:cNvCxnSpPr>
            <p:nvPr/>
          </p:nvCxnSpPr>
          <p:spPr>
            <a:xfrm>
              <a:off x="2112605" y="5175536"/>
              <a:ext cx="457454" cy="0"/>
            </a:xfrm>
            <a:prstGeom prst="straightConnector1">
              <a:avLst/>
            </a:prstGeom>
            <a:ln w="6350">
              <a:solidFill>
                <a:srgbClr val="E753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664A34C-D14D-054B-A732-9E7E41487F53}"/>
                </a:ext>
              </a:extLst>
            </p:cNvPr>
            <p:cNvSpPr txBox="1"/>
            <p:nvPr/>
          </p:nvSpPr>
          <p:spPr>
            <a:xfrm>
              <a:off x="2040269" y="6262715"/>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64" name="Straight Arrow Connector 63">
              <a:extLst>
                <a:ext uri="{FF2B5EF4-FFF2-40B4-BE49-F238E27FC236}">
                  <a16:creationId xmlns:a16="http://schemas.microsoft.com/office/drawing/2014/main" id="{32FC1AE2-7431-B047-8C14-ECFD91F36ABA}"/>
                </a:ext>
              </a:extLst>
            </p:cNvPr>
            <p:cNvCxnSpPr>
              <a:cxnSpLocks/>
            </p:cNvCxnSpPr>
            <p:nvPr/>
          </p:nvCxnSpPr>
          <p:spPr>
            <a:xfrm>
              <a:off x="2112605" y="6263357"/>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6E7E266-78D1-AC4D-9D0E-F59AACCD4E59}"/>
                </a:ext>
              </a:extLst>
            </p:cNvPr>
            <p:cNvSpPr txBox="1"/>
            <p:nvPr/>
          </p:nvSpPr>
          <p:spPr>
            <a:xfrm>
              <a:off x="2040269" y="7324260"/>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66" name="Straight Arrow Connector 65">
              <a:extLst>
                <a:ext uri="{FF2B5EF4-FFF2-40B4-BE49-F238E27FC236}">
                  <a16:creationId xmlns:a16="http://schemas.microsoft.com/office/drawing/2014/main" id="{CE89F0D2-52D7-E14F-8BBF-291068BA55B8}"/>
                </a:ext>
              </a:extLst>
            </p:cNvPr>
            <p:cNvCxnSpPr>
              <a:cxnSpLocks/>
            </p:cNvCxnSpPr>
            <p:nvPr/>
          </p:nvCxnSpPr>
          <p:spPr>
            <a:xfrm>
              <a:off x="2112605" y="7324902"/>
              <a:ext cx="457454"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D5EC88-EB04-5D4B-8F37-E8C0DCCD31F2}"/>
                </a:ext>
              </a:extLst>
            </p:cNvPr>
            <p:cNvCxnSpPr>
              <a:cxnSpLocks/>
            </p:cNvCxnSpPr>
            <p:nvPr/>
          </p:nvCxnSpPr>
          <p:spPr>
            <a:xfrm flipV="1">
              <a:off x="1285042" y="4706933"/>
              <a:ext cx="0" cy="254686"/>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A3BEBC5-AE70-FB4A-A750-87A255F33BBC}"/>
                </a:ext>
              </a:extLst>
            </p:cNvPr>
            <p:cNvCxnSpPr>
              <a:cxnSpLocks/>
            </p:cNvCxnSpPr>
            <p:nvPr/>
          </p:nvCxnSpPr>
          <p:spPr>
            <a:xfrm flipH="1">
              <a:off x="1390145" y="4706933"/>
              <a:ext cx="0" cy="254686"/>
            </a:xfrm>
            <a:prstGeom prst="straightConnector1">
              <a:avLst/>
            </a:prstGeom>
            <a:ln w="6350">
              <a:solidFill>
                <a:srgbClr val="E7530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46AF919-A680-0147-981F-F233F31D30FA}"/>
                </a:ext>
              </a:extLst>
            </p:cNvPr>
            <p:cNvSpPr txBox="1"/>
            <p:nvPr/>
          </p:nvSpPr>
          <p:spPr>
            <a:xfrm>
              <a:off x="3816518" y="5174894"/>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70" name="Straight Arrow Connector 69">
              <a:extLst>
                <a:ext uri="{FF2B5EF4-FFF2-40B4-BE49-F238E27FC236}">
                  <a16:creationId xmlns:a16="http://schemas.microsoft.com/office/drawing/2014/main" id="{800CFBCD-2EE3-364F-AD61-ED8F246EB8B9}"/>
                </a:ext>
              </a:extLst>
            </p:cNvPr>
            <p:cNvCxnSpPr>
              <a:cxnSpLocks/>
            </p:cNvCxnSpPr>
            <p:nvPr/>
          </p:nvCxnSpPr>
          <p:spPr>
            <a:xfrm>
              <a:off x="3888854" y="5175536"/>
              <a:ext cx="457454" cy="0"/>
            </a:xfrm>
            <a:prstGeom prst="straightConnector1">
              <a:avLst/>
            </a:prstGeom>
            <a:ln w="6350">
              <a:solidFill>
                <a:srgbClr val="E753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A31776-4FE5-5C4E-90AC-CE560685FEB6}"/>
                </a:ext>
              </a:extLst>
            </p:cNvPr>
            <p:cNvSpPr txBox="1"/>
            <p:nvPr/>
          </p:nvSpPr>
          <p:spPr>
            <a:xfrm>
              <a:off x="3816518" y="6262715"/>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72" name="Straight Arrow Connector 71">
              <a:extLst>
                <a:ext uri="{FF2B5EF4-FFF2-40B4-BE49-F238E27FC236}">
                  <a16:creationId xmlns:a16="http://schemas.microsoft.com/office/drawing/2014/main" id="{CECE145C-CE69-3943-899D-E3236879D8B5}"/>
                </a:ext>
              </a:extLst>
            </p:cNvPr>
            <p:cNvCxnSpPr>
              <a:cxnSpLocks/>
            </p:cNvCxnSpPr>
            <p:nvPr/>
          </p:nvCxnSpPr>
          <p:spPr>
            <a:xfrm>
              <a:off x="3888854" y="6263357"/>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BA674BF4-ADFF-5946-ADDF-E00D3E40579C}"/>
                </a:ext>
              </a:extLst>
            </p:cNvPr>
            <p:cNvSpPr txBox="1"/>
            <p:nvPr/>
          </p:nvSpPr>
          <p:spPr>
            <a:xfrm>
              <a:off x="3816518" y="7324260"/>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74" name="Straight Arrow Connector 73">
              <a:extLst>
                <a:ext uri="{FF2B5EF4-FFF2-40B4-BE49-F238E27FC236}">
                  <a16:creationId xmlns:a16="http://schemas.microsoft.com/office/drawing/2014/main" id="{192896D7-34F1-0643-BBF1-4EA017DF959D}"/>
                </a:ext>
              </a:extLst>
            </p:cNvPr>
            <p:cNvCxnSpPr>
              <a:cxnSpLocks/>
            </p:cNvCxnSpPr>
            <p:nvPr/>
          </p:nvCxnSpPr>
          <p:spPr>
            <a:xfrm>
              <a:off x="3888854" y="7324902"/>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211D315-0786-334C-AC0C-9270424E6C8B}"/>
                </a:ext>
              </a:extLst>
            </p:cNvPr>
            <p:cNvCxnSpPr>
              <a:cxnSpLocks/>
            </p:cNvCxnSpPr>
            <p:nvPr/>
          </p:nvCxnSpPr>
          <p:spPr>
            <a:xfrm>
              <a:off x="6331228" y="5973961"/>
              <a:ext cx="274804" cy="0"/>
            </a:xfrm>
            <a:prstGeom prst="straightConnector1">
              <a:avLst/>
            </a:prstGeom>
            <a:ln w="6350">
              <a:solidFill>
                <a:srgbClr val="E753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9C7DB9D-2DF2-AC40-A35E-2777AF1C34E3}"/>
                </a:ext>
              </a:extLst>
            </p:cNvPr>
            <p:cNvSpPr txBox="1"/>
            <p:nvPr/>
          </p:nvSpPr>
          <p:spPr>
            <a:xfrm>
              <a:off x="779028" y="5810770"/>
              <a:ext cx="48599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Can’t</a:t>
              </a:r>
            </a:p>
            <a:p>
              <a:r>
                <a:rPr lang="en-US" sz="600" b="1">
                  <a:solidFill>
                    <a:schemeClr val="tx1">
                      <a:lumMod val="85000"/>
                      <a:lumOff val="15000"/>
                    </a:schemeClr>
                  </a:solidFill>
                  <a:latin typeface="Avenir Next LT Pro" panose="020B0504020202020204" pitchFamily="34" charset="0"/>
                </a:rPr>
                <a:t>Resolve</a:t>
              </a:r>
            </a:p>
          </p:txBody>
        </p:sp>
        <p:sp>
          <p:nvSpPr>
            <p:cNvPr id="77" name="TextBox 76">
              <a:extLst>
                <a:ext uri="{FF2B5EF4-FFF2-40B4-BE49-F238E27FC236}">
                  <a16:creationId xmlns:a16="http://schemas.microsoft.com/office/drawing/2014/main" id="{243156DC-11B8-C34D-A26D-A219404FB81B}"/>
                </a:ext>
              </a:extLst>
            </p:cNvPr>
            <p:cNvSpPr txBox="1"/>
            <p:nvPr/>
          </p:nvSpPr>
          <p:spPr>
            <a:xfrm>
              <a:off x="779028" y="6882825"/>
              <a:ext cx="48599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Can’t</a:t>
              </a:r>
            </a:p>
            <a:p>
              <a:r>
                <a:rPr lang="en-US" sz="600" b="1">
                  <a:solidFill>
                    <a:schemeClr val="tx1">
                      <a:lumMod val="85000"/>
                      <a:lumOff val="15000"/>
                    </a:schemeClr>
                  </a:solidFill>
                  <a:latin typeface="Avenir Next LT Pro" panose="020B0504020202020204" pitchFamily="34" charset="0"/>
                </a:rPr>
                <a:t>Resolve</a:t>
              </a:r>
            </a:p>
          </p:txBody>
        </p:sp>
        <p:cxnSp>
          <p:nvCxnSpPr>
            <p:cNvPr id="78" name="Elbow Connector 77">
              <a:extLst>
                <a:ext uri="{FF2B5EF4-FFF2-40B4-BE49-F238E27FC236}">
                  <a16:creationId xmlns:a16="http://schemas.microsoft.com/office/drawing/2014/main" id="{DD91EAF5-B557-1243-8C2E-5D59C2ED01CC}"/>
                </a:ext>
              </a:extLst>
            </p:cNvPr>
            <p:cNvCxnSpPr>
              <a:cxnSpLocks/>
              <a:stCxn id="54" idx="4"/>
              <a:endCxn id="51" idx="0"/>
            </p:cNvCxnSpPr>
            <p:nvPr/>
          </p:nvCxnSpPr>
          <p:spPr>
            <a:xfrm rot="5400000">
              <a:off x="1975550" y="4853674"/>
              <a:ext cx="609772" cy="1868486"/>
            </a:xfrm>
            <a:prstGeom prst="bentConnector3">
              <a:avLst>
                <a:gd name="adj1" fmla="val 50000"/>
              </a:avLst>
            </a:prstGeom>
            <a:ln w="63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B80B375E-266D-B249-87B8-803D4D2C638C}"/>
                </a:ext>
              </a:extLst>
            </p:cNvPr>
            <p:cNvCxnSpPr>
              <a:cxnSpLocks/>
              <a:stCxn id="56" idx="4"/>
              <a:endCxn id="52" idx="0"/>
            </p:cNvCxnSpPr>
            <p:nvPr/>
          </p:nvCxnSpPr>
          <p:spPr>
            <a:xfrm rot="5400000">
              <a:off x="1990509" y="5931966"/>
              <a:ext cx="579853" cy="1868486"/>
            </a:xfrm>
            <a:prstGeom prst="bentConnector3">
              <a:avLst>
                <a:gd name="adj1" fmla="val 50000"/>
              </a:avLst>
            </a:prstGeom>
            <a:ln w="63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object 9">
            <a:extLst>
              <a:ext uri="{FF2B5EF4-FFF2-40B4-BE49-F238E27FC236}">
                <a16:creationId xmlns:a16="http://schemas.microsoft.com/office/drawing/2014/main" id="{23588B35-B99E-4DA4-ABBA-18209ED14B36}"/>
              </a:ext>
            </a:extLst>
          </p:cNvPr>
          <p:cNvSpPr txBox="1"/>
          <p:nvPr/>
        </p:nvSpPr>
        <p:spPr>
          <a:xfrm>
            <a:off x="582066" y="1785434"/>
            <a:ext cx="6629400" cy="307777"/>
          </a:xfrm>
          <a:prstGeom prst="rect">
            <a:avLst/>
          </a:prstGeom>
          <a:solidFill>
            <a:srgbClr val="0078A9"/>
          </a:solidFill>
        </p:spPr>
        <p:txBody>
          <a:bodyPr vert="horz" wrap="square" lIns="0" tIns="45720" rIns="0" bIns="45720" rtlCol="0">
            <a:spAutoFit/>
          </a:bodyPr>
          <a:lstStyle/>
          <a:p>
            <a:pPr marL="228600">
              <a:lnSpc>
                <a:spcPct val="100000"/>
              </a:lnSpc>
              <a:spcBef>
                <a:spcPts val="455"/>
              </a:spcBef>
            </a:pPr>
            <a:r>
              <a:rPr lang="en-US" sz="1400" b="1">
                <a:solidFill>
                  <a:srgbClr val="FFFFFF"/>
                </a:solidFill>
                <a:latin typeface="Avenir Next LT Pro" panose="020B0504020202020204" pitchFamily="34" charset="0"/>
                <a:cs typeface="Arial"/>
              </a:rPr>
              <a:t>Scenario #1</a:t>
            </a:r>
            <a:endParaRPr lang="en-US" sz="1400" b="1">
              <a:latin typeface="Avenir Next LT Pro" panose="020B0504020202020204" pitchFamily="34" charset="0"/>
              <a:cs typeface="Arial"/>
            </a:endParaRPr>
          </a:p>
        </p:txBody>
      </p:sp>
      <p:sp>
        <p:nvSpPr>
          <p:cNvPr id="4" name="object 7">
            <a:extLst>
              <a:ext uri="{FF2B5EF4-FFF2-40B4-BE49-F238E27FC236}">
                <a16:creationId xmlns:a16="http://schemas.microsoft.com/office/drawing/2014/main" id="{05DDB9B2-A4B9-4C48-C62C-12E36FCF1B76}"/>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Resolution &amp; Recovery</a:t>
            </a:r>
          </a:p>
        </p:txBody>
      </p:sp>
      <p:pic>
        <p:nvPicPr>
          <p:cNvPr id="7" name="Graphic 6" descr="Thumbs up sign with solid fill">
            <a:extLst>
              <a:ext uri="{FF2B5EF4-FFF2-40B4-BE49-F238E27FC236}">
                <a16:creationId xmlns:a16="http://schemas.microsoft.com/office/drawing/2014/main" id="{28E5D9A7-FF3A-EF4D-8F17-A8EB4F8D643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61702" y="147673"/>
            <a:ext cx="374904" cy="3749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71500" y="1142585"/>
            <a:ext cx="6629400" cy="8324616"/>
          </a:xfrm>
          <a:prstGeom prst="rect">
            <a:avLst/>
          </a:prstGeom>
          <a:solidFill>
            <a:srgbClr val="B4DCFF">
              <a:alpha val="20000"/>
            </a:srgbClr>
          </a:solidFill>
        </p:spPr>
        <p:txBody>
          <a:bodyPr wrap="square" lIns="0" tIns="0" rIns="0" bIns="0" rtlCol="0"/>
          <a:lstStyle/>
          <a:p>
            <a:endParaRPr lang="en-US">
              <a:latin typeface="Avenir Next LT Pro" panose="020B0504020202020204" pitchFamily="34" charset="0"/>
            </a:endParaRPr>
          </a:p>
        </p:txBody>
      </p:sp>
      <p:sp>
        <p:nvSpPr>
          <p:cNvPr id="6" name="object 6"/>
          <p:cNvSpPr txBox="1"/>
          <p:nvPr/>
        </p:nvSpPr>
        <p:spPr>
          <a:xfrm>
            <a:off x="720108" y="1279856"/>
            <a:ext cx="6364179" cy="4463080"/>
          </a:xfrm>
          <a:prstGeom prst="rect">
            <a:avLst/>
          </a:prstGeom>
        </p:spPr>
        <p:txBody>
          <a:bodyPr vert="horz" wrap="square" lIns="0" tIns="52069" rIns="0" bIns="0" rtlCol="0">
            <a:spAutoFit/>
          </a:bodyPr>
          <a:lstStyle/>
          <a:p>
            <a:pPr marL="9144">
              <a:lnSpc>
                <a:spcPct val="100000"/>
              </a:lnSpc>
              <a:spcBef>
                <a:spcPts val="409"/>
              </a:spcBef>
            </a:pPr>
            <a:r>
              <a:rPr lang="en-US" sz="1200" b="1">
                <a:latin typeface="Avenir Next LT Pro" panose="020B0504020202020204" pitchFamily="34" charset="0"/>
                <a:cs typeface="Arial"/>
              </a:rPr>
              <a:t>RAISE</a:t>
            </a:r>
            <a:endParaRPr lang="en-US" sz="1200">
              <a:latin typeface="Avenir Next LT Pro" panose="020B0504020202020204" pitchFamily="34" charset="0"/>
              <a:cs typeface="Arial"/>
            </a:endParaRPr>
          </a:p>
          <a:p>
            <a:pPr marL="9144" marR="0">
              <a:lnSpc>
                <a:spcPct val="125000"/>
              </a:lnSpc>
              <a:spcBef>
                <a:spcPts val="0"/>
              </a:spcBef>
              <a:spcAft>
                <a:spcPts val="0"/>
              </a:spcAft>
            </a:pPr>
            <a:r>
              <a:rPr lang="en-US" sz="1000">
                <a:effectLst/>
                <a:latin typeface="Avenir Next LT Pro" panose="020B0504020202020204" pitchFamily="34" charset="0"/>
                <a:ea typeface="Calibri" panose="020F0502020204030204" pitchFamily="34" charset="0"/>
              </a:rPr>
              <a:t>A member expressed the following concern: “…(it is) time to train your staff and revise your protocols to care for your non-binary and trans patients. Your facilities are unwelcoming and misgendering is harmful. When welcoming patients to your KP facilities “Hello” is sufficient. Stop saying “Ma’am” or “Sir” at every turn. In KP medical records, use a different color to highlight our gender pronouns. Your staff told me they could use a pop-up screen for pronouns on records. Long overdue name change needed for your “well woman exam”. My KP doctors, nurses, lab techs, pharmacists and more are telling me about the fixes they need for awareness. Some doctors are training their own staff in advance of my visits but there does not seem to be consistent and comprehensive training for all employees.” The member stated that their issue has occurred in several facilities and requests a call from management to address their concerns. </a:t>
            </a:r>
          </a:p>
          <a:p>
            <a:pPr marL="9144">
              <a:lnSpc>
                <a:spcPct val="100000"/>
              </a:lnSpc>
              <a:spcBef>
                <a:spcPts val="900"/>
              </a:spcBef>
            </a:pPr>
            <a:r>
              <a:rPr lang="en-US" sz="1200" b="1">
                <a:latin typeface="Avenir Next LT Pro" panose="020B0504020202020204" pitchFamily="34" charset="0"/>
                <a:cs typeface="Arial"/>
              </a:rPr>
              <a:t>RESOLVE</a:t>
            </a:r>
            <a:endParaRPr lang="en-US" sz="1200">
              <a:latin typeface="Avenir Next LT Pro" panose="020B0504020202020204" pitchFamily="34" charset="0"/>
              <a:cs typeface="Arial"/>
            </a:endParaRPr>
          </a:p>
          <a:p>
            <a:pPr marL="9144" marR="393700">
              <a:lnSpc>
                <a:spcPct val="125000"/>
              </a:lnSpc>
              <a:spcBef>
                <a:spcPts val="60"/>
              </a:spcBef>
            </a:pPr>
            <a:r>
              <a:rPr lang="en-US" sz="1000">
                <a:latin typeface="Avenir Next LT Pro" panose="020B0504020202020204" pitchFamily="34" charset="0"/>
                <a:cs typeface="Arial"/>
              </a:rPr>
              <a:t>Member Services reviews complaint and requests that the Operations Leader contact the member to hear their concerns. The Leader opens with an apology for the poor experience. She acknowledges that although staff are trained annually more consistent reinforcement is needed to ensure that gender identify is respected. Also shared several work-flow changes in the works that will better support signage and electronic medical record documentation. </a:t>
            </a:r>
          </a:p>
          <a:p>
            <a:pPr marL="9144" marR="393700">
              <a:lnSpc>
                <a:spcPct val="125000"/>
              </a:lnSpc>
              <a:spcBef>
                <a:spcPts val="60"/>
              </a:spcBef>
            </a:pPr>
            <a:endParaRPr lang="en-US" sz="1000">
              <a:latin typeface="Avenir Next LT Pro" panose="020B0504020202020204" pitchFamily="34" charset="0"/>
              <a:cs typeface="Arial"/>
            </a:endParaRPr>
          </a:p>
          <a:p>
            <a:pPr marL="9144">
              <a:lnSpc>
                <a:spcPct val="100000"/>
              </a:lnSpc>
              <a:spcBef>
                <a:spcPts val="409"/>
              </a:spcBef>
            </a:pPr>
            <a:r>
              <a:rPr lang="en-US" sz="1200" b="1">
                <a:latin typeface="Avenir Next LT Pro" panose="020B0504020202020204" pitchFamily="34" charset="0"/>
                <a:cs typeface="Arial"/>
              </a:rPr>
              <a:t>RECOVERY</a:t>
            </a:r>
            <a:endParaRPr lang="en-US" sz="1200">
              <a:latin typeface="Avenir Next LT Pro" panose="020B0504020202020204" pitchFamily="34" charset="0"/>
              <a:cs typeface="Arial"/>
            </a:endParaRPr>
          </a:p>
          <a:p>
            <a:pPr marL="9144" marR="393700">
              <a:lnSpc>
                <a:spcPct val="125000"/>
              </a:lnSpc>
              <a:spcBef>
                <a:spcPts val="60"/>
              </a:spcBef>
            </a:pPr>
            <a:r>
              <a:rPr lang="en-US" sz="1000">
                <a:latin typeface="Avenir Next LT Pro" panose="020B0504020202020204" pitchFamily="34" charset="0"/>
                <a:cs typeface="Arial"/>
              </a:rPr>
              <a:t>The Leader reinforces that KP respects the needs of the transgender community and will personally follow-up with the identified departments. She also invites the member to connect with Advisory Council Patient Partners working with KP to improve transgender care. </a:t>
            </a:r>
          </a:p>
          <a:p>
            <a:pPr marL="12700" marR="5080">
              <a:lnSpc>
                <a:spcPts val="1500"/>
              </a:lnSpc>
              <a:spcBef>
                <a:spcPts val="60"/>
              </a:spcBef>
            </a:pPr>
            <a:endParaRPr lang="en-US" sz="1000">
              <a:latin typeface="Avenir Next LT Pro" panose="020B0504020202020204" pitchFamily="34" charset="0"/>
              <a:cs typeface="Arial"/>
            </a:endParaRPr>
          </a:p>
        </p:txBody>
      </p:sp>
      <p:grpSp>
        <p:nvGrpSpPr>
          <p:cNvPr id="44" name="Group 43">
            <a:extLst>
              <a:ext uri="{FF2B5EF4-FFF2-40B4-BE49-F238E27FC236}">
                <a16:creationId xmlns:a16="http://schemas.microsoft.com/office/drawing/2014/main" id="{A8E448B0-7DF6-9747-9E8D-FA5EB89215B6}"/>
              </a:ext>
            </a:extLst>
          </p:cNvPr>
          <p:cNvGrpSpPr/>
          <p:nvPr/>
        </p:nvGrpSpPr>
        <p:grpSpPr>
          <a:xfrm>
            <a:off x="719750" y="5742952"/>
            <a:ext cx="6373583" cy="3724276"/>
            <a:chOff x="667694" y="4033137"/>
            <a:chExt cx="6458257" cy="3769915"/>
          </a:xfrm>
        </p:grpSpPr>
        <p:sp>
          <p:nvSpPr>
            <p:cNvPr id="46" name="object 14">
              <a:extLst>
                <a:ext uri="{FF2B5EF4-FFF2-40B4-BE49-F238E27FC236}">
                  <a16:creationId xmlns:a16="http://schemas.microsoft.com/office/drawing/2014/main" id="{E28D1C42-50F1-1B47-A8FC-13F3A2A613DA}"/>
                </a:ext>
              </a:extLst>
            </p:cNvPr>
            <p:cNvSpPr txBox="1"/>
            <p:nvPr/>
          </p:nvSpPr>
          <p:spPr>
            <a:xfrm>
              <a:off x="1109971" y="4033138"/>
              <a:ext cx="631151" cy="212857"/>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RAISE</a:t>
              </a:r>
              <a:endParaRPr sz="1250">
                <a:latin typeface="Avenir Next LT Pro" panose="020B0504020202020204" pitchFamily="34" charset="0"/>
                <a:cs typeface="Avenir-Heavy"/>
              </a:endParaRPr>
            </a:p>
          </p:txBody>
        </p:sp>
        <p:sp>
          <p:nvSpPr>
            <p:cNvPr id="47" name="object 15">
              <a:extLst>
                <a:ext uri="{FF2B5EF4-FFF2-40B4-BE49-F238E27FC236}">
                  <a16:creationId xmlns:a16="http://schemas.microsoft.com/office/drawing/2014/main" id="{1BD287E1-AFE4-1A41-989B-2E808E7FCBE4}"/>
                </a:ext>
              </a:extLst>
            </p:cNvPr>
            <p:cNvSpPr txBox="1"/>
            <p:nvPr/>
          </p:nvSpPr>
          <p:spPr>
            <a:xfrm>
              <a:off x="2856220" y="4033137"/>
              <a:ext cx="766444" cy="212856"/>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RESOLVE</a:t>
              </a:r>
              <a:endParaRPr sz="1250">
                <a:latin typeface="Avenir Next LT Pro" panose="020B0504020202020204" pitchFamily="34" charset="0"/>
                <a:cs typeface="Avenir-Heavy"/>
              </a:endParaRPr>
            </a:p>
          </p:txBody>
        </p:sp>
        <p:sp>
          <p:nvSpPr>
            <p:cNvPr id="48" name="object 16">
              <a:extLst>
                <a:ext uri="{FF2B5EF4-FFF2-40B4-BE49-F238E27FC236}">
                  <a16:creationId xmlns:a16="http://schemas.microsoft.com/office/drawing/2014/main" id="{03877D23-0F9B-064A-AAE6-D3522EEA0B7B}"/>
                </a:ext>
              </a:extLst>
            </p:cNvPr>
            <p:cNvSpPr txBox="1"/>
            <p:nvPr/>
          </p:nvSpPr>
          <p:spPr>
            <a:xfrm>
              <a:off x="4962846" y="4033138"/>
              <a:ext cx="949034" cy="212857"/>
            </a:xfrm>
            <a:prstGeom prst="rect">
              <a:avLst/>
            </a:prstGeom>
          </p:spPr>
          <p:txBody>
            <a:bodyPr vert="horz" wrap="square" lIns="0" tIns="12700" rIns="0" bIns="0" rtlCol="0">
              <a:spAutoFit/>
            </a:bodyPr>
            <a:lstStyle/>
            <a:p>
              <a:pPr marL="12700">
                <a:lnSpc>
                  <a:spcPct val="100000"/>
                </a:lnSpc>
                <a:spcBef>
                  <a:spcPts val="100"/>
                </a:spcBef>
              </a:pPr>
              <a:r>
                <a:rPr sz="1250" b="1">
                  <a:latin typeface="Avenir Next LT Pro" panose="020B0504020202020204" pitchFamily="34" charset="0"/>
                  <a:cs typeface="Avenir-Heavy"/>
                </a:rPr>
                <a:t>RECOVER</a:t>
              </a:r>
              <a:endParaRPr sz="1250">
                <a:latin typeface="Avenir Next LT Pro" panose="020B0504020202020204" pitchFamily="34" charset="0"/>
                <a:cs typeface="Avenir-Heavy"/>
              </a:endParaRPr>
            </a:p>
          </p:txBody>
        </p:sp>
        <p:sp>
          <p:nvSpPr>
            <p:cNvPr id="49" name="object 18">
              <a:extLst>
                <a:ext uri="{FF2B5EF4-FFF2-40B4-BE49-F238E27FC236}">
                  <a16:creationId xmlns:a16="http://schemas.microsoft.com/office/drawing/2014/main" id="{5D289BF1-2C23-3246-B4E0-AF7DE2D4FD09}"/>
                </a:ext>
              </a:extLst>
            </p:cNvPr>
            <p:cNvSpPr txBox="1"/>
            <p:nvPr/>
          </p:nvSpPr>
          <p:spPr>
            <a:xfrm>
              <a:off x="667694" y="4440821"/>
              <a:ext cx="1356995" cy="207536"/>
            </a:xfrm>
            <a:prstGeom prst="rect">
              <a:avLst/>
            </a:prstGeom>
            <a:solidFill>
              <a:srgbClr val="0078A9"/>
            </a:solidFill>
          </p:spPr>
          <p:txBody>
            <a:bodyPr vert="horz" wrap="square" lIns="0" tIns="45720" rIns="0" bIns="45720" rtlCol="0" anchor="ctr">
              <a:spAutoFit/>
            </a:bodyPr>
            <a:lstStyle/>
            <a:p>
              <a:pPr marL="300990">
                <a:lnSpc>
                  <a:spcPct val="100000"/>
                </a:lnSpc>
                <a:spcBef>
                  <a:spcPts val="414"/>
                </a:spcBef>
              </a:pPr>
              <a:r>
                <a:rPr sz="700" spc="20">
                  <a:solidFill>
                    <a:schemeClr val="bg1"/>
                  </a:solidFill>
                  <a:latin typeface="Avenir Next LT Pro" panose="020B0504020202020204" pitchFamily="34" charset="0"/>
                  <a:cs typeface="Arial"/>
                </a:rPr>
                <a:t>Member</a:t>
              </a:r>
              <a:r>
                <a:rPr sz="700" spc="-10">
                  <a:solidFill>
                    <a:schemeClr val="bg1"/>
                  </a:solidFill>
                  <a:latin typeface="Avenir Next LT Pro" panose="020B0504020202020204" pitchFamily="34" charset="0"/>
                  <a:cs typeface="Arial"/>
                </a:rPr>
                <a:t> </a:t>
              </a:r>
              <a:r>
                <a:rPr sz="700">
                  <a:solidFill>
                    <a:schemeClr val="bg1"/>
                  </a:solidFill>
                  <a:latin typeface="Avenir Next LT Pro" panose="020B0504020202020204" pitchFamily="34" charset="0"/>
                  <a:cs typeface="Arial"/>
                </a:rPr>
                <a:t>Concern</a:t>
              </a:r>
            </a:p>
          </p:txBody>
        </p:sp>
        <p:sp>
          <p:nvSpPr>
            <p:cNvPr id="50" name="object 31">
              <a:extLst>
                <a:ext uri="{FF2B5EF4-FFF2-40B4-BE49-F238E27FC236}">
                  <a16:creationId xmlns:a16="http://schemas.microsoft.com/office/drawing/2014/main" id="{132A4AFD-90B9-8D4C-AC8A-6A7AB9DAB42B}"/>
                </a:ext>
              </a:extLst>
            </p:cNvPr>
            <p:cNvSpPr txBox="1"/>
            <p:nvPr/>
          </p:nvSpPr>
          <p:spPr>
            <a:xfrm>
              <a:off x="667694" y="5015894"/>
              <a:ext cx="1356995" cy="319286"/>
            </a:xfrm>
            <a:prstGeom prst="rect">
              <a:avLst/>
            </a:prstGeom>
            <a:solidFill>
              <a:srgbClr val="0078A9"/>
            </a:solidFill>
          </p:spPr>
          <p:txBody>
            <a:bodyPr vert="horz" wrap="square" lIns="0" tIns="45720" rIns="0" bIns="45720" rtlCol="0" anchor="ctr">
              <a:spAutoFit/>
            </a:bodyPr>
            <a:lstStyle/>
            <a:p>
              <a:pPr marL="379413" marR="360680" indent="-33338">
                <a:lnSpc>
                  <a:spcPct val="100000"/>
                </a:lnSpc>
                <a:spcBef>
                  <a:spcPts val="415"/>
                </a:spcBef>
              </a:pPr>
              <a:r>
                <a:rPr sz="700" spc="-10">
                  <a:solidFill>
                    <a:schemeClr val="bg1"/>
                  </a:solidFill>
                  <a:latin typeface="Avenir Next LT Pro" panose="020B0504020202020204" pitchFamily="34" charset="0"/>
                  <a:cs typeface="Arial"/>
                </a:rPr>
                <a:t>Sta</a:t>
              </a:r>
              <a:r>
                <a:rPr sz="700" spc="-20">
                  <a:solidFill>
                    <a:schemeClr val="bg1"/>
                  </a:solidFill>
                  <a:latin typeface="Avenir Next LT Pro" panose="020B0504020202020204" pitchFamily="34" charset="0"/>
                  <a:cs typeface="Arial"/>
                </a:rPr>
                <a:t>f</a:t>
              </a:r>
              <a:r>
                <a:rPr sz="700" spc="-5">
                  <a:solidFill>
                    <a:schemeClr val="bg1"/>
                  </a:solidFill>
                  <a:latin typeface="Avenir Next LT Pro" panose="020B0504020202020204" pitchFamily="34" charset="0"/>
                  <a:cs typeface="Arial"/>
                </a:rPr>
                <a:t>f/Physician</a:t>
              </a:r>
              <a:r>
                <a:rPr lang="en-US" sz="700" spc="-5">
                  <a:solidFill>
                    <a:schemeClr val="bg1"/>
                  </a:solidFill>
                  <a:latin typeface="Avenir Next LT Pro" panose="020B0504020202020204" pitchFamily="34" charset="0"/>
                  <a:cs typeface="Arial"/>
                </a:rPr>
                <a:t> </a:t>
              </a:r>
              <a:r>
                <a:rPr sz="700" spc="-20">
                  <a:solidFill>
                    <a:schemeClr val="bg1"/>
                  </a:solidFill>
                  <a:latin typeface="Avenir Next LT Pro" panose="020B0504020202020204" pitchFamily="34" charset="0"/>
                  <a:cs typeface="Arial"/>
                </a:rPr>
                <a:t>Surfaces</a:t>
              </a:r>
              <a:r>
                <a:rPr sz="700" spc="-55">
                  <a:solidFill>
                    <a:schemeClr val="bg1"/>
                  </a:solidFill>
                  <a:latin typeface="Avenir Next LT Pro" panose="020B0504020202020204" pitchFamily="34" charset="0"/>
                  <a:cs typeface="Arial"/>
                </a:rPr>
                <a:t> </a:t>
              </a:r>
              <a:r>
                <a:rPr sz="700" spc="-25">
                  <a:solidFill>
                    <a:schemeClr val="bg1"/>
                  </a:solidFill>
                  <a:latin typeface="Avenir Next LT Pro" panose="020B0504020202020204" pitchFamily="34" charset="0"/>
                  <a:cs typeface="Arial"/>
                </a:rPr>
                <a:t>Issue</a:t>
              </a:r>
              <a:endParaRPr sz="700">
                <a:solidFill>
                  <a:schemeClr val="bg1"/>
                </a:solidFill>
                <a:latin typeface="Avenir Next LT Pro" panose="020B0504020202020204" pitchFamily="34" charset="0"/>
                <a:cs typeface="Arial"/>
              </a:endParaRPr>
            </a:p>
          </p:txBody>
        </p:sp>
        <p:sp>
          <p:nvSpPr>
            <p:cNvPr id="51" name="object 32">
              <a:extLst>
                <a:ext uri="{FF2B5EF4-FFF2-40B4-BE49-F238E27FC236}">
                  <a16:creationId xmlns:a16="http://schemas.microsoft.com/office/drawing/2014/main" id="{DDCD531A-5211-5F45-B4F8-FD267651A372}"/>
                </a:ext>
              </a:extLst>
            </p:cNvPr>
            <p:cNvSpPr txBox="1"/>
            <p:nvPr/>
          </p:nvSpPr>
          <p:spPr>
            <a:xfrm>
              <a:off x="667694" y="6092803"/>
              <a:ext cx="1356995" cy="319286"/>
            </a:xfrm>
            <a:prstGeom prst="rect">
              <a:avLst/>
            </a:prstGeom>
            <a:solidFill>
              <a:srgbClr val="0078A9"/>
            </a:solidFill>
          </p:spPr>
          <p:txBody>
            <a:bodyPr vert="horz" wrap="square" lIns="0" tIns="45720" rIns="0" bIns="45720" rtlCol="0" anchor="ctr">
              <a:spAutoFit/>
            </a:bodyPr>
            <a:lstStyle/>
            <a:p>
              <a:pPr marL="368300" marR="360680" indent="105410">
                <a:lnSpc>
                  <a:spcPct val="100000"/>
                </a:lnSpc>
                <a:spcBef>
                  <a:spcPts val="415"/>
                </a:spcBef>
              </a:pPr>
              <a:r>
                <a:rPr sz="700" spc="-5">
                  <a:solidFill>
                    <a:schemeClr val="bg1"/>
                  </a:solidFill>
                  <a:latin typeface="Avenir Next LT Pro" panose="020B0504020202020204" pitchFamily="34" charset="0"/>
                  <a:cs typeface="Arial"/>
                </a:rPr>
                <a:t>Leader </a:t>
              </a:r>
              <a:r>
                <a:rPr sz="700" spc="25">
                  <a:solidFill>
                    <a:schemeClr val="bg1"/>
                  </a:solidFill>
                  <a:latin typeface="Avenir Next LT Pro" panose="020B0504020202020204" pitchFamily="34" charset="0"/>
                  <a:cs typeface="Arial"/>
                </a:rPr>
                <a:t>of</a:t>
              </a:r>
              <a:r>
                <a:rPr lang="en-US" sz="700" spc="25">
                  <a:solidFill>
                    <a:schemeClr val="bg1"/>
                  </a:solidFill>
                  <a:latin typeface="Avenir Next LT Pro" panose="020B0504020202020204" pitchFamily="34" charset="0"/>
                  <a:cs typeface="Arial"/>
                </a:rPr>
                <a:t> </a:t>
              </a:r>
              <a:r>
                <a:rPr sz="700" spc="-10">
                  <a:solidFill>
                    <a:schemeClr val="bg1"/>
                  </a:solidFill>
                  <a:latin typeface="Avenir Next LT Pro" panose="020B0504020202020204" pitchFamily="34" charset="0"/>
                  <a:cs typeface="Arial"/>
                </a:rPr>
                <a:t>Sta</a:t>
              </a:r>
              <a:r>
                <a:rPr sz="700" spc="-20">
                  <a:solidFill>
                    <a:schemeClr val="bg1"/>
                  </a:solidFill>
                  <a:latin typeface="Avenir Next LT Pro" panose="020B0504020202020204" pitchFamily="34" charset="0"/>
                  <a:cs typeface="Arial"/>
                </a:rPr>
                <a:t>f</a:t>
              </a:r>
              <a:r>
                <a:rPr sz="700" spc="-5">
                  <a:solidFill>
                    <a:schemeClr val="bg1"/>
                  </a:solidFill>
                  <a:latin typeface="Avenir Next LT Pro" panose="020B0504020202020204" pitchFamily="34" charset="0"/>
                  <a:cs typeface="Arial"/>
                </a:rPr>
                <a:t>f/Physician</a:t>
              </a:r>
              <a:endParaRPr sz="700">
                <a:solidFill>
                  <a:schemeClr val="bg1"/>
                </a:solidFill>
                <a:latin typeface="Avenir Next LT Pro" panose="020B0504020202020204" pitchFamily="34" charset="0"/>
                <a:cs typeface="Arial"/>
              </a:endParaRPr>
            </a:p>
          </p:txBody>
        </p:sp>
        <p:sp>
          <p:nvSpPr>
            <p:cNvPr id="52" name="object 33">
              <a:extLst>
                <a:ext uri="{FF2B5EF4-FFF2-40B4-BE49-F238E27FC236}">
                  <a16:creationId xmlns:a16="http://schemas.microsoft.com/office/drawing/2014/main" id="{447D793A-66FE-7C4B-9D4A-5459AED26C84}"/>
                </a:ext>
              </a:extLst>
            </p:cNvPr>
            <p:cNvSpPr txBox="1"/>
            <p:nvPr/>
          </p:nvSpPr>
          <p:spPr>
            <a:xfrm>
              <a:off x="667694" y="7156135"/>
              <a:ext cx="1356995" cy="319286"/>
            </a:xfrm>
            <a:prstGeom prst="rect">
              <a:avLst/>
            </a:prstGeom>
            <a:solidFill>
              <a:srgbClr val="0078A9"/>
            </a:solidFill>
          </p:spPr>
          <p:txBody>
            <a:bodyPr vert="horz" wrap="square" lIns="0" tIns="45720" rIns="0" bIns="45720" rtlCol="0" anchor="ctr">
              <a:spAutoFit/>
            </a:bodyPr>
            <a:lstStyle/>
            <a:p>
              <a:pPr marL="228600" marR="220979" indent="43180" algn="ctr">
                <a:lnSpc>
                  <a:spcPct val="100000"/>
                </a:lnSpc>
                <a:spcBef>
                  <a:spcPts val="415"/>
                </a:spcBef>
              </a:pPr>
              <a:r>
                <a:rPr sz="700" spc="5">
                  <a:solidFill>
                    <a:schemeClr val="bg1"/>
                  </a:solidFill>
                  <a:latin typeface="Avenir Next LT Pro" panose="020B0504020202020204" pitchFamily="34" charset="0"/>
                  <a:cs typeface="Arial"/>
                </a:rPr>
                <a:t>Designated </a:t>
              </a:r>
              <a:r>
                <a:rPr sz="700" spc="-15">
                  <a:solidFill>
                    <a:schemeClr val="bg1"/>
                  </a:solidFill>
                  <a:latin typeface="Avenir Next LT Pro" panose="020B0504020202020204" pitchFamily="34" charset="0"/>
                  <a:cs typeface="Arial"/>
                </a:rPr>
                <a:t>Person</a:t>
              </a:r>
              <a:r>
                <a:rPr lang="en-US" sz="700" spc="-15">
                  <a:solidFill>
                    <a:schemeClr val="bg1"/>
                  </a:solidFill>
                  <a:latin typeface="Avenir Next LT Pro" panose="020B0504020202020204" pitchFamily="34" charset="0"/>
                  <a:cs typeface="Arial"/>
                </a:rPr>
                <a:t> </a:t>
              </a:r>
              <a:r>
                <a:rPr sz="700" spc="5">
                  <a:solidFill>
                    <a:schemeClr val="bg1"/>
                  </a:solidFill>
                  <a:latin typeface="Avenir Next LT Pro" panose="020B0504020202020204" pitchFamily="34" charset="0"/>
                  <a:cs typeface="Arial"/>
                </a:rPr>
                <a:t>in </a:t>
              </a:r>
              <a:r>
                <a:rPr sz="700" spc="-5">
                  <a:solidFill>
                    <a:schemeClr val="bg1"/>
                  </a:solidFill>
                  <a:latin typeface="Avenir Next LT Pro" panose="020B0504020202020204" pitchFamily="34" charset="0"/>
                  <a:cs typeface="Arial"/>
                </a:rPr>
                <a:t>Charge </a:t>
              </a:r>
              <a:endParaRPr sz="700">
                <a:solidFill>
                  <a:schemeClr val="bg1"/>
                </a:solidFill>
                <a:latin typeface="Avenir Next LT Pro" panose="020B0504020202020204" pitchFamily="34" charset="0"/>
                <a:cs typeface="Arial"/>
              </a:endParaRPr>
            </a:p>
          </p:txBody>
        </p:sp>
        <p:sp>
          <p:nvSpPr>
            <p:cNvPr id="53" name="object 20">
              <a:extLst>
                <a:ext uri="{FF2B5EF4-FFF2-40B4-BE49-F238E27FC236}">
                  <a16:creationId xmlns:a16="http://schemas.microsoft.com/office/drawing/2014/main" id="{A926BD0C-3806-D24D-B0B6-E98B5DE0C4E0}"/>
                </a:ext>
              </a:extLst>
            </p:cNvPr>
            <p:cNvSpPr txBox="1"/>
            <p:nvPr/>
          </p:nvSpPr>
          <p:spPr>
            <a:xfrm>
              <a:off x="2570059" y="4854077"/>
              <a:ext cx="1289237" cy="303060"/>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4" name="object 22">
              <a:extLst>
                <a:ext uri="{FF2B5EF4-FFF2-40B4-BE49-F238E27FC236}">
                  <a16:creationId xmlns:a16="http://schemas.microsoft.com/office/drawing/2014/main" id="{4E1DDB38-CF07-3542-BBCC-1413214FDF30}"/>
                </a:ext>
              </a:extLst>
            </p:cNvPr>
            <p:cNvSpPr txBox="1"/>
            <p:nvPr/>
          </p:nvSpPr>
          <p:spPr>
            <a:xfrm>
              <a:off x="2570059" y="5179972"/>
              <a:ext cx="1289237" cy="303060"/>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tx1">
                      <a:lumMod val="85000"/>
                      <a:lumOff val="15000"/>
                    </a:schemeClr>
                  </a:solidFill>
                  <a:latin typeface="Avenir Next LT Pro" panose="020B0504020202020204" pitchFamily="34" charset="0"/>
                  <a:cs typeface="Arial"/>
                </a:rPr>
                <a:t>outside</a:t>
              </a:r>
              <a:r>
                <a:rPr sz="750" spc="-60">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5" name="object 20">
              <a:extLst>
                <a:ext uri="{FF2B5EF4-FFF2-40B4-BE49-F238E27FC236}">
                  <a16:creationId xmlns:a16="http://schemas.microsoft.com/office/drawing/2014/main" id="{0432F245-C569-7A40-921B-32A531FA0012}"/>
                </a:ext>
              </a:extLst>
            </p:cNvPr>
            <p:cNvSpPr txBox="1"/>
            <p:nvPr/>
          </p:nvSpPr>
          <p:spPr>
            <a:xfrm>
              <a:off x="2570059" y="5945155"/>
              <a:ext cx="1289237" cy="303060"/>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6" name="object 22">
              <a:extLst>
                <a:ext uri="{FF2B5EF4-FFF2-40B4-BE49-F238E27FC236}">
                  <a16:creationId xmlns:a16="http://schemas.microsoft.com/office/drawing/2014/main" id="{41A3080D-A911-F842-B7F6-3F6FE7C9D748}"/>
                </a:ext>
              </a:extLst>
            </p:cNvPr>
            <p:cNvSpPr txBox="1"/>
            <p:nvPr/>
          </p:nvSpPr>
          <p:spPr>
            <a:xfrm>
              <a:off x="2570059" y="6273222"/>
              <a:ext cx="1289237" cy="303060"/>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tx1">
                      <a:lumMod val="85000"/>
                      <a:lumOff val="15000"/>
                    </a:schemeClr>
                  </a:solidFill>
                  <a:latin typeface="Avenir Next LT Pro" panose="020B0504020202020204" pitchFamily="34" charset="0"/>
                  <a:cs typeface="Arial"/>
                </a:rPr>
                <a:t>outside</a:t>
              </a:r>
              <a:r>
                <a:rPr sz="750" spc="-60">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7" name="object 20">
              <a:extLst>
                <a:ext uri="{FF2B5EF4-FFF2-40B4-BE49-F238E27FC236}">
                  <a16:creationId xmlns:a16="http://schemas.microsoft.com/office/drawing/2014/main" id="{984A48DC-B8D5-1047-BCB2-57552A5FFBA6}"/>
                </a:ext>
              </a:extLst>
            </p:cNvPr>
            <p:cNvSpPr txBox="1"/>
            <p:nvPr/>
          </p:nvSpPr>
          <p:spPr>
            <a:xfrm>
              <a:off x="2570059" y="7012750"/>
              <a:ext cx="1289237" cy="303060"/>
            </a:xfrm>
            <a:prstGeom prst="ellipse">
              <a:avLst/>
            </a:prstGeom>
            <a:solidFill>
              <a:schemeClr val="accent6">
                <a:lumMod val="60000"/>
                <a:lumOff val="40000"/>
              </a:schemeClr>
            </a:solidFill>
          </p:spPr>
          <p:txBody>
            <a:bodyPr vert="horz" wrap="square" lIns="0" tIns="45720" rIns="0" bIns="45720" rtlCol="0">
              <a:spAutoFit/>
            </a:bodyPr>
            <a:lstStyle/>
            <a:p>
              <a:pPr marL="12700" algn="ctr">
                <a:lnSpc>
                  <a:spcPct val="100000"/>
                </a:lnSpc>
                <a:spcBef>
                  <a:spcPts val="90"/>
                </a:spcBef>
              </a:pPr>
              <a:r>
                <a:rPr sz="750" spc="10">
                  <a:solidFill>
                    <a:schemeClr val="tx1">
                      <a:lumMod val="85000"/>
                      <a:lumOff val="15000"/>
                    </a:schemeClr>
                  </a:solidFill>
                  <a:latin typeface="Avenir Next LT Pro" panose="020B0504020202020204" pitchFamily="34" charset="0"/>
                  <a:cs typeface="Arial"/>
                </a:rPr>
                <a:t>within</a:t>
              </a:r>
              <a:r>
                <a:rPr sz="750" spc="-65">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8" name="object 22">
              <a:extLst>
                <a:ext uri="{FF2B5EF4-FFF2-40B4-BE49-F238E27FC236}">
                  <a16:creationId xmlns:a16="http://schemas.microsoft.com/office/drawing/2014/main" id="{743CAF3B-EB34-9741-BEC2-682A1C44C090}"/>
                </a:ext>
              </a:extLst>
            </p:cNvPr>
            <p:cNvSpPr txBox="1"/>
            <p:nvPr/>
          </p:nvSpPr>
          <p:spPr>
            <a:xfrm>
              <a:off x="2570059" y="7343834"/>
              <a:ext cx="1289237" cy="303060"/>
            </a:xfrm>
            <a:prstGeom prst="ellipse">
              <a:avLst/>
            </a:prstGeom>
            <a:solidFill>
              <a:schemeClr val="accent4">
                <a:lumMod val="60000"/>
                <a:lumOff val="40000"/>
              </a:schemeClr>
            </a:solidFill>
          </p:spPr>
          <p:txBody>
            <a:bodyPr vert="horz" wrap="square" lIns="0" tIns="45720" rIns="0" bIns="45720" rtlCol="0">
              <a:spAutoFit/>
            </a:bodyPr>
            <a:lstStyle/>
            <a:p>
              <a:pPr marL="12700" algn="ctr">
                <a:lnSpc>
                  <a:spcPct val="100000"/>
                </a:lnSpc>
                <a:spcBef>
                  <a:spcPts val="90"/>
                </a:spcBef>
              </a:pPr>
              <a:r>
                <a:rPr sz="750" spc="5">
                  <a:solidFill>
                    <a:schemeClr val="tx1">
                      <a:lumMod val="85000"/>
                      <a:lumOff val="15000"/>
                    </a:schemeClr>
                  </a:solidFill>
                  <a:latin typeface="Avenir Next LT Pro" panose="020B0504020202020204" pitchFamily="34" charset="0"/>
                  <a:cs typeface="Arial"/>
                </a:rPr>
                <a:t>outside</a:t>
              </a:r>
              <a:r>
                <a:rPr sz="750" spc="-60">
                  <a:solidFill>
                    <a:schemeClr val="tx1">
                      <a:lumMod val="85000"/>
                      <a:lumOff val="15000"/>
                    </a:schemeClr>
                  </a:solidFill>
                  <a:latin typeface="Avenir Next LT Pro" panose="020B0504020202020204" pitchFamily="34" charset="0"/>
                  <a:cs typeface="Arial"/>
                </a:rPr>
                <a:t> </a:t>
              </a:r>
              <a:r>
                <a:rPr sz="750" spc="15">
                  <a:solidFill>
                    <a:schemeClr val="tx1">
                      <a:lumMod val="85000"/>
                      <a:lumOff val="15000"/>
                    </a:schemeClr>
                  </a:solidFill>
                  <a:latin typeface="Avenir Next LT Pro" panose="020B0504020202020204" pitchFamily="34" charset="0"/>
                  <a:cs typeface="Arial"/>
                </a:rPr>
                <a:t>department</a:t>
              </a:r>
              <a:endParaRPr sz="750">
                <a:solidFill>
                  <a:schemeClr val="tx1">
                    <a:lumMod val="85000"/>
                    <a:lumOff val="15000"/>
                  </a:schemeClr>
                </a:solidFill>
                <a:latin typeface="Avenir Next LT Pro" panose="020B0504020202020204" pitchFamily="34" charset="0"/>
                <a:cs typeface="Arial"/>
              </a:endParaRPr>
            </a:p>
          </p:txBody>
        </p:sp>
        <p:sp>
          <p:nvSpPr>
            <p:cNvPr id="59" name="object 17">
              <a:extLst>
                <a:ext uri="{FF2B5EF4-FFF2-40B4-BE49-F238E27FC236}">
                  <a16:creationId xmlns:a16="http://schemas.microsoft.com/office/drawing/2014/main" id="{E63A2F1C-EABC-8D4C-BF68-D2722CC9E6EF}"/>
                </a:ext>
              </a:extLst>
            </p:cNvPr>
            <p:cNvSpPr txBox="1"/>
            <p:nvPr/>
          </p:nvSpPr>
          <p:spPr>
            <a:xfrm>
              <a:off x="4404666" y="4394548"/>
              <a:ext cx="1882805" cy="3408504"/>
            </a:xfrm>
            <a:prstGeom prst="rect">
              <a:avLst/>
            </a:prstGeom>
            <a:solidFill>
              <a:schemeClr val="accent3">
                <a:lumMod val="20000"/>
                <a:lumOff val="80000"/>
              </a:schemeClr>
            </a:solidFill>
          </p:spPr>
          <p:txBody>
            <a:bodyPr vert="horz" wrap="square" lIns="91440" tIns="91440" rIns="0" bIns="91440" rtlCol="0">
              <a:spAutoFit/>
            </a:bodyPr>
            <a:lstStyle/>
            <a:p>
              <a:pPr marL="234315" marR="316865" indent="-114300">
                <a:lnSpc>
                  <a:spcPct val="125000"/>
                </a:lnSpc>
                <a:spcBef>
                  <a:spcPts val="935"/>
                </a:spcBef>
                <a:buSzPct val="83333"/>
                <a:buChar char="•"/>
                <a:tabLst>
                  <a:tab pos="234950" algn="l"/>
                </a:tabLst>
              </a:pPr>
              <a:r>
                <a:rPr sz="900">
                  <a:latin typeface="Avenir Next LT Pro" panose="020B0504020202020204" pitchFamily="34" charset="0"/>
                  <a:cs typeface="Arial"/>
                </a:rPr>
                <a:t>Ensure member fully</a:t>
              </a:r>
              <a:r>
                <a:rPr lang="en-US" sz="900">
                  <a:latin typeface="Avenir Next LT Pro" panose="020B0504020202020204" pitchFamily="34" charset="0"/>
                  <a:cs typeface="Arial"/>
                </a:rPr>
                <a:t> </a:t>
              </a:r>
              <a:r>
                <a:rPr sz="900">
                  <a:latin typeface="Avenir Next LT Pro" panose="020B0504020202020204" pitchFamily="34" charset="0"/>
                  <a:cs typeface="Arial"/>
                </a:rPr>
                <a:t>understands breath</a:t>
              </a:r>
              <a:r>
                <a:rPr lang="en-US" sz="900">
                  <a:latin typeface="Avenir Next LT Pro" panose="020B0504020202020204" pitchFamily="34" charset="0"/>
                  <a:cs typeface="Arial"/>
                </a:rPr>
                <a:t> </a:t>
              </a:r>
              <a:r>
                <a:rPr sz="900">
                  <a:latin typeface="Avenir Next LT Pro" panose="020B0504020202020204" pitchFamily="34" charset="0"/>
                  <a:cs typeface="Arial"/>
                </a:rPr>
                <a:t>of resolution</a:t>
              </a:r>
            </a:p>
            <a:p>
              <a:pPr marL="234315" marR="551180" indent="-114300">
                <a:lnSpc>
                  <a:spcPct val="125000"/>
                </a:lnSpc>
                <a:spcBef>
                  <a:spcPts val="900"/>
                </a:spcBef>
                <a:buSzPct val="83333"/>
                <a:buChar char="•"/>
                <a:tabLst>
                  <a:tab pos="234950" algn="l"/>
                </a:tabLst>
              </a:pPr>
              <a:r>
                <a:rPr sz="900">
                  <a:latin typeface="Avenir Next LT Pro" panose="020B0504020202020204" pitchFamily="34" charset="0"/>
                  <a:cs typeface="Arial"/>
                </a:rPr>
                <a:t>Assess member</a:t>
              </a:r>
              <a:r>
                <a:rPr lang="en-US" sz="900">
                  <a:latin typeface="Avenir Next LT Pro" panose="020B0504020202020204" pitchFamily="34" charset="0"/>
                  <a:cs typeface="Arial"/>
                </a:rPr>
                <a:t> </a:t>
              </a:r>
              <a:r>
                <a:rPr sz="900">
                  <a:latin typeface="Avenir Next LT Pro" panose="020B0504020202020204" pitchFamily="34" charset="0"/>
                  <a:cs typeface="Arial"/>
                </a:rPr>
                <a:t>satisfaction with</a:t>
              </a:r>
              <a:r>
                <a:rPr lang="en-US" sz="900">
                  <a:latin typeface="Avenir Next LT Pro" panose="020B0504020202020204" pitchFamily="34" charset="0"/>
                  <a:cs typeface="Arial"/>
                </a:rPr>
                <a:t> </a:t>
              </a:r>
              <a:r>
                <a:rPr sz="900">
                  <a:latin typeface="Avenir Next LT Pro" panose="020B0504020202020204" pitchFamily="34" charset="0"/>
                  <a:cs typeface="Arial"/>
                </a:rPr>
                <a:t>resolution</a:t>
              </a:r>
            </a:p>
            <a:p>
              <a:pPr marL="234315" marR="165735" indent="-114300">
                <a:lnSpc>
                  <a:spcPct val="125000"/>
                </a:lnSpc>
                <a:spcBef>
                  <a:spcPts val="900"/>
                </a:spcBef>
                <a:buSzPct val="83333"/>
                <a:buChar char="•"/>
                <a:tabLst>
                  <a:tab pos="234950" algn="l"/>
                </a:tabLst>
              </a:pPr>
              <a:r>
                <a:rPr sz="900">
                  <a:latin typeface="Avenir Next LT Pro" panose="020B0504020202020204" pitchFamily="34" charset="0"/>
                  <a:cs typeface="Arial"/>
                </a:rPr>
                <a:t>Provide compensatory</a:t>
              </a:r>
              <a:r>
                <a:rPr lang="en-US" sz="900">
                  <a:latin typeface="Avenir Next LT Pro" panose="020B0504020202020204" pitchFamily="34" charset="0"/>
                  <a:cs typeface="Arial"/>
                </a:rPr>
                <a:t> </a:t>
              </a:r>
              <a:r>
                <a:rPr sz="900">
                  <a:latin typeface="Avenir Next LT Pro" panose="020B0504020202020204" pitchFamily="34" charset="0"/>
                  <a:cs typeface="Arial"/>
                </a:rPr>
                <a:t>effort if member</a:t>
              </a:r>
              <a:r>
                <a:rPr lang="en-US" sz="900">
                  <a:latin typeface="Avenir Next LT Pro" panose="020B0504020202020204" pitchFamily="34" charset="0"/>
                  <a:cs typeface="Arial"/>
                </a:rPr>
                <a:t> </a:t>
              </a:r>
              <a:r>
                <a:rPr sz="900">
                  <a:latin typeface="Avenir Next LT Pro" panose="020B0504020202020204" pitchFamily="34" charset="0"/>
                  <a:cs typeface="Arial"/>
                </a:rPr>
                <a:t>inconvenience warrants</a:t>
              </a:r>
              <a:r>
                <a:rPr lang="en-US" sz="900">
                  <a:latin typeface="Avenir Next LT Pro" panose="020B0504020202020204" pitchFamily="34" charset="0"/>
                  <a:cs typeface="Arial"/>
                </a:rPr>
                <a:t> </a:t>
              </a:r>
              <a:r>
                <a:rPr sz="900">
                  <a:latin typeface="Avenir Next LT Pro" panose="020B0504020202020204" pitchFamily="34" charset="0"/>
                  <a:cs typeface="Arial"/>
                </a:rPr>
                <a:t>(e.g. token, co-pay</a:t>
              </a:r>
              <a:r>
                <a:rPr lang="en-US" sz="900">
                  <a:latin typeface="Avenir Next LT Pro" panose="020B0504020202020204" pitchFamily="34" charset="0"/>
                  <a:cs typeface="Arial"/>
                </a:rPr>
                <a:t> </a:t>
              </a:r>
              <a:r>
                <a:rPr sz="900">
                  <a:latin typeface="Avenir Next LT Pro" panose="020B0504020202020204" pitchFamily="34" charset="0"/>
                  <a:cs typeface="Arial"/>
                </a:rPr>
                <a:t>waiver etc.)</a:t>
              </a:r>
            </a:p>
            <a:p>
              <a:pPr marL="234315" marR="262255" indent="-114300">
                <a:lnSpc>
                  <a:spcPct val="125000"/>
                </a:lnSpc>
                <a:spcBef>
                  <a:spcPts val="900"/>
                </a:spcBef>
                <a:buSzPct val="83333"/>
                <a:buChar char="•"/>
                <a:tabLst>
                  <a:tab pos="234950" algn="l"/>
                </a:tabLst>
              </a:pPr>
              <a:r>
                <a:rPr sz="900">
                  <a:latin typeface="Avenir Next LT Pro" panose="020B0504020202020204" pitchFamily="34" charset="0"/>
                  <a:cs typeface="Arial"/>
                </a:rPr>
                <a:t>Appropriate leader</a:t>
              </a:r>
              <a:r>
                <a:rPr lang="en-US" sz="900">
                  <a:latin typeface="Avenir Next LT Pro" panose="020B0504020202020204" pitchFamily="34" charset="0"/>
                  <a:cs typeface="Arial"/>
                </a:rPr>
                <a:t> </a:t>
              </a:r>
              <a:r>
                <a:rPr sz="900">
                  <a:latin typeface="Avenir Next LT Pro" panose="020B0504020202020204" pitchFamily="34" charset="0"/>
                  <a:cs typeface="Arial"/>
                </a:rPr>
                <a:t>contact member (as</a:t>
              </a:r>
              <a:r>
                <a:rPr lang="en-US" sz="900">
                  <a:latin typeface="Avenir Next LT Pro" panose="020B0504020202020204" pitchFamily="34" charset="0"/>
                  <a:cs typeface="Arial"/>
                </a:rPr>
                <a:t> </a:t>
              </a:r>
              <a:r>
                <a:rPr sz="900">
                  <a:latin typeface="Avenir Next LT Pro" panose="020B0504020202020204" pitchFamily="34" charset="0"/>
                  <a:cs typeface="Arial"/>
                </a:rPr>
                <a:t>appropriate) to close</a:t>
              </a:r>
              <a:r>
                <a:rPr lang="en-US" sz="900">
                  <a:latin typeface="Avenir Next LT Pro" panose="020B0504020202020204" pitchFamily="34" charset="0"/>
                  <a:cs typeface="Arial"/>
                </a:rPr>
                <a:t> </a:t>
              </a:r>
              <a:r>
                <a:rPr sz="900">
                  <a:latin typeface="Avenir Next LT Pro" panose="020B0504020202020204" pitchFamily="34" charset="0"/>
                  <a:cs typeface="Arial"/>
                </a:rPr>
                <a:t>the loop and share</a:t>
              </a:r>
              <a:r>
                <a:rPr lang="en-US" sz="900">
                  <a:latin typeface="Avenir Next LT Pro" panose="020B0504020202020204" pitchFamily="34" charset="0"/>
                  <a:cs typeface="Arial"/>
                </a:rPr>
                <a:t> </a:t>
              </a:r>
              <a:r>
                <a:rPr sz="900">
                  <a:latin typeface="Avenir Next LT Pro" panose="020B0504020202020204" pitchFamily="34" charset="0"/>
                  <a:cs typeface="Arial"/>
                </a:rPr>
                <a:t>what has being done</a:t>
              </a:r>
              <a:r>
                <a:rPr lang="vi-VN" sz="900">
                  <a:latin typeface="AvenirNext LT Pro Regular" panose="020B0504020202020204" pitchFamily="34" charset="77"/>
                  <a:cs typeface="Arial"/>
                </a:rPr>
                <a:t>.</a:t>
              </a:r>
            </a:p>
          </p:txBody>
        </p:sp>
        <p:sp>
          <p:nvSpPr>
            <p:cNvPr id="60" name="object 20">
              <a:extLst>
                <a:ext uri="{FF2B5EF4-FFF2-40B4-BE49-F238E27FC236}">
                  <a16:creationId xmlns:a16="http://schemas.microsoft.com/office/drawing/2014/main" id="{67801DFD-ACF1-EB41-9CEC-C180302DD9E2}"/>
                </a:ext>
              </a:extLst>
            </p:cNvPr>
            <p:cNvSpPr txBox="1"/>
            <p:nvPr/>
          </p:nvSpPr>
          <p:spPr>
            <a:xfrm>
              <a:off x="6652227" y="5827893"/>
              <a:ext cx="473724" cy="303060"/>
            </a:xfrm>
            <a:prstGeom prst="ellipse">
              <a:avLst/>
            </a:prstGeom>
            <a:solidFill>
              <a:srgbClr val="0078A9"/>
            </a:solidFill>
          </p:spPr>
          <p:txBody>
            <a:bodyPr vert="horz" wrap="square" lIns="0" tIns="45720" rIns="0" bIns="45720" rtlCol="0">
              <a:spAutoFit/>
            </a:bodyPr>
            <a:lstStyle/>
            <a:p>
              <a:pPr marL="12700" algn="ctr">
                <a:lnSpc>
                  <a:spcPct val="100000"/>
                </a:lnSpc>
                <a:spcBef>
                  <a:spcPts val="90"/>
                </a:spcBef>
              </a:pPr>
              <a:r>
                <a:rPr lang="en-US" sz="750" spc="10">
                  <a:solidFill>
                    <a:schemeClr val="bg1"/>
                  </a:solidFill>
                  <a:latin typeface="Avenir Next LT Pro" panose="020B0504020202020204" pitchFamily="34" charset="0"/>
                  <a:cs typeface="Arial"/>
                </a:rPr>
                <a:t>DONE</a:t>
              </a:r>
              <a:endParaRPr sz="750">
                <a:solidFill>
                  <a:schemeClr val="bg1"/>
                </a:solidFill>
                <a:latin typeface="Avenir Next LT Pro" panose="020B0504020202020204" pitchFamily="34" charset="0"/>
                <a:cs typeface="Arial"/>
              </a:endParaRPr>
            </a:p>
          </p:txBody>
        </p:sp>
        <p:sp>
          <p:nvSpPr>
            <p:cNvPr id="61" name="TextBox 60">
              <a:extLst>
                <a:ext uri="{FF2B5EF4-FFF2-40B4-BE49-F238E27FC236}">
                  <a16:creationId xmlns:a16="http://schemas.microsoft.com/office/drawing/2014/main" id="{F1D6C734-4728-6945-A2D1-B1686AAE2DB3}"/>
                </a:ext>
              </a:extLst>
            </p:cNvPr>
            <p:cNvSpPr txBox="1"/>
            <p:nvPr/>
          </p:nvSpPr>
          <p:spPr>
            <a:xfrm>
              <a:off x="2040269" y="5174895"/>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62" name="Straight Arrow Connector 61">
              <a:extLst>
                <a:ext uri="{FF2B5EF4-FFF2-40B4-BE49-F238E27FC236}">
                  <a16:creationId xmlns:a16="http://schemas.microsoft.com/office/drawing/2014/main" id="{09929731-C5A0-6D49-A2F4-21F43D0EDA94}"/>
                </a:ext>
              </a:extLst>
            </p:cNvPr>
            <p:cNvCxnSpPr>
              <a:cxnSpLocks/>
            </p:cNvCxnSpPr>
            <p:nvPr/>
          </p:nvCxnSpPr>
          <p:spPr>
            <a:xfrm>
              <a:off x="2112605" y="5175536"/>
              <a:ext cx="45745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664A34C-D14D-054B-A732-9E7E41487F53}"/>
                </a:ext>
              </a:extLst>
            </p:cNvPr>
            <p:cNvSpPr txBox="1"/>
            <p:nvPr/>
          </p:nvSpPr>
          <p:spPr>
            <a:xfrm>
              <a:off x="2040269" y="6262715"/>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64" name="Straight Arrow Connector 63">
              <a:extLst>
                <a:ext uri="{FF2B5EF4-FFF2-40B4-BE49-F238E27FC236}">
                  <a16:creationId xmlns:a16="http://schemas.microsoft.com/office/drawing/2014/main" id="{32FC1AE2-7431-B047-8C14-ECFD91F36ABA}"/>
                </a:ext>
              </a:extLst>
            </p:cNvPr>
            <p:cNvCxnSpPr>
              <a:cxnSpLocks/>
            </p:cNvCxnSpPr>
            <p:nvPr/>
          </p:nvCxnSpPr>
          <p:spPr>
            <a:xfrm>
              <a:off x="2112605" y="6263357"/>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6E7E266-78D1-AC4D-9D0E-F59AACCD4E59}"/>
                </a:ext>
              </a:extLst>
            </p:cNvPr>
            <p:cNvSpPr txBox="1"/>
            <p:nvPr/>
          </p:nvSpPr>
          <p:spPr>
            <a:xfrm>
              <a:off x="2040269" y="7324260"/>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66" name="Straight Arrow Connector 65">
              <a:extLst>
                <a:ext uri="{FF2B5EF4-FFF2-40B4-BE49-F238E27FC236}">
                  <a16:creationId xmlns:a16="http://schemas.microsoft.com/office/drawing/2014/main" id="{CE89F0D2-52D7-E14F-8BBF-291068BA55B8}"/>
                </a:ext>
              </a:extLst>
            </p:cNvPr>
            <p:cNvCxnSpPr>
              <a:cxnSpLocks/>
            </p:cNvCxnSpPr>
            <p:nvPr/>
          </p:nvCxnSpPr>
          <p:spPr>
            <a:xfrm>
              <a:off x="2112605" y="7324902"/>
              <a:ext cx="4574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D5EC88-EB04-5D4B-8F37-E8C0DCCD31F2}"/>
                </a:ext>
              </a:extLst>
            </p:cNvPr>
            <p:cNvCxnSpPr>
              <a:cxnSpLocks/>
            </p:cNvCxnSpPr>
            <p:nvPr/>
          </p:nvCxnSpPr>
          <p:spPr>
            <a:xfrm flipV="1">
              <a:off x="1285042" y="4706933"/>
              <a:ext cx="0" cy="254686"/>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A3BEBC5-AE70-FB4A-A750-87A255F33BBC}"/>
                </a:ext>
              </a:extLst>
            </p:cNvPr>
            <p:cNvCxnSpPr>
              <a:cxnSpLocks/>
            </p:cNvCxnSpPr>
            <p:nvPr/>
          </p:nvCxnSpPr>
          <p:spPr>
            <a:xfrm flipH="1">
              <a:off x="1390145" y="4706933"/>
              <a:ext cx="0" cy="254686"/>
            </a:xfrm>
            <a:prstGeom prst="straightConnector1">
              <a:avLst/>
            </a:prstGeom>
            <a:ln w="6350">
              <a:solidFill>
                <a:srgbClr val="E7530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46AF919-A680-0147-981F-F233F31D30FA}"/>
                </a:ext>
              </a:extLst>
            </p:cNvPr>
            <p:cNvSpPr txBox="1"/>
            <p:nvPr/>
          </p:nvSpPr>
          <p:spPr>
            <a:xfrm>
              <a:off x="3816518" y="5174895"/>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70" name="Straight Arrow Connector 69">
              <a:extLst>
                <a:ext uri="{FF2B5EF4-FFF2-40B4-BE49-F238E27FC236}">
                  <a16:creationId xmlns:a16="http://schemas.microsoft.com/office/drawing/2014/main" id="{800CFBCD-2EE3-364F-AD61-ED8F246EB8B9}"/>
                </a:ext>
              </a:extLst>
            </p:cNvPr>
            <p:cNvCxnSpPr>
              <a:cxnSpLocks/>
            </p:cNvCxnSpPr>
            <p:nvPr/>
          </p:nvCxnSpPr>
          <p:spPr>
            <a:xfrm>
              <a:off x="3888854" y="5175536"/>
              <a:ext cx="45745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A31776-4FE5-5C4E-90AC-CE560685FEB6}"/>
                </a:ext>
              </a:extLst>
            </p:cNvPr>
            <p:cNvSpPr txBox="1"/>
            <p:nvPr/>
          </p:nvSpPr>
          <p:spPr>
            <a:xfrm>
              <a:off x="3816518" y="6262715"/>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72" name="Straight Arrow Connector 71">
              <a:extLst>
                <a:ext uri="{FF2B5EF4-FFF2-40B4-BE49-F238E27FC236}">
                  <a16:creationId xmlns:a16="http://schemas.microsoft.com/office/drawing/2014/main" id="{CECE145C-CE69-3943-899D-E3236879D8B5}"/>
                </a:ext>
              </a:extLst>
            </p:cNvPr>
            <p:cNvCxnSpPr>
              <a:cxnSpLocks/>
            </p:cNvCxnSpPr>
            <p:nvPr/>
          </p:nvCxnSpPr>
          <p:spPr>
            <a:xfrm>
              <a:off x="3888854" y="6263357"/>
              <a:ext cx="457454" cy="0"/>
            </a:xfrm>
            <a:prstGeom prst="straightConnector1">
              <a:avLst/>
            </a:prstGeom>
            <a:ln w="63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BA674BF4-ADFF-5946-ADDF-E00D3E40579C}"/>
                </a:ext>
              </a:extLst>
            </p:cNvPr>
            <p:cNvSpPr txBox="1"/>
            <p:nvPr/>
          </p:nvSpPr>
          <p:spPr>
            <a:xfrm>
              <a:off x="3816518" y="7324260"/>
              <a:ext cx="59157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Initiate</a:t>
              </a:r>
            </a:p>
            <a:p>
              <a:r>
                <a:rPr lang="en-US" sz="600" b="1">
                  <a:solidFill>
                    <a:schemeClr val="tx1">
                      <a:lumMod val="85000"/>
                      <a:lumOff val="15000"/>
                    </a:schemeClr>
                  </a:solidFill>
                  <a:latin typeface="Avenir Next LT Pro" panose="020B0504020202020204" pitchFamily="34" charset="0"/>
                </a:rPr>
                <a:t>Resolution</a:t>
              </a:r>
            </a:p>
          </p:txBody>
        </p:sp>
        <p:cxnSp>
          <p:nvCxnSpPr>
            <p:cNvPr id="74" name="Straight Arrow Connector 73">
              <a:extLst>
                <a:ext uri="{FF2B5EF4-FFF2-40B4-BE49-F238E27FC236}">
                  <a16:creationId xmlns:a16="http://schemas.microsoft.com/office/drawing/2014/main" id="{192896D7-34F1-0643-BBF1-4EA017DF959D}"/>
                </a:ext>
              </a:extLst>
            </p:cNvPr>
            <p:cNvCxnSpPr>
              <a:cxnSpLocks/>
            </p:cNvCxnSpPr>
            <p:nvPr/>
          </p:nvCxnSpPr>
          <p:spPr>
            <a:xfrm>
              <a:off x="3888854" y="7324902"/>
              <a:ext cx="457454" cy="0"/>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211D315-0786-334C-AC0C-9270424E6C8B}"/>
                </a:ext>
              </a:extLst>
            </p:cNvPr>
            <p:cNvCxnSpPr>
              <a:cxnSpLocks/>
            </p:cNvCxnSpPr>
            <p:nvPr/>
          </p:nvCxnSpPr>
          <p:spPr>
            <a:xfrm>
              <a:off x="6331228" y="5973961"/>
              <a:ext cx="274804" cy="0"/>
            </a:xfrm>
            <a:prstGeom prst="straightConnector1">
              <a:avLst/>
            </a:prstGeom>
            <a:ln w="6350">
              <a:solidFill>
                <a:srgbClr val="E753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9C7DB9D-2DF2-AC40-A35E-2777AF1C34E3}"/>
                </a:ext>
              </a:extLst>
            </p:cNvPr>
            <p:cNvSpPr txBox="1"/>
            <p:nvPr/>
          </p:nvSpPr>
          <p:spPr>
            <a:xfrm>
              <a:off x="779028" y="5810770"/>
              <a:ext cx="48599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Can’t</a:t>
              </a:r>
            </a:p>
            <a:p>
              <a:r>
                <a:rPr lang="en-US" sz="600" b="1">
                  <a:solidFill>
                    <a:schemeClr val="tx1">
                      <a:lumMod val="85000"/>
                      <a:lumOff val="15000"/>
                    </a:schemeClr>
                  </a:solidFill>
                  <a:latin typeface="Avenir Next LT Pro" panose="020B0504020202020204" pitchFamily="34" charset="0"/>
                </a:rPr>
                <a:t>Resolve</a:t>
              </a:r>
            </a:p>
          </p:txBody>
        </p:sp>
        <p:sp>
          <p:nvSpPr>
            <p:cNvPr id="77" name="TextBox 76">
              <a:extLst>
                <a:ext uri="{FF2B5EF4-FFF2-40B4-BE49-F238E27FC236}">
                  <a16:creationId xmlns:a16="http://schemas.microsoft.com/office/drawing/2014/main" id="{243156DC-11B8-C34D-A26D-A219404FB81B}"/>
                </a:ext>
              </a:extLst>
            </p:cNvPr>
            <p:cNvSpPr txBox="1"/>
            <p:nvPr/>
          </p:nvSpPr>
          <p:spPr>
            <a:xfrm>
              <a:off x="779028" y="6882825"/>
              <a:ext cx="485990" cy="287358"/>
            </a:xfrm>
            <a:prstGeom prst="rect">
              <a:avLst/>
            </a:prstGeom>
            <a:noFill/>
          </p:spPr>
          <p:txBody>
            <a:bodyPr wrap="none" rtlCol="0">
              <a:spAutoFit/>
            </a:bodyPr>
            <a:lstStyle/>
            <a:p>
              <a:r>
                <a:rPr lang="en-US" sz="600" b="1">
                  <a:solidFill>
                    <a:schemeClr val="tx1">
                      <a:lumMod val="85000"/>
                      <a:lumOff val="15000"/>
                    </a:schemeClr>
                  </a:solidFill>
                  <a:latin typeface="Avenir Next LT Pro" panose="020B0504020202020204" pitchFamily="34" charset="0"/>
                </a:rPr>
                <a:t>Can’t</a:t>
              </a:r>
            </a:p>
            <a:p>
              <a:r>
                <a:rPr lang="en-US" sz="600" b="1">
                  <a:solidFill>
                    <a:schemeClr val="tx1">
                      <a:lumMod val="85000"/>
                      <a:lumOff val="15000"/>
                    </a:schemeClr>
                  </a:solidFill>
                  <a:latin typeface="Avenir Next LT Pro" panose="020B0504020202020204" pitchFamily="34" charset="0"/>
                </a:rPr>
                <a:t>Resolve</a:t>
              </a:r>
            </a:p>
          </p:txBody>
        </p:sp>
        <p:cxnSp>
          <p:nvCxnSpPr>
            <p:cNvPr id="78" name="Elbow Connector 77">
              <a:extLst>
                <a:ext uri="{FF2B5EF4-FFF2-40B4-BE49-F238E27FC236}">
                  <a16:creationId xmlns:a16="http://schemas.microsoft.com/office/drawing/2014/main" id="{DD91EAF5-B557-1243-8C2E-5D59C2ED01CC}"/>
                </a:ext>
              </a:extLst>
            </p:cNvPr>
            <p:cNvCxnSpPr>
              <a:cxnSpLocks/>
              <a:stCxn id="54" idx="4"/>
              <a:endCxn id="51" idx="0"/>
            </p:cNvCxnSpPr>
            <p:nvPr/>
          </p:nvCxnSpPr>
          <p:spPr>
            <a:xfrm rot="5400000">
              <a:off x="1975550" y="4853674"/>
              <a:ext cx="609772" cy="1868486"/>
            </a:xfrm>
            <a:prstGeom prst="bent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B80B375E-266D-B249-87B8-803D4D2C638C}"/>
                </a:ext>
              </a:extLst>
            </p:cNvPr>
            <p:cNvCxnSpPr>
              <a:cxnSpLocks/>
              <a:stCxn id="56" idx="4"/>
              <a:endCxn id="52" idx="0"/>
            </p:cNvCxnSpPr>
            <p:nvPr/>
          </p:nvCxnSpPr>
          <p:spPr>
            <a:xfrm rot="5400000">
              <a:off x="1990509" y="5931966"/>
              <a:ext cx="579853" cy="1868486"/>
            </a:xfrm>
            <a:prstGeom prst="bent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object 9">
            <a:extLst>
              <a:ext uri="{FF2B5EF4-FFF2-40B4-BE49-F238E27FC236}">
                <a16:creationId xmlns:a16="http://schemas.microsoft.com/office/drawing/2014/main" id="{23588B35-B99E-4DA4-ABBA-18209ED14B36}"/>
              </a:ext>
            </a:extLst>
          </p:cNvPr>
          <p:cNvSpPr txBox="1"/>
          <p:nvPr/>
        </p:nvSpPr>
        <p:spPr>
          <a:xfrm>
            <a:off x="571500" y="834808"/>
            <a:ext cx="6629400" cy="307777"/>
          </a:xfrm>
          <a:prstGeom prst="rect">
            <a:avLst/>
          </a:prstGeom>
          <a:solidFill>
            <a:srgbClr val="0078A9"/>
          </a:solidFill>
        </p:spPr>
        <p:txBody>
          <a:bodyPr vert="horz" wrap="square" lIns="0" tIns="45720" rIns="0" bIns="45720" rtlCol="0">
            <a:spAutoFit/>
          </a:bodyPr>
          <a:lstStyle/>
          <a:p>
            <a:pPr marL="228600">
              <a:lnSpc>
                <a:spcPct val="100000"/>
              </a:lnSpc>
              <a:spcBef>
                <a:spcPts val="455"/>
              </a:spcBef>
            </a:pPr>
            <a:r>
              <a:rPr lang="en-US" sz="1400" b="1">
                <a:solidFill>
                  <a:srgbClr val="FFFFFF"/>
                </a:solidFill>
                <a:latin typeface="Avenir Next LT Pro" panose="020B0504020202020204" pitchFamily="34" charset="0"/>
                <a:cs typeface="Arial"/>
              </a:rPr>
              <a:t>Scenario #2</a:t>
            </a:r>
            <a:endParaRPr lang="en-US" sz="1400" b="1">
              <a:latin typeface="Avenir Next LT Pro" panose="020B0504020202020204" pitchFamily="34" charset="0"/>
              <a:cs typeface="Arial"/>
            </a:endParaRPr>
          </a:p>
        </p:txBody>
      </p:sp>
      <p:sp>
        <p:nvSpPr>
          <p:cNvPr id="8" name="object 7">
            <a:extLst>
              <a:ext uri="{FF2B5EF4-FFF2-40B4-BE49-F238E27FC236}">
                <a16:creationId xmlns:a16="http://schemas.microsoft.com/office/drawing/2014/main" id="{C5C87FEB-0CE4-D3B1-D08A-B2B94AB9DFE1}"/>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Resolution &amp; Recovery</a:t>
            </a:r>
          </a:p>
        </p:txBody>
      </p:sp>
      <p:pic>
        <p:nvPicPr>
          <p:cNvPr id="9" name="Graphic 8" descr="Thumbs up sign with solid fill">
            <a:extLst>
              <a:ext uri="{FF2B5EF4-FFF2-40B4-BE49-F238E27FC236}">
                <a16:creationId xmlns:a16="http://schemas.microsoft.com/office/drawing/2014/main" id="{A47E22F2-E790-6056-C037-859E9FE1428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61702" y="147673"/>
            <a:ext cx="374904" cy="374904"/>
          </a:xfrm>
          <a:prstGeom prst="rect">
            <a:avLst/>
          </a:prstGeom>
        </p:spPr>
      </p:pic>
    </p:spTree>
    <p:extLst>
      <p:ext uri="{BB962C8B-B14F-4D97-AF65-F5344CB8AC3E}">
        <p14:creationId xmlns:p14="http://schemas.microsoft.com/office/powerpoint/2010/main" val="2834444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BDDA1-8E31-D948-B68E-4D2999D6D90C}"/>
              </a:ext>
            </a:extLst>
          </p:cNvPr>
          <p:cNvSpPr/>
          <p:nvPr/>
        </p:nvSpPr>
        <p:spPr>
          <a:xfrm>
            <a:off x="571500" y="955964"/>
            <a:ext cx="6629400" cy="1977359"/>
          </a:xfrm>
          <a:prstGeom prst="rect">
            <a:avLst/>
          </a:prstGeom>
          <a:solidFill>
            <a:srgbClr val="B4DC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Next LT Pro Bold" panose="020B0504020202020204" pitchFamily="34" charset="0"/>
            </a:endParaRPr>
          </a:p>
        </p:txBody>
      </p:sp>
      <p:sp>
        <p:nvSpPr>
          <p:cNvPr id="5" name="object 5"/>
          <p:cNvSpPr txBox="1"/>
          <p:nvPr/>
        </p:nvSpPr>
        <p:spPr>
          <a:xfrm>
            <a:off x="778339" y="1134076"/>
            <a:ext cx="5591880" cy="228268"/>
          </a:xfrm>
          <a:prstGeom prst="rect">
            <a:avLst/>
          </a:prstGeom>
        </p:spPr>
        <p:txBody>
          <a:bodyPr vert="horz" wrap="square" lIns="0" tIns="12700" rIns="0" bIns="0" rtlCol="0">
            <a:spAutoFit/>
          </a:bodyPr>
          <a:lstStyle/>
          <a:p>
            <a:pPr marL="12700">
              <a:lnSpc>
                <a:spcPct val="100000"/>
              </a:lnSpc>
              <a:spcBef>
                <a:spcPts val="1325"/>
              </a:spcBef>
            </a:pPr>
            <a:r>
              <a:rPr lang="en-US" sz="1400">
                <a:solidFill>
                  <a:srgbClr val="0069A6"/>
                </a:solidFill>
                <a:latin typeface="Avenir Next LT Pro" panose="020B0504020202020204" pitchFamily="34" charset="0"/>
                <a:cs typeface="Avenir-Roman"/>
              </a:rPr>
              <a:t>Recommendations and Decision Points</a:t>
            </a:r>
            <a:endParaRPr lang="en-US" sz="1400">
              <a:latin typeface="Avenir Next LT Pro" panose="020B0504020202020204" pitchFamily="34" charset="0"/>
              <a:cs typeface="Avenir-Roman"/>
            </a:endParaRPr>
          </a:p>
        </p:txBody>
      </p:sp>
      <p:sp>
        <p:nvSpPr>
          <p:cNvPr id="6" name="object 6"/>
          <p:cNvSpPr txBox="1"/>
          <p:nvPr/>
        </p:nvSpPr>
        <p:spPr>
          <a:xfrm>
            <a:off x="798022" y="1519426"/>
            <a:ext cx="6093229" cy="1188530"/>
          </a:xfrm>
          <a:prstGeom prst="rect">
            <a:avLst/>
          </a:prstGeom>
        </p:spPr>
        <p:txBody>
          <a:bodyPr vert="horz" wrap="square" lIns="0" tIns="12700" rIns="0" bIns="0" rtlCol="0">
            <a:spAutoFit/>
          </a:bodyPr>
          <a:lstStyle/>
          <a:p>
            <a:pPr marL="184150" marR="226695" indent="-171450">
              <a:lnSpc>
                <a:spcPct val="125000"/>
              </a:lnSpc>
              <a:spcBef>
                <a:spcPts val="100"/>
              </a:spcBef>
              <a:buClr>
                <a:srgbClr val="0078A9"/>
              </a:buClr>
              <a:buFont typeface="Avenir-Heavy"/>
              <a:buAutoNum type="arabicPeriod"/>
              <a:tabLst>
                <a:tab pos="184150" algn="l"/>
              </a:tabLst>
            </a:pPr>
            <a:r>
              <a:rPr lang="en-US" sz="1000">
                <a:latin typeface="Avenir Next LT Pro" panose="020B0504020202020204" pitchFamily="34" charset="0"/>
                <a:cs typeface="Avenir-Light"/>
              </a:rPr>
              <a:t>Identify some of the most common local service recovery issues and develop a shared point</a:t>
            </a:r>
          </a:p>
          <a:p>
            <a:pPr marL="184150">
              <a:lnSpc>
                <a:spcPct val="100000"/>
              </a:lnSpc>
              <a:spcBef>
                <a:spcPts val="300"/>
              </a:spcBef>
            </a:pPr>
            <a:r>
              <a:rPr lang="en-US" sz="1000">
                <a:latin typeface="Avenir Next LT Pro" panose="020B0504020202020204" pitchFamily="34" charset="0"/>
                <a:cs typeface="Avenir-Light"/>
              </a:rPr>
              <a:t>of view on appropriate resolution and recovery.</a:t>
            </a:r>
          </a:p>
          <a:p>
            <a:pPr marL="184150" marR="5080" indent="-171450">
              <a:lnSpc>
                <a:spcPct val="125000"/>
              </a:lnSpc>
              <a:spcBef>
                <a:spcPts val="900"/>
              </a:spcBef>
              <a:buClr>
                <a:srgbClr val="0078A9"/>
              </a:buClr>
              <a:buFont typeface="Avenir-Heavy"/>
              <a:buAutoNum type="arabicPeriod" startAt="2"/>
              <a:tabLst>
                <a:tab pos="184150" algn="l"/>
              </a:tabLst>
            </a:pPr>
            <a:r>
              <a:rPr lang="en-US" sz="1000">
                <a:latin typeface="Avenir Next LT Pro" panose="020B0504020202020204" pitchFamily="34" charset="0"/>
                <a:cs typeface="Avenir-Light"/>
              </a:rPr>
              <a:t>Using the examples provided in the guide, customize a local resolution roadmap that can operate for 24 hours a day and 365 days per year.</a:t>
            </a:r>
          </a:p>
          <a:p>
            <a:pPr marL="184150" marR="379730" indent="-171450">
              <a:lnSpc>
                <a:spcPct val="125000"/>
              </a:lnSpc>
              <a:spcBef>
                <a:spcPts val="900"/>
              </a:spcBef>
              <a:buClr>
                <a:srgbClr val="0078A9"/>
              </a:buClr>
              <a:buFont typeface="Avenir-Heavy"/>
              <a:buAutoNum type="arabicPeriod" startAt="3"/>
              <a:tabLst>
                <a:tab pos="184150" algn="l"/>
              </a:tabLst>
            </a:pPr>
            <a:r>
              <a:rPr lang="en-US" sz="1000">
                <a:latin typeface="Avenir Next LT Pro" panose="020B0504020202020204" pitchFamily="34" charset="0"/>
                <a:cs typeface="Avenir-Light"/>
              </a:rPr>
              <a:t>Incorporate resolution roadmap into learning program.</a:t>
            </a:r>
          </a:p>
        </p:txBody>
      </p:sp>
      <p:sp>
        <p:nvSpPr>
          <p:cNvPr id="7" name="object 7"/>
          <p:cNvSpPr/>
          <p:nvPr/>
        </p:nvSpPr>
        <p:spPr>
          <a:xfrm>
            <a:off x="571500" y="3144670"/>
            <a:ext cx="6629400" cy="6215481"/>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lang="en-US">
              <a:latin typeface="AvenirNext LT Pro Bold" panose="020B0504020202020204" pitchFamily="34" charset="0"/>
            </a:endParaRPr>
          </a:p>
        </p:txBody>
      </p:sp>
      <p:sp>
        <p:nvSpPr>
          <p:cNvPr id="8" name="object 7">
            <a:extLst>
              <a:ext uri="{FF2B5EF4-FFF2-40B4-BE49-F238E27FC236}">
                <a16:creationId xmlns:a16="http://schemas.microsoft.com/office/drawing/2014/main" id="{24464002-882D-5C93-C67A-CC041E847DA8}"/>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Resolution &amp; Recovery</a:t>
            </a:r>
          </a:p>
        </p:txBody>
      </p:sp>
      <p:pic>
        <p:nvPicPr>
          <p:cNvPr id="9" name="Graphic 8" descr="Thumbs up sign with solid fill">
            <a:extLst>
              <a:ext uri="{FF2B5EF4-FFF2-40B4-BE49-F238E27FC236}">
                <a16:creationId xmlns:a16="http://schemas.microsoft.com/office/drawing/2014/main" id="{53374B7A-B38D-5EEE-5F45-970BE2ED26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1702" y="147673"/>
            <a:ext cx="374904" cy="3749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71500" y="5943600"/>
            <a:ext cx="3200400" cy="3238500"/>
          </a:xfrm>
          <a:prstGeom prst="rect">
            <a:avLst/>
          </a:prstGeom>
          <a:blipFill>
            <a:blip r:embed="rId2" cstate="screen">
              <a:extLst>
                <a:ext uri="{28A0092B-C50C-407E-A947-70E740481C1C}">
                  <a14:useLocalDpi xmlns:a14="http://schemas.microsoft.com/office/drawing/2010/main"/>
                </a:ext>
              </a:extLst>
            </a:blip>
            <a:srcRect/>
            <a:stretch>
              <a:fillRect b="2020"/>
            </a:stretch>
          </a:blipFill>
        </p:spPr>
        <p:txBody>
          <a:bodyPr wrap="square" lIns="0" tIns="0" rIns="0" bIns="0" rtlCol="0"/>
          <a:lstStyle/>
          <a:p>
            <a:endParaRPr lang="en-US">
              <a:latin typeface="Avenir Next LT Pro" panose="020B0504020202020204" pitchFamily="34" charset="0"/>
            </a:endParaRPr>
          </a:p>
        </p:txBody>
      </p:sp>
      <p:sp>
        <p:nvSpPr>
          <p:cNvPr id="9" name="object 9"/>
          <p:cNvSpPr txBox="1"/>
          <p:nvPr/>
        </p:nvSpPr>
        <p:spPr>
          <a:xfrm>
            <a:off x="587374" y="1887016"/>
            <a:ext cx="3184525" cy="3574376"/>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69A6"/>
                </a:solidFill>
                <a:latin typeface="Avenir Next LT Pro" panose="020B0504020202020204" pitchFamily="34" charset="0"/>
                <a:cs typeface="Arial"/>
              </a:rPr>
              <a:t>Introduction</a:t>
            </a:r>
            <a:endParaRPr lang="en-US" sz="1400">
              <a:latin typeface="Avenir Next LT Pro" panose="020B0504020202020204" pitchFamily="34" charset="0"/>
              <a:cs typeface="Arial"/>
            </a:endParaRPr>
          </a:p>
          <a:p>
            <a:pPr marL="12700" marR="508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A key outcome for an effective service recovery program is organizational learning. At Kaiser Permanente, it means that we identify service recovery themes and root causes and address them systematically to reduce our service recovery “load”.</a:t>
            </a:r>
          </a:p>
          <a:p>
            <a:pPr marL="12700" marR="5080" lvl="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Service recovery incidents are a very rich source of member experience insights because they help us pinpoint where our existing system is not working for the members that we serve. When we include service recovery insights in our performance improvement prioritization process and programs, we are living our mission.</a:t>
            </a:r>
          </a:p>
          <a:p>
            <a:pPr marL="12700" marR="5080" lvl="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Tracking service recovery provides us with the information that allows us to communicate among our team and reinforce a service recovery culture through huddles, staff meetings, and recognition activities.</a:t>
            </a:r>
          </a:p>
        </p:txBody>
      </p:sp>
      <p:sp>
        <p:nvSpPr>
          <p:cNvPr id="12" name="object 12"/>
          <p:cNvSpPr txBox="1"/>
          <p:nvPr/>
        </p:nvSpPr>
        <p:spPr>
          <a:xfrm>
            <a:off x="571500" y="8300427"/>
            <a:ext cx="3200400" cy="1203099"/>
          </a:xfrm>
          <a:prstGeom prst="rect">
            <a:avLst/>
          </a:prstGeom>
          <a:solidFill>
            <a:srgbClr val="0078A9"/>
          </a:solidFill>
        </p:spPr>
        <p:txBody>
          <a:bodyPr vert="horz" wrap="square" lIns="0" tIns="103505" rIns="0" bIns="0" rtlCol="0">
            <a:noAutofit/>
          </a:bodyPr>
          <a:lstStyle/>
          <a:p>
            <a:pPr marL="230188" marR="271780">
              <a:lnSpc>
                <a:spcPct val="113300"/>
              </a:lnSpc>
              <a:spcBef>
                <a:spcPts val="815"/>
              </a:spcBef>
            </a:pPr>
            <a:r>
              <a:rPr lang="en-US" sz="1250">
                <a:solidFill>
                  <a:srgbClr val="FFFFFF"/>
                </a:solidFill>
                <a:latin typeface="Avenir Next LT Pro" panose="020B0504020202020204" pitchFamily="34" charset="0"/>
                <a:cs typeface="Arial"/>
              </a:rPr>
              <a:t>“80% of customer problems are caused by bad systems, not by bad people”</a:t>
            </a:r>
            <a:endParaRPr lang="en-US" sz="1250">
              <a:latin typeface="Avenir Next LT Pro" panose="020B0504020202020204" pitchFamily="34" charset="0"/>
              <a:cs typeface="Arial"/>
            </a:endParaRPr>
          </a:p>
          <a:p>
            <a:pPr marL="250825">
              <a:lnSpc>
                <a:spcPct val="100000"/>
              </a:lnSpc>
              <a:spcBef>
                <a:spcPts val="810"/>
              </a:spcBef>
            </a:pPr>
            <a:r>
              <a:rPr lang="en-US" sz="800" b="1">
                <a:solidFill>
                  <a:srgbClr val="A0DAF2"/>
                </a:solidFill>
                <a:latin typeface="Avenir Next LT Pro" panose="020B0504020202020204" pitchFamily="34" charset="0"/>
                <a:cs typeface="Avenir-Heavy"/>
              </a:rPr>
              <a:t>--Dr. Wendy </a:t>
            </a:r>
            <a:r>
              <a:rPr lang="en-US" sz="800" b="1" err="1">
                <a:solidFill>
                  <a:srgbClr val="A0DAF2"/>
                </a:solidFill>
                <a:latin typeface="Avenir Next LT Pro" panose="020B0504020202020204" pitchFamily="34" charset="0"/>
                <a:cs typeface="Avenir-Heavy"/>
              </a:rPr>
              <a:t>Leebov</a:t>
            </a:r>
            <a:r>
              <a:rPr lang="en-US" sz="800" b="1">
                <a:solidFill>
                  <a:srgbClr val="A0DAF2"/>
                </a:solidFill>
                <a:latin typeface="Avenir Next LT Pro" panose="020B0504020202020204" pitchFamily="34" charset="0"/>
                <a:cs typeface="Avenir-Heavy"/>
              </a:rPr>
              <a:t>, “Service Savvy Healthcare: Achieving Impressive Service One Goal at a Time” </a:t>
            </a:r>
            <a:endParaRPr lang="en-US" sz="800">
              <a:latin typeface="Avenir Next LT Pro" panose="020B0504020202020204" pitchFamily="34" charset="0"/>
              <a:cs typeface="Avenir-Heavy"/>
            </a:endParaRPr>
          </a:p>
        </p:txBody>
      </p:sp>
      <p:sp>
        <p:nvSpPr>
          <p:cNvPr id="13" name="object 13"/>
          <p:cNvSpPr txBox="1"/>
          <p:nvPr/>
        </p:nvSpPr>
        <p:spPr>
          <a:xfrm>
            <a:off x="4000502" y="1887016"/>
            <a:ext cx="3213098" cy="5036315"/>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69A6"/>
                </a:solidFill>
                <a:latin typeface="Avenir Next LT Pro" panose="020B0504020202020204" pitchFamily="34" charset="0"/>
                <a:cs typeface="Arial"/>
              </a:rPr>
              <a:t>Components</a:t>
            </a:r>
            <a:endParaRPr lang="en-US" sz="1400">
              <a:latin typeface="Avenir Next LT Pro" panose="020B0504020202020204" pitchFamily="34" charset="0"/>
              <a:cs typeface="Arial"/>
            </a:endParaRPr>
          </a:p>
          <a:p>
            <a:pPr marL="12700" marR="508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Effective tracking and measurement can be boiled down to three components that work in tandem to reinforce the overall program and hardwire improvements.</a:t>
            </a:r>
          </a:p>
          <a:p>
            <a:pPr marL="12700" lvl="0">
              <a:lnSpc>
                <a:spcPct val="125000"/>
              </a:lnSpc>
              <a:spcBef>
                <a:spcPts val="600"/>
              </a:spcBef>
            </a:pPr>
            <a:r>
              <a:rPr lang="en-US" sz="1000" b="1">
                <a:solidFill>
                  <a:srgbClr val="0078A9"/>
                </a:solidFill>
                <a:latin typeface="Avenir Next LT Pro" panose="020B0504020202020204" pitchFamily="34" charset="0"/>
                <a:cs typeface="Avenir-Heavy"/>
              </a:rPr>
              <a:t>1. Technology: </a:t>
            </a:r>
            <a:r>
              <a:rPr lang="en-US" sz="1000">
                <a:solidFill>
                  <a:schemeClr val="tx1">
                    <a:lumMod val="85000"/>
                    <a:lumOff val="15000"/>
                  </a:schemeClr>
                </a:solidFill>
                <a:latin typeface="Avenir Next LT Pro" panose="020B0504020202020204" pitchFamily="34" charset="0"/>
                <a:cs typeface="Avenir-Light"/>
              </a:rPr>
              <a:t>Store, Trend, and Report</a:t>
            </a:r>
          </a:p>
          <a:p>
            <a:pPr marL="12700" lvl="0">
              <a:lnSpc>
                <a:spcPct val="125000"/>
              </a:lnSpc>
              <a:spcBef>
                <a:spcPts val="600"/>
              </a:spcBef>
            </a:pPr>
            <a:r>
              <a:rPr lang="en-US" sz="1000" b="1">
                <a:solidFill>
                  <a:srgbClr val="0078A9"/>
                </a:solidFill>
                <a:latin typeface="Avenir Next LT Pro" panose="020B0504020202020204" pitchFamily="34" charset="0"/>
                <a:cs typeface="Avenir-Heavy"/>
              </a:rPr>
              <a:t>2. User Input: </a:t>
            </a:r>
            <a:r>
              <a:rPr lang="en-US" sz="1000">
                <a:solidFill>
                  <a:schemeClr val="tx1">
                    <a:lumMod val="85000"/>
                    <a:lumOff val="15000"/>
                  </a:schemeClr>
                </a:solidFill>
                <a:latin typeface="Avenir Next LT Pro" panose="020B0504020202020204" pitchFamily="34" charset="0"/>
                <a:cs typeface="Avenir-Light"/>
              </a:rPr>
              <a:t>Timely and appropriate</a:t>
            </a:r>
          </a:p>
          <a:p>
            <a:pPr marL="12700" lvl="0">
              <a:lnSpc>
                <a:spcPct val="125000"/>
              </a:lnSpc>
              <a:spcBef>
                <a:spcPts val="600"/>
              </a:spcBef>
            </a:pPr>
            <a:r>
              <a:rPr lang="en-US" sz="1000" b="1">
                <a:solidFill>
                  <a:srgbClr val="0078A9"/>
                </a:solidFill>
                <a:latin typeface="Avenir Next LT Pro" panose="020B0504020202020204" pitchFamily="34" charset="0"/>
                <a:cs typeface="Avenir-Heavy"/>
              </a:rPr>
              <a:t>3. Review: </a:t>
            </a:r>
            <a:r>
              <a:rPr lang="en-US" sz="1000">
                <a:solidFill>
                  <a:schemeClr val="tx1">
                    <a:lumMod val="85000"/>
                    <a:lumOff val="15000"/>
                  </a:schemeClr>
                </a:solidFill>
                <a:latin typeface="Avenir Next LT Pro" panose="020B0504020202020204" pitchFamily="34" charset="0"/>
                <a:cs typeface="Avenir-Light"/>
              </a:rPr>
              <a:t>Regular and intentional</a:t>
            </a:r>
          </a:p>
          <a:p>
            <a:pPr marL="12700" marR="17145" lvl="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Good tracking allows us to measure our experience pitfalls and make systematic improvements that address any people, process, or technology issues. Remember that within a Speak-Up culture, we want to encourage the input of issues and therefore not assume that an increase in issues equals a decline in experience performance. </a:t>
            </a:r>
          </a:p>
          <a:p>
            <a:pPr marL="12700" marR="17145" lvl="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We should look at the types of issues that are coming up and should expect to see declines in those issues as we put improvements in place. The best performance measures will be seen further downstream in reduced complaints and higher overall experience ratings.</a:t>
            </a:r>
          </a:p>
          <a:p>
            <a:pPr marL="12700" marR="76200" lvl="0">
              <a:lnSpc>
                <a:spcPct val="125000"/>
              </a:lnSpc>
              <a:spcBef>
                <a:spcPts val="600"/>
              </a:spcBef>
            </a:pPr>
            <a:r>
              <a:rPr lang="en-US" sz="1000">
                <a:solidFill>
                  <a:schemeClr val="tx1">
                    <a:lumMod val="85000"/>
                    <a:lumOff val="15000"/>
                  </a:schemeClr>
                </a:solidFill>
                <a:latin typeface="Avenir Next LT Pro" panose="020B0504020202020204" pitchFamily="34" charset="0"/>
                <a:cs typeface="Arial"/>
              </a:rPr>
              <a:t>A regular review process that is proactively scheduled is essential to establishing a culture of learning.</a:t>
            </a:r>
          </a:p>
        </p:txBody>
      </p:sp>
      <p:sp>
        <p:nvSpPr>
          <p:cNvPr id="10" name="object 7">
            <a:extLst>
              <a:ext uri="{FF2B5EF4-FFF2-40B4-BE49-F238E27FC236}">
                <a16:creationId xmlns:a16="http://schemas.microsoft.com/office/drawing/2014/main" id="{F694779A-AF20-9F42-B1BE-7A43399910D1}"/>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Tracking &amp; Measurement</a:t>
            </a:r>
          </a:p>
        </p:txBody>
      </p:sp>
      <p:pic>
        <p:nvPicPr>
          <p:cNvPr id="15" name="Graphic 14" descr="Statistics with solid fill">
            <a:extLst>
              <a:ext uri="{FF2B5EF4-FFF2-40B4-BE49-F238E27FC236}">
                <a16:creationId xmlns:a16="http://schemas.microsoft.com/office/drawing/2014/main" id="{BA38D166-D59F-7B47-BB7E-99883866E2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47414" y="164810"/>
            <a:ext cx="374904" cy="374904"/>
          </a:xfrm>
          <a:prstGeom prst="rect">
            <a:avLst/>
          </a:prstGeom>
        </p:spPr>
      </p:pic>
      <p:sp>
        <p:nvSpPr>
          <p:cNvPr id="2" name="object 7">
            <a:extLst>
              <a:ext uri="{FF2B5EF4-FFF2-40B4-BE49-F238E27FC236}">
                <a16:creationId xmlns:a16="http://schemas.microsoft.com/office/drawing/2014/main" id="{7B575BE6-223E-B92E-622E-95BC5CE77741}"/>
              </a:ext>
            </a:extLst>
          </p:cNvPr>
          <p:cNvSpPr txBox="1">
            <a:spLocks/>
          </p:cNvSpPr>
          <p:nvPr/>
        </p:nvSpPr>
        <p:spPr>
          <a:xfrm>
            <a:off x="1158528" y="928585"/>
            <a:ext cx="6055071" cy="615553"/>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800" b="1" kern="0">
                <a:solidFill>
                  <a:srgbClr val="0078A9"/>
                </a:solidFill>
                <a:latin typeface="Avenir Next LT Pro" panose="020B0504020202020204" pitchFamily="34" charset="0"/>
              </a:rPr>
              <a:t>Tracking &amp; Measurement</a:t>
            </a:r>
          </a:p>
        </p:txBody>
      </p:sp>
      <p:sp>
        <p:nvSpPr>
          <p:cNvPr id="3" name="Rectangle 2">
            <a:extLst>
              <a:ext uri="{FF2B5EF4-FFF2-40B4-BE49-F238E27FC236}">
                <a16:creationId xmlns:a16="http://schemas.microsoft.com/office/drawing/2014/main" id="{E7E3094E-5FA2-E6AC-329A-3F2386402ABD}"/>
              </a:ext>
            </a:extLst>
          </p:cNvPr>
          <p:cNvSpPr/>
          <p:nvPr/>
        </p:nvSpPr>
        <p:spPr>
          <a:xfrm>
            <a:off x="547973" y="928585"/>
            <a:ext cx="610556" cy="610556"/>
          </a:xfrm>
          <a:prstGeom prst="rect">
            <a:avLst/>
          </a:prstGeom>
          <a:solidFill>
            <a:srgbClr val="0078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6" name="Graphic 5" descr="Statistics with solid fill">
            <a:extLst>
              <a:ext uri="{FF2B5EF4-FFF2-40B4-BE49-F238E27FC236}">
                <a16:creationId xmlns:a16="http://schemas.microsoft.com/office/drawing/2014/main" id="{C6553D23-5AB7-4365-2D30-35C04D67CA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799" y="1046411"/>
            <a:ext cx="374904" cy="3749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58800" y="1061210"/>
            <a:ext cx="3218815" cy="3779561"/>
          </a:xfrm>
          <a:prstGeom prst="rect">
            <a:avLst/>
          </a:prstGeom>
        </p:spPr>
        <p:txBody>
          <a:bodyPr vert="horz" wrap="square" lIns="0" tIns="12700" rIns="0" bIns="0" rtlCol="0">
            <a:spAutoFit/>
          </a:bodyPr>
          <a:lstStyle/>
          <a:p>
            <a:pPr marL="12700" marR="5080">
              <a:lnSpc>
                <a:spcPct val="125000"/>
              </a:lnSpc>
              <a:spcBef>
                <a:spcPts val="100"/>
              </a:spcBef>
            </a:pPr>
            <a:r>
              <a:rPr lang="en-US" sz="1000">
                <a:latin typeface="Avenir Next LT Pro" panose="020B0504020202020204" pitchFamily="34" charset="0"/>
                <a:cs typeface="Arial"/>
              </a:rPr>
              <a:t>Considerations of the review process include frequency, length of time, structure, and attendees. Outcomes from the meeting should include the operational follow- up and the broad communication on ﬁndings and how things are being addressed. That reinforces a leadership message of responsiveness and commitment to the opportunities raised by all. </a:t>
            </a:r>
          </a:p>
          <a:p>
            <a:pPr marL="12700" marR="5080">
              <a:lnSpc>
                <a:spcPct val="125000"/>
              </a:lnSpc>
              <a:spcBef>
                <a:spcPts val="100"/>
              </a:spcBef>
            </a:pPr>
            <a:endParaRPr lang="en-US" sz="1000">
              <a:latin typeface="Avenir Next LT Pro" panose="020B0504020202020204" pitchFamily="34" charset="0"/>
              <a:cs typeface="Arial"/>
            </a:endParaRPr>
          </a:p>
          <a:p>
            <a:pPr marL="12700" lvl="0">
              <a:lnSpc>
                <a:spcPct val="125000"/>
              </a:lnSpc>
              <a:spcBef>
                <a:spcPts val="100"/>
              </a:spcBef>
            </a:pPr>
            <a:r>
              <a:rPr lang="en-US" sz="1400">
                <a:solidFill>
                  <a:srgbClr val="0069A6"/>
                </a:solidFill>
                <a:latin typeface="Avenir Next LT Pro" panose="020B0504020202020204" pitchFamily="34" charset="0"/>
                <a:cs typeface="Arial"/>
              </a:rPr>
              <a:t>Recommendations and Decision Points</a:t>
            </a:r>
            <a:endParaRPr lang="en-US" sz="1400">
              <a:solidFill>
                <a:prstClr val="black"/>
              </a:solidFill>
              <a:latin typeface="Avenir Next LT Pro" panose="020B0504020202020204" pitchFamily="34" charset="0"/>
              <a:cs typeface="Arial"/>
            </a:endParaRPr>
          </a:p>
          <a:p>
            <a:pPr marL="241300" marR="5080" lvl="0" indent="-228600">
              <a:lnSpc>
                <a:spcPct val="125000"/>
              </a:lnSpc>
              <a:spcBef>
                <a:spcPts val="819"/>
              </a:spcBef>
              <a:buClr>
                <a:srgbClr val="0078A9"/>
              </a:buClr>
              <a:buFont typeface="+mj-lt"/>
              <a:buAutoNum type="arabicPeriod"/>
            </a:pPr>
            <a:r>
              <a:rPr lang="en-US" sz="1000">
                <a:solidFill>
                  <a:prstClr val="black"/>
                </a:solidFill>
                <a:latin typeface="Avenir Next LT Pro" panose="020B0504020202020204" pitchFamily="34" charset="0"/>
                <a:cs typeface="Avenir-Light"/>
              </a:rPr>
              <a:t>KP Rounding is the recommended tool for tracking service recovery from an operational standpoint (note that service alerts, service recovery comments, complaints and grievances (regulated) are tracked in different systems).</a:t>
            </a:r>
          </a:p>
          <a:p>
            <a:pPr marL="241300" marR="5080" lvl="0" indent="-228600">
              <a:lnSpc>
                <a:spcPct val="125000"/>
              </a:lnSpc>
              <a:spcBef>
                <a:spcPts val="819"/>
              </a:spcBef>
              <a:buClr>
                <a:srgbClr val="0078A9"/>
              </a:buClr>
              <a:buFont typeface="+mj-lt"/>
              <a:buAutoNum type="arabicPeriod"/>
            </a:pPr>
            <a:endParaRPr lang="en-US" sz="1000">
              <a:solidFill>
                <a:prstClr val="black"/>
              </a:solidFill>
              <a:latin typeface="Avenir Next LT Pro" panose="020B0504020202020204" pitchFamily="34" charset="0"/>
              <a:cs typeface="Avenir-Light"/>
            </a:endParaRPr>
          </a:p>
          <a:p>
            <a:pPr marL="241300" marR="5080" lvl="0" indent="-228600">
              <a:lnSpc>
                <a:spcPct val="125000"/>
              </a:lnSpc>
              <a:spcBef>
                <a:spcPts val="100"/>
              </a:spcBef>
              <a:buClr>
                <a:srgbClr val="0078A9"/>
              </a:buClr>
              <a:buFont typeface="+mj-lt"/>
              <a:buAutoNum type="arabicPeriod"/>
            </a:pPr>
            <a:r>
              <a:rPr lang="en-US" sz="1000">
                <a:solidFill>
                  <a:prstClr val="black"/>
                </a:solidFill>
                <a:latin typeface="Avenir Next LT Pro" panose="020B0504020202020204" pitchFamily="34" charset="0"/>
                <a:cs typeface="Avenir-Light"/>
              </a:rPr>
              <a:t>Ensure administrative set-up is current and KP Rounding administrator familiarity with service recovery functionality and reports.</a:t>
            </a:r>
          </a:p>
        </p:txBody>
      </p:sp>
      <p:sp>
        <p:nvSpPr>
          <p:cNvPr id="11" name="object 11"/>
          <p:cNvSpPr txBox="1"/>
          <p:nvPr/>
        </p:nvSpPr>
        <p:spPr>
          <a:xfrm>
            <a:off x="4000500" y="1060448"/>
            <a:ext cx="3200400" cy="4407938"/>
          </a:xfrm>
          <a:prstGeom prst="rect">
            <a:avLst/>
          </a:prstGeom>
        </p:spPr>
        <p:txBody>
          <a:bodyPr vert="horz" wrap="square" lIns="0" tIns="12700" rIns="0" bIns="0" rtlCol="0">
            <a:spAutoFit/>
          </a:bodyPr>
          <a:lstStyle/>
          <a:p>
            <a:pPr marL="241300" marR="5080" indent="-228600">
              <a:lnSpc>
                <a:spcPct val="125000"/>
              </a:lnSpc>
              <a:spcBef>
                <a:spcPts val="100"/>
              </a:spcBef>
              <a:buClr>
                <a:srgbClr val="0078A9"/>
              </a:buClr>
              <a:buFont typeface="+mj-lt"/>
              <a:buAutoNum type="arabicPeriod" startAt="3"/>
            </a:pPr>
            <a:r>
              <a:rPr lang="en-US" sz="1000">
                <a:solidFill>
                  <a:prstClr val="black"/>
                </a:solidFill>
                <a:latin typeface="Avenir Next LT Pro" panose="020B0504020202020204" pitchFamily="34" charset="0"/>
                <a:cs typeface="Avenir-Light"/>
              </a:rPr>
              <a:t>Determine frequency of review gatherings. Meetings should be monthly or even weekly at the during the launch phase. At this early stage</a:t>
            </a:r>
            <a:r>
              <a:rPr lang="en-US" sz="1000">
                <a:solidFill>
                  <a:prstClr val="black"/>
                </a:solidFill>
                <a:latin typeface="Avenir Next LT Pro" panose="020B0504020202020204" pitchFamily="34" charset="0"/>
                <a:cs typeface="Arial"/>
              </a:rPr>
              <a:t> </a:t>
            </a:r>
            <a:r>
              <a:rPr lang="en-US" sz="1000">
                <a:latin typeface="Avenir Next LT Pro" panose="020B0504020202020204" pitchFamily="34" charset="0"/>
                <a:cs typeface="Avenir-Light"/>
              </a:rPr>
              <a:t>of the program, all the elements of the program are coming together and there is a critical need to gather quick wins and deepen clarity on the new processes.</a:t>
            </a:r>
            <a:endParaRPr lang="vi-VN" sz="1000">
              <a:latin typeface="AvenirNext LT Pro Regular" panose="020B0504020202020204" pitchFamily="34" charset="77"/>
              <a:cs typeface="Avenir-Light"/>
            </a:endParaRPr>
          </a:p>
          <a:p>
            <a:pPr marL="241300" marR="5080" indent="-228600">
              <a:lnSpc>
                <a:spcPct val="125000"/>
              </a:lnSpc>
              <a:spcBef>
                <a:spcPts val="100"/>
              </a:spcBef>
              <a:buClr>
                <a:srgbClr val="0078A9"/>
              </a:buClr>
              <a:buFont typeface="+mj-lt"/>
              <a:buAutoNum type="arabicPeriod" startAt="3"/>
            </a:pPr>
            <a:endParaRPr lang="en-US" sz="1000">
              <a:latin typeface="Avenir Next LT Pro" panose="020B0504020202020204" pitchFamily="34" charset="0"/>
              <a:cs typeface="Avenir-Light"/>
            </a:endParaRPr>
          </a:p>
          <a:p>
            <a:pPr marL="241300" lvl="0" indent="-228600">
              <a:lnSpc>
                <a:spcPct val="125000"/>
              </a:lnSpc>
              <a:spcBef>
                <a:spcPts val="100"/>
              </a:spcBef>
              <a:buClr>
                <a:srgbClr val="0078A9"/>
              </a:buClr>
              <a:buFont typeface="+mj-lt"/>
              <a:buAutoNum type="arabicPeriod" startAt="3"/>
            </a:pPr>
            <a:r>
              <a:rPr lang="en-US" sz="1000">
                <a:solidFill>
                  <a:prstClr val="black"/>
                </a:solidFill>
                <a:latin typeface="Avenir Next LT Pro" panose="020B0504020202020204" pitchFamily="34" charset="0"/>
                <a:cs typeface="Avenir-Light"/>
              </a:rPr>
              <a:t>Determine meeting attendees and structure:</a:t>
            </a:r>
          </a:p>
          <a:p>
            <a:pPr marL="182563" marR="74295" lvl="0">
              <a:lnSpc>
                <a:spcPct val="125000"/>
              </a:lnSpc>
              <a:spcBef>
                <a:spcPts val="100"/>
              </a:spcBef>
              <a:buClr>
                <a:srgbClr val="0078A9"/>
              </a:buClr>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Participants to be a cross-section of the organization including an executive leader, the key patient-facing leaders who represent the higher volume issue areas, Care Experience leads, Improvement Advisors, and other operational leads who will partner on solutions. Ad-hoc attendees based on content.</a:t>
            </a:r>
          </a:p>
          <a:p>
            <a:pPr marL="182563" marR="5080" lvl="0">
              <a:lnSpc>
                <a:spcPct val="125000"/>
              </a:lnSpc>
              <a:spcBef>
                <a:spcPts val="450"/>
              </a:spcBef>
              <a:buClr>
                <a:srgbClr val="0078A9"/>
              </a:buClr>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Develop clarity on agenda, structure, and process review. </a:t>
            </a:r>
          </a:p>
          <a:p>
            <a:pPr marL="411163" marR="5080" lvl="0" indent="-228600">
              <a:lnSpc>
                <a:spcPct val="125000"/>
              </a:lnSpc>
              <a:spcBef>
                <a:spcPts val="450"/>
              </a:spcBef>
              <a:buClr>
                <a:srgbClr val="0078A9"/>
              </a:buClr>
              <a:buFont typeface="+mj-lt"/>
              <a:buAutoNum type="arabicPeriod" startAt="3"/>
            </a:pPr>
            <a:endParaRPr lang="en-US" sz="1000">
              <a:solidFill>
                <a:prstClr val="black"/>
              </a:solidFill>
              <a:latin typeface="Avenir Next LT Pro" panose="020B0504020202020204" pitchFamily="34" charset="0"/>
              <a:cs typeface="Arial"/>
            </a:endParaRPr>
          </a:p>
          <a:p>
            <a:pPr marL="241300" marR="5080" lvl="0" indent="-228600">
              <a:lnSpc>
                <a:spcPct val="125000"/>
              </a:lnSpc>
              <a:spcBef>
                <a:spcPts val="100"/>
              </a:spcBef>
              <a:buClr>
                <a:srgbClr val="0078A9"/>
              </a:buClr>
              <a:buFont typeface="+mj-lt"/>
              <a:buAutoNum type="arabicPeriod" startAt="5"/>
            </a:pPr>
            <a:r>
              <a:rPr lang="en-US" sz="1000">
                <a:solidFill>
                  <a:prstClr val="black"/>
                </a:solidFill>
                <a:latin typeface="Avenir Next LT Pro" panose="020B0504020202020204" pitchFamily="34" charset="0"/>
                <a:cs typeface="Avenir-Light"/>
              </a:rPr>
              <a:t>Incorporate learnings into overall communications plan to promote wins, stories, and process improvements based the program.</a:t>
            </a:r>
            <a:endParaRPr lang="en-US" sz="1000">
              <a:latin typeface="Avenir Next LT Pro" panose="020B0504020202020204" pitchFamily="34" charset="0"/>
              <a:cs typeface="Avenir-Light"/>
            </a:endParaRPr>
          </a:p>
        </p:txBody>
      </p:sp>
      <p:sp>
        <p:nvSpPr>
          <p:cNvPr id="18" name="object 18"/>
          <p:cNvSpPr/>
          <p:nvPr/>
        </p:nvSpPr>
        <p:spPr>
          <a:xfrm>
            <a:off x="571500" y="5983840"/>
            <a:ext cx="6629400" cy="3390778"/>
          </a:xfrm>
          <a:custGeom>
            <a:avLst/>
            <a:gdLst/>
            <a:ahLst/>
            <a:cxnLst/>
            <a:rect l="l" t="t" r="r" b="b"/>
            <a:pathLst>
              <a:path w="6629400" h="3237229">
                <a:moveTo>
                  <a:pt x="6629400" y="0"/>
                </a:moveTo>
                <a:lnTo>
                  <a:pt x="0" y="0"/>
                </a:lnTo>
                <a:lnTo>
                  <a:pt x="0" y="3236976"/>
                </a:lnTo>
                <a:lnTo>
                  <a:pt x="6629400" y="3236976"/>
                </a:lnTo>
                <a:lnTo>
                  <a:pt x="6629400" y="0"/>
                </a:lnTo>
                <a:close/>
              </a:path>
            </a:pathLst>
          </a:custGeom>
          <a:solidFill>
            <a:srgbClr val="B4DCFF">
              <a:alpha val="20000"/>
            </a:srgbClr>
          </a:solidFill>
        </p:spPr>
        <p:txBody>
          <a:bodyPr wrap="square" lIns="0" tIns="0" rIns="0" bIns="0" rtlCol="0"/>
          <a:lstStyle/>
          <a:p>
            <a:endParaRPr lang="en-US">
              <a:latin typeface="Avenir Next LT Pro" panose="020B0504020202020204" pitchFamily="34" charset="0"/>
            </a:endParaRPr>
          </a:p>
        </p:txBody>
      </p:sp>
      <p:sp>
        <p:nvSpPr>
          <p:cNvPr id="39" name="object 32">
            <a:extLst>
              <a:ext uri="{FF2B5EF4-FFF2-40B4-BE49-F238E27FC236}">
                <a16:creationId xmlns:a16="http://schemas.microsoft.com/office/drawing/2014/main" id="{3E0ABE0A-9AD0-B342-851F-DD9D9AEE909F}"/>
              </a:ext>
            </a:extLst>
          </p:cNvPr>
          <p:cNvSpPr txBox="1"/>
          <p:nvPr/>
        </p:nvSpPr>
        <p:spPr>
          <a:xfrm>
            <a:off x="571500" y="5683270"/>
            <a:ext cx="6629400" cy="307777"/>
          </a:xfrm>
          <a:prstGeom prst="rect">
            <a:avLst/>
          </a:prstGeom>
          <a:solidFill>
            <a:srgbClr val="0078A9"/>
          </a:solidFill>
        </p:spPr>
        <p:txBody>
          <a:bodyPr vert="horz" wrap="square" lIns="0" tIns="45720" rIns="0" bIns="45720" rtlCol="0">
            <a:spAutoFit/>
          </a:bodyPr>
          <a:lstStyle/>
          <a:p>
            <a:pPr marL="171450">
              <a:lnSpc>
                <a:spcPct val="100000"/>
              </a:lnSpc>
              <a:spcBef>
                <a:spcPts val="455"/>
              </a:spcBef>
            </a:pPr>
            <a:r>
              <a:rPr lang="en-US" sz="1400" b="1">
                <a:solidFill>
                  <a:srgbClr val="FFFFFF"/>
                </a:solidFill>
                <a:latin typeface="Avenir Next LT Pro" panose="020B0504020202020204" pitchFamily="34" charset="0"/>
                <a:cs typeface="Arial"/>
              </a:rPr>
              <a:t>KP Rounding Features</a:t>
            </a:r>
            <a:endParaRPr lang="en-US" sz="1400">
              <a:latin typeface="Avenir Next LT Pro" panose="020B0504020202020204" pitchFamily="34" charset="0"/>
              <a:cs typeface="Arial"/>
            </a:endParaRPr>
          </a:p>
        </p:txBody>
      </p:sp>
      <p:pic>
        <p:nvPicPr>
          <p:cNvPr id="4" name="Picture 3" descr="Graphical user interface, application&#10;&#10;Description automatically generated">
            <a:extLst>
              <a:ext uri="{FF2B5EF4-FFF2-40B4-BE49-F238E27FC236}">
                <a16:creationId xmlns:a16="http://schemas.microsoft.com/office/drawing/2014/main" id="{9665B742-2298-9047-9460-7C59984350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78" t="1" r="23937" b="1122"/>
          <a:stretch/>
        </p:blipFill>
        <p:spPr>
          <a:xfrm>
            <a:off x="731155" y="6142890"/>
            <a:ext cx="2877228" cy="3081528"/>
          </a:xfrm>
          <a:prstGeom prst="rect">
            <a:avLst/>
          </a:prstGeom>
          <a:noFill/>
          <a:ln w="6350">
            <a:solidFill>
              <a:schemeClr val="bg1">
                <a:lumMod val="85000"/>
              </a:schemeClr>
            </a:solidFill>
          </a:ln>
        </p:spPr>
      </p:pic>
      <p:pic>
        <p:nvPicPr>
          <p:cNvPr id="7" name="Picture 6" descr="Graphical user interface, application&#10;&#10;Description automatically generated">
            <a:extLst>
              <a:ext uri="{FF2B5EF4-FFF2-40B4-BE49-F238E27FC236}">
                <a16:creationId xmlns:a16="http://schemas.microsoft.com/office/drawing/2014/main" id="{2DE6F835-032C-DF4E-9064-8865554D2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650" y="6142890"/>
            <a:ext cx="1423119" cy="3081528"/>
          </a:xfrm>
          <a:prstGeom prst="rect">
            <a:avLst/>
          </a:prstGeom>
          <a:ln w="6350">
            <a:solidFill>
              <a:schemeClr val="bg1">
                <a:lumMod val="85000"/>
              </a:schemeClr>
            </a:solidFill>
          </a:ln>
        </p:spPr>
      </p:pic>
      <p:pic>
        <p:nvPicPr>
          <p:cNvPr id="9" name="Picture 8" descr="Graphical user interface, text, application, chat or text message&#10;&#10;Description automatically generated">
            <a:extLst>
              <a:ext uri="{FF2B5EF4-FFF2-40B4-BE49-F238E27FC236}">
                <a16:creationId xmlns:a16="http://schemas.microsoft.com/office/drawing/2014/main" id="{FCF52C5A-1FA1-E24B-A56B-3F850EB31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035" y="6138447"/>
            <a:ext cx="1426464" cy="3088771"/>
          </a:xfrm>
          <a:prstGeom prst="rect">
            <a:avLst/>
          </a:prstGeom>
          <a:ln w="6350">
            <a:solidFill>
              <a:schemeClr val="bg1">
                <a:lumMod val="85000"/>
              </a:schemeClr>
            </a:solidFill>
          </a:ln>
        </p:spPr>
      </p:pic>
      <p:sp>
        <p:nvSpPr>
          <p:cNvPr id="5" name="object 7">
            <a:extLst>
              <a:ext uri="{FF2B5EF4-FFF2-40B4-BE49-F238E27FC236}">
                <a16:creationId xmlns:a16="http://schemas.microsoft.com/office/drawing/2014/main" id="{C5E8DC91-3E71-243F-0829-441F463CC3CF}"/>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Tracking &amp; Measurement</a:t>
            </a:r>
          </a:p>
        </p:txBody>
      </p:sp>
      <p:pic>
        <p:nvPicPr>
          <p:cNvPr id="8" name="Graphic 7" descr="Statistics with solid fill">
            <a:extLst>
              <a:ext uri="{FF2B5EF4-FFF2-40B4-BE49-F238E27FC236}">
                <a16:creationId xmlns:a16="http://schemas.microsoft.com/office/drawing/2014/main" id="{FACFC662-13A1-0616-65A6-D3D6618DFEC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47414" y="164810"/>
            <a:ext cx="374904" cy="3749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518667" y="1807173"/>
            <a:ext cx="6908801" cy="2457083"/>
          </a:xfrm>
          <a:prstGeom prst="rect">
            <a:avLst/>
          </a:prstGeom>
        </p:spPr>
        <p:txBody>
          <a:bodyPr vert="horz" wrap="square" lIns="0" tIns="12700" rIns="0" bIns="0" rtlCol="0" anchor="t">
            <a:spAutoFit/>
          </a:bodyPr>
          <a:lstStyle/>
          <a:p>
            <a:pPr marL="12700">
              <a:lnSpc>
                <a:spcPct val="100000"/>
              </a:lnSpc>
              <a:spcBef>
                <a:spcPts val="100"/>
              </a:spcBef>
            </a:pPr>
            <a:r>
              <a:rPr lang="en-US" sz="1400">
                <a:solidFill>
                  <a:srgbClr val="0069A6"/>
                </a:solidFill>
                <a:latin typeface="Avenir Next LT Pro" panose="020B0504020202020204" pitchFamily="34" charset="0"/>
                <a:cs typeface="Avenir-Roman"/>
              </a:rPr>
              <a:t>Culturally Responsive Resources</a:t>
            </a:r>
            <a:endParaRPr lang="en-US" sz="1400">
              <a:latin typeface="Avenir Next LT Pro" panose="020B0504020202020204" pitchFamily="34" charset="0"/>
              <a:cs typeface="Avenir-Roman"/>
            </a:endParaRPr>
          </a:p>
          <a:p>
            <a:pPr marL="12700" marR="5080">
              <a:lnSpc>
                <a:spcPct val="125000"/>
              </a:lnSpc>
              <a:spcBef>
                <a:spcPts val="819"/>
              </a:spcBef>
            </a:pPr>
            <a:r>
              <a:rPr lang="en-US" sz="1000" spc="5">
                <a:latin typeface="Avenir Next LT Pro" panose="020B0504020202020204" pitchFamily="34" charset="0"/>
                <a:cs typeface="Avenir-Light"/>
              </a:rPr>
              <a:t>As we begin to understand the uniqueness of cultural experiences, we can see that building trust, through effective communication, is important to understand our members’ needs. We know that if members do not trust us, they will not follow treatment plans, may leave the health plan, and even worse experience poor health. This is especially important when conducting service recovery. </a:t>
            </a:r>
          </a:p>
          <a:p>
            <a:pPr marL="12700" marR="5080">
              <a:lnSpc>
                <a:spcPct val="125000"/>
              </a:lnSpc>
              <a:spcBef>
                <a:spcPts val="819"/>
              </a:spcBef>
            </a:pPr>
            <a:r>
              <a:rPr lang="en-US" sz="1000" spc="5">
                <a:latin typeface="Avenir Next LT Pro" panose="020B0504020202020204" pitchFamily="34" charset="0"/>
                <a:cs typeface="Avenir-Light"/>
              </a:rPr>
              <a:t>Keep in mind that cultural experiences are not only related to one’s race or ethnicity but also include sexual orientation, gender identity, religious/spiritual affiliation, age group, and more. Be mindful of how all these identities may impact how members and patients engage with our services.</a:t>
            </a:r>
          </a:p>
          <a:p>
            <a:pPr fontAlgn="base"/>
            <a:endParaRPr lang="en-US" sz="1400">
              <a:solidFill>
                <a:srgbClr val="0078A9"/>
              </a:solidFill>
              <a:latin typeface="Avenir Next LT Pro" panose="020B0504020202020204" pitchFamily="34" charset="0"/>
            </a:endParaRPr>
          </a:p>
          <a:p>
            <a:pPr fontAlgn="base"/>
            <a:r>
              <a:rPr lang="en-US" sz="1000" b="1" baseline="9259">
                <a:solidFill>
                  <a:srgbClr val="F79646"/>
                </a:solidFill>
                <a:latin typeface="Avenir Next LT Pro" panose="020B0504020202020204" pitchFamily="34" charset="0"/>
                <a:cs typeface="Arial"/>
              </a:rPr>
              <a:t>»</a:t>
            </a:r>
            <a:r>
              <a:rPr lang="en-US" sz="1000" b="1" baseline="9259">
                <a:solidFill>
                  <a:srgbClr val="0078A9"/>
                </a:solidFill>
                <a:latin typeface="Avenir Next LT Pro" panose="020B0504020202020204" pitchFamily="34" charset="0"/>
                <a:cs typeface="Arial"/>
              </a:rPr>
              <a:t> </a:t>
            </a:r>
            <a:r>
              <a:rPr lang="en-US" sz="1000">
                <a:solidFill>
                  <a:srgbClr val="0078A9"/>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National Equity, Inclusion, and Diversity SharePoint Site</a:t>
            </a:r>
            <a:endParaRPr lang="en-US" sz="1000">
              <a:solidFill>
                <a:srgbClr val="0078A9"/>
              </a:solidFill>
              <a:latin typeface="Avenir Next LT Pro" panose="020B0504020202020204" pitchFamily="34" charset="0"/>
            </a:endParaRPr>
          </a:p>
          <a:p>
            <a:pPr fontAlgn="base"/>
            <a:endParaRPr lang="en-US" sz="1000">
              <a:solidFill>
                <a:srgbClr val="0078A9"/>
              </a:solidFill>
              <a:latin typeface="Avenir Next LT Pro" panose="020B0504020202020204" pitchFamily="34" charset="0"/>
            </a:endParaRPr>
          </a:p>
          <a:p>
            <a:pPr fontAlgn="base"/>
            <a:r>
              <a:rPr lang="en-US" sz="1000" b="1" baseline="9259">
                <a:solidFill>
                  <a:srgbClr val="F6B221"/>
                </a:solidFill>
                <a:latin typeface="Avenir Next LT Pro" panose="020B0504020202020204" pitchFamily="34" charset="0"/>
                <a:cs typeface="Arial"/>
              </a:rPr>
              <a:t>» </a:t>
            </a:r>
            <a:r>
              <a:rPr lang="en-US" sz="1000">
                <a:solidFill>
                  <a:srgbClr val="0078A9"/>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National Care Experience Health Equity Resources</a:t>
            </a:r>
            <a:endParaRPr lang="en-US" sz="1000">
              <a:solidFill>
                <a:srgbClr val="0078A9"/>
              </a:solidFill>
              <a:latin typeface="Avenir Next LT Pro" panose="020B0504020202020204" pitchFamily="34" charset="0"/>
            </a:endParaRPr>
          </a:p>
        </p:txBody>
      </p:sp>
      <p:sp>
        <p:nvSpPr>
          <p:cNvPr id="39" name="Title 1">
            <a:extLst>
              <a:ext uri="{FF2B5EF4-FFF2-40B4-BE49-F238E27FC236}">
                <a16:creationId xmlns:a16="http://schemas.microsoft.com/office/drawing/2014/main" id="{EFB07DE6-A931-B547-839A-4D36FB65D36F}"/>
              </a:ext>
            </a:extLst>
          </p:cNvPr>
          <p:cNvSpPr>
            <a:spLocks noGrp="1"/>
          </p:cNvSpPr>
          <p:nvPr>
            <p:ph type="title"/>
          </p:nvPr>
        </p:nvSpPr>
        <p:spPr/>
        <p:txBody>
          <a:bodyPr/>
          <a:lstStyle/>
          <a:p>
            <a:pPr algn="l"/>
            <a:r>
              <a:rPr lang="en-US">
                <a:solidFill>
                  <a:srgbClr val="FFFFFF"/>
                </a:solidFill>
                <a:cs typeface="Avenir"/>
              </a:rPr>
              <a:t>Diversity &amp; Inclusion </a:t>
            </a:r>
            <a:endParaRPr lang="en-US"/>
          </a:p>
        </p:txBody>
      </p:sp>
      <p:sp>
        <p:nvSpPr>
          <p:cNvPr id="17" name="object 6">
            <a:extLst>
              <a:ext uri="{FF2B5EF4-FFF2-40B4-BE49-F238E27FC236}">
                <a16:creationId xmlns:a16="http://schemas.microsoft.com/office/drawing/2014/main" id="{897061B9-AE73-C94F-9D8B-3E9EFBA485A9}"/>
              </a:ext>
            </a:extLst>
          </p:cNvPr>
          <p:cNvSpPr/>
          <p:nvPr/>
        </p:nvSpPr>
        <p:spPr>
          <a:xfrm>
            <a:off x="565149" y="4776008"/>
            <a:ext cx="6642101" cy="432303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en-US">
              <a:latin typeface="Avenir Next LT Pro" panose="020B0504020202020204" pitchFamily="34" charset="0"/>
            </a:endParaRPr>
          </a:p>
        </p:txBody>
      </p:sp>
      <p:sp>
        <p:nvSpPr>
          <p:cNvPr id="2" name="object 7">
            <a:extLst>
              <a:ext uri="{FF2B5EF4-FFF2-40B4-BE49-F238E27FC236}">
                <a16:creationId xmlns:a16="http://schemas.microsoft.com/office/drawing/2014/main" id="{668246B6-EEF6-ADAB-58EB-7DFC9B28EF89}"/>
              </a:ext>
            </a:extLst>
          </p:cNvPr>
          <p:cNvSpPr txBox="1">
            <a:spLocks/>
          </p:cNvSpPr>
          <p:nvPr/>
        </p:nvSpPr>
        <p:spPr>
          <a:xfrm>
            <a:off x="478536" y="959362"/>
            <a:ext cx="6735063" cy="553998"/>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400" b="1" kern="0" dirty="0">
                <a:solidFill>
                  <a:srgbClr val="0078A9"/>
                </a:solidFill>
                <a:latin typeface="Avenir Next LT Pro" panose="020B0504020202020204" pitchFamily="34" charset="0"/>
              </a:rPr>
              <a:t>Diversity, Equity, &amp; Inclusion</a:t>
            </a:r>
          </a:p>
        </p:txBody>
      </p:sp>
    </p:spTree>
    <p:extLst>
      <p:ext uri="{BB962C8B-B14F-4D97-AF65-F5344CB8AC3E}">
        <p14:creationId xmlns:p14="http://schemas.microsoft.com/office/powerpoint/2010/main" val="314442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959012-0554-FA4D-6E5C-AA13248A8820}"/>
              </a:ext>
            </a:extLst>
          </p:cNvPr>
          <p:cNvSpPr>
            <a:spLocks noGrp="1"/>
          </p:cNvSpPr>
          <p:nvPr>
            <p:ph type="title"/>
          </p:nvPr>
        </p:nvSpPr>
        <p:spPr/>
        <p:txBody>
          <a:bodyPr/>
          <a:lstStyle/>
          <a:p>
            <a:pPr algn="l"/>
            <a:r>
              <a:rPr lang="en-US"/>
              <a:t>Table of Contents</a:t>
            </a:r>
          </a:p>
        </p:txBody>
      </p:sp>
      <p:sp>
        <p:nvSpPr>
          <p:cNvPr id="39" name="TextBox 38">
            <a:extLst>
              <a:ext uri="{FF2B5EF4-FFF2-40B4-BE49-F238E27FC236}">
                <a16:creationId xmlns:a16="http://schemas.microsoft.com/office/drawing/2014/main" id="{DACC5C83-C8FC-8FE8-EC40-52FCFD2EF0BE}"/>
              </a:ext>
            </a:extLst>
          </p:cNvPr>
          <p:cNvSpPr txBox="1"/>
          <p:nvPr/>
        </p:nvSpPr>
        <p:spPr>
          <a:xfrm>
            <a:off x="478536" y="997519"/>
            <a:ext cx="6974766" cy="8063361"/>
          </a:xfrm>
          <a:prstGeom prst="rect">
            <a:avLst/>
          </a:prstGeom>
          <a:noFill/>
        </p:spPr>
        <p:txBody>
          <a:bodyPr wrap="square" lIns="91440" tIns="45720" rIns="91440" bIns="45720" rtlCol="0" anchor="t">
            <a:spAutoFit/>
          </a:bodyPr>
          <a:lstStyle/>
          <a:p>
            <a:pPr marL="7620" algn="l">
              <a:lnSpc>
                <a:spcPct val="200000"/>
              </a:lnSpc>
              <a:spcBef>
                <a:spcPts val="250"/>
              </a:spcBef>
              <a:tabLst>
                <a:tab pos="6400800" algn="r"/>
              </a:tabLst>
            </a:pPr>
            <a:r>
              <a:rPr lang="en-US" sz="1200" b="1" dirty="0">
                <a:solidFill>
                  <a:srgbClr val="4CA09E"/>
                </a:solidFill>
                <a:latin typeface="Avenir Next LT Pro" panose="020B0504020202020204" pitchFamily="34" charset="0"/>
              </a:rPr>
              <a:t>Introduction	3</a:t>
            </a:r>
          </a:p>
          <a:p>
            <a:pPr marL="7620" algn="l">
              <a:spcBef>
                <a:spcPts val="250"/>
              </a:spcBef>
              <a:tabLst>
                <a:tab pos="6400800" algn="r"/>
              </a:tabLst>
            </a:pPr>
            <a:r>
              <a:rPr lang="en-US" sz="1000" dirty="0">
                <a:solidFill>
                  <a:srgbClr val="0070C0"/>
                </a:solidFill>
                <a:latin typeface="Avenir Next LT Pro" panose="020B0504020202020204" pitchFamily="34" charset="0"/>
                <a:hlinkClick r:id="rId4" action="ppaction://hlinksldjump"/>
              </a:rPr>
              <a:t>The Program</a:t>
            </a:r>
            <a:r>
              <a:rPr lang="en-US" sz="1000" dirty="0">
                <a:solidFill>
                  <a:srgbClr val="0070C0"/>
                </a:solidFill>
                <a:latin typeface="Avenir Next LT Pro" panose="020B0504020202020204" pitchFamily="34" charset="0"/>
              </a:rPr>
              <a:t>	3</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5" action="ppaction://hlinksldjump"/>
              </a:rPr>
              <a:t>KP Experience Standards</a:t>
            </a:r>
            <a:r>
              <a:rPr lang="en-US" sz="1000" dirty="0">
                <a:solidFill>
                  <a:srgbClr val="0070C0"/>
                </a:solidFill>
                <a:latin typeface="Avenir Next LT Pro" panose="020B0504020202020204" pitchFamily="34" charset="0"/>
              </a:rPr>
              <a:t>	 4</a:t>
            </a:r>
          </a:p>
          <a:p>
            <a:pPr marL="7620" algn="l">
              <a:lnSpc>
                <a:spcPct val="200000"/>
              </a:lnSpc>
              <a:spcBef>
                <a:spcPts val="150"/>
              </a:spcBef>
              <a:tabLst>
                <a:tab pos="6400800" algn="r"/>
              </a:tabLst>
            </a:pPr>
            <a:r>
              <a:rPr lang="en-US" sz="1200" b="1" dirty="0">
                <a:solidFill>
                  <a:srgbClr val="4CA09E"/>
                </a:solidFill>
                <a:latin typeface="Avenir Next LT Pro" panose="020B0504020202020204" pitchFamily="34" charset="0"/>
              </a:rPr>
              <a:t>Proactive Surfacing	5</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6" action="ppaction://hlinksldjump"/>
              </a:rPr>
              <a:t>Speak Up Culture and Empowerment</a:t>
            </a:r>
            <a:r>
              <a:rPr lang="en-US" sz="1000" dirty="0">
                <a:solidFill>
                  <a:srgbClr val="0070C0"/>
                </a:solidFill>
                <a:latin typeface="Avenir Next LT Pro" panose="020B0504020202020204" pitchFamily="34" charset="0"/>
              </a:rPr>
              <a:t>	5</a:t>
            </a:r>
          </a:p>
          <a:p>
            <a:pPr marL="7620">
              <a:spcBef>
                <a:spcPts val="150"/>
              </a:spcBef>
              <a:tabLst>
                <a:tab pos="6400800" algn="r"/>
              </a:tabLst>
            </a:pPr>
            <a:r>
              <a:rPr lang="en-US" sz="1000" dirty="0">
                <a:solidFill>
                  <a:srgbClr val="0070C0"/>
                </a:solidFill>
                <a:latin typeface="Avenir Next LT Pro" panose="020B0504020202020204" pitchFamily="34" charset="0"/>
                <a:hlinkClick r:id="rId7" action="ppaction://hlinksldjump"/>
              </a:rPr>
              <a:t>Rounding with Staff</a:t>
            </a:r>
            <a:r>
              <a:rPr lang="en-US" sz="1000" dirty="0">
                <a:solidFill>
                  <a:srgbClr val="0070C0"/>
                </a:solidFill>
                <a:latin typeface="Avenir Next LT Pro" panose="020B0504020202020204" pitchFamily="34" charset="0"/>
              </a:rPr>
              <a:t>	6</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7" action="ppaction://hlinksldjump"/>
              </a:rPr>
              <a:t>Daily Huddles and Visual Boards</a:t>
            </a:r>
            <a:r>
              <a:rPr lang="en-US" sz="1000" dirty="0">
                <a:solidFill>
                  <a:srgbClr val="0070C0"/>
                </a:solidFill>
                <a:latin typeface="Avenir Next LT Pro" panose="020B0504020202020204" pitchFamily="34" charset="0"/>
              </a:rPr>
              <a:t>	6</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8" action="ppaction://hlinksldjump"/>
              </a:rPr>
              <a:t>Recognition</a:t>
            </a:r>
            <a:r>
              <a:rPr lang="en-US" sz="1000" dirty="0">
                <a:solidFill>
                  <a:srgbClr val="0070C0"/>
                </a:solidFill>
                <a:latin typeface="Avenir Next LT Pro" panose="020B0504020202020204" pitchFamily="34" charset="0"/>
              </a:rPr>
              <a:t>	7</a:t>
            </a:r>
          </a:p>
          <a:p>
            <a:pPr marL="7620" algn="l">
              <a:lnSpc>
                <a:spcPct val="200000"/>
              </a:lnSpc>
              <a:spcBef>
                <a:spcPts val="150"/>
              </a:spcBef>
              <a:tabLst>
                <a:tab pos="6400800" algn="r"/>
              </a:tabLst>
            </a:pPr>
            <a:r>
              <a:rPr lang="en-US" sz="1200" b="1" dirty="0">
                <a:solidFill>
                  <a:srgbClr val="4CA09E"/>
                </a:solidFill>
                <a:latin typeface="Avenir Next LT Pro" panose="020B0504020202020204" pitchFamily="34" charset="0"/>
              </a:rPr>
              <a:t>Communication &amp; Empathy	8</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9" action="ppaction://hlinksldjump"/>
              </a:rPr>
              <a:t>Service Recovery with A-HEART </a:t>
            </a:r>
            <a:r>
              <a:rPr lang="en-US" sz="1000" dirty="0">
                <a:solidFill>
                  <a:srgbClr val="0070C0"/>
                </a:solidFill>
                <a:latin typeface="Avenir Next LT Pro" panose="020B0504020202020204" pitchFamily="34" charset="0"/>
              </a:rPr>
              <a:t>	8</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0" action="ppaction://hlinksldjump"/>
              </a:rPr>
              <a:t>De-Escalating Challenging Conversations</a:t>
            </a:r>
            <a:r>
              <a:rPr lang="en-US" sz="1000" dirty="0">
                <a:solidFill>
                  <a:srgbClr val="0070C0"/>
                </a:solidFill>
                <a:latin typeface="Avenir Next LT Pro" panose="020B0504020202020204" pitchFamily="34" charset="0"/>
              </a:rPr>
              <a:t>	10</a:t>
            </a:r>
          </a:p>
          <a:p>
            <a:pPr marL="7620" algn="l">
              <a:lnSpc>
                <a:spcPct val="200000"/>
              </a:lnSpc>
              <a:spcBef>
                <a:spcPts val="150"/>
              </a:spcBef>
              <a:tabLst>
                <a:tab pos="6400800" algn="r"/>
              </a:tabLst>
            </a:pPr>
            <a:r>
              <a:rPr lang="en-US" sz="1200" b="1" dirty="0">
                <a:solidFill>
                  <a:srgbClr val="4CA09E"/>
                </a:solidFill>
                <a:latin typeface="Avenir Next LT Pro" panose="020B0504020202020204" pitchFamily="34" charset="0"/>
              </a:rPr>
              <a:t>Resolution &amp; Recovery	11</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1" action="ppaction://hlinksldjump"/>
              </a:rPr>
              <a:t>Resolution Roadmap</a:t>
            </a:r>
            <a:r>
              <a:rPr lang="en-US" sz="1000" dirty="0">
                <a:solidFill>
                  <a:srgbClr val="0070C0"/>
                </a:solidFill>
                <a:latin typeface="Avenir Next LT Pro" panose="020B0504020202020204" pitchFamily="34" charset="0"/>
              </a:rPr>
              <a:t>	12</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2" action="ppaction://hlinksldjump"/>
              </a:rPr>
              <a:t>Resolution, Recovery, &amp; Empowerment</a:t>
            </a:r>
            <a:r>
              <a:rPr lang="en-US" sz="1000" dirty="0">
                <a:solidFill>
                  <a:srgbClr val="0070C0"/>
                </a:solidFill>
                <a:latin typeface="Avenir Next LT Pro" panose="020B0504020202020204" pitchFamily="34" charset="0"/>
              </a:rPr>
              <a:t>	13</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3" action="ppaction://hlinksldjump"/>
              </a:rPr>
              <a:t>Example Scenarios</a:t>
            </a:r>
            <a:r>
              <a:rPr lang="en-US" sz="1000" dirty="0">
                <a:solidFill>
                  <a:srgbClr val="0070C0"/>
                </a:solidFill>
                <a:latin typeface="Avenir Next LT Pro" panose="020B0504020202020204" pitchFamily="34" charset="0"/>
              </a:rPr>
              <a:t>	 14</a:t>
            </a:r>
          </a:p>
          <a:p>
            <a:pPr marL="7620" algn="l">
              <a:spcBef>
                <a:spcPts val="150"/>
              </a:spcBef>
              <a:tabLst>
                <a:tab pos="6400800" algn="r"/>
              </a:tabLst>
            </a:pPr>
            <a:endParaRPr lang="en-US" sz="1200" dirty="0">
              <a:solidFill>
                <a:srgbClr val="0078A9"/>
              </a:solidFill>
              <a:latin typeface="Avenir Next LT Pro" panose="020B0504020202020204" pitchFamily="34" charset="0"/>
            </a:endParaRPr>
          </a:p>
          <a:p>
            <a:pPr marL="7620" algn="l">
              <a:spcBef>
                <a:spcPts val="150"/>
              </a:spcBef>
              <a:tabLst>
                <a:tab pos="6400800" algn="r"/>
              </a:tabLst>
            </a:pPr>
            <a:r>
              <a:rPr lang="en-US" sz="1200" b="1" dirty="0">
                <a:solidFill>
                  <a:srgbClr val="4CA09E"/>
                </a:solidFill>
                <a:latin typeface="Avenir Next LT Pro" panose="020B0504020202020204" pitchFamily="34" charset="0"/>
              </a:rPr>
              <a:t>Tracking &amp; Measurement	17</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4" action="ppaction://hlinksldjump"/>
              </a:rPr>
              <a:t>Tracking Components</a:t>
            </a:r>
            <a:r>
              <a:rPr lang="en-US" sz="1000" dirty="0">
                <a:solidFill>
                  <a:srgbClr val="0070C0"/>
                </a:solidFill>
                <a:latin typeface="Avenir Next LT Pro" panose="020B0504020202020204" pitchFamily="34" charset="0"/>
              </a:rPr>
              <a:t>	 17</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5" action="ppaction://hlinksldjump"/>
              </a:rPr>
              <a:t>Recommendations &amp; Decision Points</a:t>
            </a:r>
            <a:r>
              <a:rPr lang="en-US" sz="1000" dirty="0">
                <a:solidFill>
                  <a:srgbClr val="0070C0"/>
                </a:solidFill>
                <a:latin typeface="Avenir Next LT Pro" panose="020B0504020202020204" pitchFamily="34" charset="0"/>
              </a:rPr>
              <a:t>	 18</a:t>
            </a:r>
          </a:p>
          <a:p>
            <a:pPr marL="7620" algn="l">
              <a:spcBef>
                <a:spcPts val="150"/>
              </a:spcBef>
              <a:tabLst>
                <a:tab pos="6400800" algn="r"/>
              </a:tabLst>
            </a:pPr>
            <a:endParaRPr lang="en-US" sz="1200" b="1" dirty="0">
              <a:solidFill>
                <a:srgbClr val="4CA09E"/>
              </a:solidFill>
              <a:latin typeface="Avenir Next LT Pro" panose="020B0504020202020204" pitchFamily="34" charset="0"/>
            </a:endParaRPr>
          </a:p>
          <a:p>
            <a:pPr marL="7620" algn="l">
              <a:spcBef>
                <a:spcPts val="150"/>
              </a:spcBef>
              <a:tabLst>
                <a:tab pos="6400800" algn="r"/>
              </a:tabLst>
            </a:pPr>
            <a:r>
              <a:rPr lang="en-US" sz="1200" b="1" dirty="0">
                <a:solidFill>
                  <a:srgbClr val="4CA09E"/>
                </a:solidFill>
                <a:latin typeface="Avenir Next LT Pro" panose="020B0504020202020204" pitchFamily="34" charset="0"/>
              </a:rPr>
              <a:t>Diversity, Equity, &amp; Inclusion	19</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6" action="ppaction://hlinksldjump"/>
              </a:rPr>
              <a:t>Culturally Responsive Resources</a:t>
            </a:r>
            <a:r>
              <a:rPr lang="en-US" sz="1000" dirty="0">
                <a:solidFill>
                  <a:srgbClr val="0070C0"/>
                </a:solidFill>
                <a:latin typeface="Avenir Next LT Pro" panose="020B0504020202020204" pitchFamily="34" charset="0"/>
              </a:rPr>
              <a:t>	 19</a:t>
            </a:r>
          </a:p>
          <a:p>
            <a:pPr marL="7620" algn="l">
              <a:lnSpc>
                <a:spcPct val="200000"/>
              </a:lnSpc>
              <a:spcBef>
                <a:spcPts val="150"/>
              </a:spcBef>
              <a:tabLst>
                <a:tab pos="6400800" algn="r"/>
              </a:tabLst>
            </a:pPr>
            <a:r>
              <a:rPr lang="en-US" sz="1200" b="1" dirty="0">
                <a:solidFill>
                  <a:srgbClr val="4CA09E"/>
                </a:solidFill>
                <a:latin typeface="Avenir Next LT Pro" panose="020B0504020202020204" pitchFamily="34" charset="0"/>
              </a:rPr>
              <a:t>Real-Time Feedback (Hospital Setting)</a:t>
            </a:r>
            <a:r>
              <a:rPr lang="en-US" sz="1200" b="1" dirty="0">
                <a:solidFill>
                  <a:schemeClr val="accent5">
                    <a:lumMod val="75000"/>
                  </a:schemeClr>
                </a:solidFill>
                <a:latin typeface="Avenir Next LT Pro" panose="020B0504020202020204" pitchFamily="34" charset="0"/>
              </a:rPr>
              <a:t>	20</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17" action="ppaction://hlinksldjump"/>
              </a:rPr>
              <a:t>HCAHPS Survey</a:t>
            </a:r>
            <a:r>
              <a:rPr lang="en-US" sz="1000" dirty="0">
                <a:solidFill>
                  <a:srgbClr val="0070C0"/>
                </a:solidFill>
                <a:latin typeface="Avenir Next LT Pro" panose="020B0504020202020204" pitchFamily="34" charset="0"/>
              </a:rPr>
              <a:t>	 21</a:t>
            </a:r>
          </a:p>
          <a:p>
            <a:pPr marL="7620">
              <a:spcBef>
                <a:spcPts val="150"/>
              </a:spcBef>
              <a:tabLst>
                <a:tab pos="6400800" algn="r"/>
              </a:tabLst>
            </a:pPr>
            <a:r>
              <a:rPr lang="en-US" sz="1000" dirty="0">
                <a:solidFill>
                  <a:srgbClr val="0070C0"/>
                </a:solidFill>
                <a:latin typeface="Avenir Next LT Pro" panose="020B0504020202020204" pitchFamily="34" charset="0"/>
                <a:hlinkClick r:id="rId18" action="ppaction://hlinksldjump"/>
              </a:rPr>
              <a:t>NRC Real-Time Survey</a:t>
            </a:r>
            <a:r>
              <a:rPr lang="en-US" sz="1000" dirty="0">
                <a:solidFill>
                  <a:srgbClr val="0070C0"/>
                </a:solidFill>
                <a:latin typeface="Avenir Next LT Pro" panose="020B0504020202020204" pitchFamily="34" charset="0"/>
              </a:rPr>
              <a:t>	 22</a:t>
            </a:r>
          </a:p>
          <a:p>
            <a:pPr marL="7620">
              <a:spcBef>
                <a:spcPts val="150"/>
              </a:spcBef>
              <a:tabLst>
                <a:tab pos="6400800" algn="r"/>
              </a:tabLst>
            </a:pPr>
            <a:r>
              <a:rPr lang="en-US" sz="1000" dirty="0">
                <a:solidFill>
                  <a:srgbClr val="0070C0"/>
                </a:solidFill>
                <a:latin typeface="Avenir Next LT Pro" panose="020B0504020202020204" pitchFamily="34" charset="0"/>
                <a:hlinkClick r:id="rId19" action="ppaction://hlinksldjump"/>
              </a:rPr>
              <a:t>Service Alerts &amp; Comments</a:t>
            </a:r>
            <a:r>
              <a:rPr lang="en-US" sz="1000" dirty="0">
                <a:solidFill>
                  <a:srgbClr val="0070C0"/>
                </a:solidFill>
                <a:latin typeface="Avenir Next LT Pro" panose="020B0504020202020204" pitchFamily="34" charset="0"/>
              </a:rPr>
              <a:t>	 23</a:t>
            </a:r>
          </a:p>
          <a:p>
            <a:pPr marL="7620">
              <a:spcBef>
                <a:spcPts val="150"/>
              </a:spcBef>
              <a:tabLst>
                <a:tab pos="6400800" algn="r"/>
              </a:tabLst>
            </a:pPr>
            <a:r>
              <a:rPr lang="en-US" sz="1000" dirty="0">
                <a:solidFill>
                  <a:srgbClr val="0070C0"/>
                </a:solidFill>
                <a:latin typeface="Avenir Next LT Pro" panose="020B0504020202020204" pitchFamily="34" charset="0"/>
                <a:hlinkClick r:id="rId20" action="ppaction://hlinksldjump"/>
              </a:rPr>
              <a:t>Roles &amp; Responsibilities</a:t>
            </a:r>
            <a:r>
              <a:rPr lang="en-US" sz="1000" dirty="0">
                <a:solidFill>
                  <a:srgbClr val="0070C0"/>
                </a:solidFill>
                <a:latin typeface="Avenir Next LT Pro" panose="020B0504020202020204" pitchFamily="34" charset="0"/>
              </a:rPr>
              <a:t>	 24</a:t>
            </a:r>
          </a:p>
          <a:p>
            <a:pPr marL="7620">
              <a:spcBef>
                <a:spcPts val="150"/>
              </a:spcBef>
              <a:tabLst>
                <a:tab pos="6400800" algn="r"/>
              </a:tabLst>
            </a:pPr>
            <a:r>
              <a:rPr lang="en-US" sz="1000" dirty="0">
                <a:solidFill>
                  <a:srgbClr val="0070C0"/>
                </a:solidFill>
                <a:latin typeface="Avenir Next LT Pro" panose="020B0504020202020204" pitchFamily="34" charset="0"/>
                <a:hlinkClick r:id="rId20" action="ppaction://hlinksldjump"/>
              </a:rPr>
              <a:t>Definition of Service Alerts</a:t>
            </a:r>
            <a:r>
              <a:rPr lang="en-US" sz="1000" dirty="0">
                <a:solidFill>
                  <a:srgbClr val="0070C0"/>
                </a:solidFill>
                <a:latin typeface="Avenir Next LT Pro" panose="020B0504020202020204" pitchFamily="34" charset="0"/>
              </a:rPr>
              <a:t>	 24</a:t>
            </a:r>
          </a:p>
          <a:p>
            <a:pPr marL="7620">
              <a:spcBef>
                <a:spcPts val="150"/>
              </a:spcBef>
              <a:tabLst>
                <a:tab pos="6400800" algn="r"/>
              </a:tabLst>
            </a:pPr>
            <a:r>
              <a:rPr lang="en-US" sz="1000" dirty="0">
                <a:solidFill>
                  <a:srgbClr val="0070C0"/>
                </a:solidFill>
                <a:latin typeface="Avenir Next LT Pro" panose="020B0504020202020204" pitchFamily="34" charset="0"/>
                <a:hlinkClick r:id="rId21" action="ppaction://hlinksldjump"/>
              </a:rPr>
              <a:t>Service Alert and Recovery Workflows</a:t>
            </a:r>
            <a:r>
              <a:rPr lang="en-US" sz="1000" dirty="0">
                <a:solidFill>
                  <a:srgbClr val="0070C0"/>
                </a:solidFill>
                <a:latin typeface="Avenir Next LT Pro" panose="020B0504020202020204" pitchFamily="34" charset="0"/>
              </a:rPr>
              <a:t>	 26</a:t>
            </a:r>
          </a:p>
          <a:p>
            <a:pPr marL="7620" algn="l">
              <a:lnSpc>
                <a:spcPct val="200000"/>
              </a:lnSpc>
              <a:spcBef>
                <a:spcPts val="150"/>
              </a:spcBef>
              <a:tabLst>
                <a:tab pos="6400800" algn="r"/>
              </a:tabLst>
            </a:pPr>
            <a:r>
              <a:rPr lang="en-US" sz="1200" b="1" dirty="0">
                <a:solidFill>
                  <a:srgbClr val="4CA09E"/>
                </a:solidFill>
                <a:latin typeface="Avenir Next LT Pro" panose="020B0504020202020204" pitchFamily="34" charset="0"/>
              </a:rPr>
              <a:t>Implementation	29</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22" action="ppaction://hlinksldjump"/>
              </a:rPr>
              <a:t>Daily Management System</a:t>
            </a:r>
            <a:r>
              <a:rPr lang="en-US" sz="1000" dirty="0">
                <a:solidFill>
                  <a:srgbClr val="0070C0"/>
                </a:solidFill>
                <a:latin typeface="Avenir Next LT Pro" panose="020B0504020202020204" pitchFamily="34" charset="0"/>
              </a:rPr>
              <a:t>	 29</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23" action="ppaction://hlinksldjump"/>
              </a:rPr>
              <a:t>Assessment</a:t>
            </a:r>
            <a:r>
              <a:rPr lang="en-US" sz="1000" dirty="0">
                <a:solidFill>
                  <a:srgbClr val="0070C0"/>
                </a:solidFill>
                <a:latin typeface="Avenir Next LT Pro" panose="020B0504020202020204" pitchFamily="34" charset="0"/>
              </a:rPr>
              <a:t>	 30</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24" action="ppaction://hlinksldjump"/>
              </a:rPr>
              <a:t>Staff Education</a:t>
            </a:r>
            <a:r>
              <a:rPr lang="en-US" sz="1000" dirty="0">
                <a:solidFill>
                  <a:srgbClr val="0070C0"/>
                </a:solidFill>
                <a:latin typeface="Avenir Next LT Pro" panose="020B0504020202020204" pitchFamily="34" charset="0"/>
              </a:rPr>
              <a:t>	 31</a:t>
            </a:r>
          </a:p>
          <a:p>
            <a:pPr marL="7620" algn="l">
              <a:spcBef>
                <a:spcPts val="150"/>
              </a:spcBef>
              <a:tabLst>
                <a:tab pos="6400800" algn="r"/>
              </a:tabLst>
            </a:pPr>
            <a:r>
              <a:rPr lang="en-US" sz="1000" dirty="0">
                <a:solidFill>
                  <a:srgbClr val="0070C0"/>
                </a:solidFill>
                <a:latin typeface="Avenir Next LT Pro" panose="020B0504020202020204" pitchFamily="34" charset="0"/>
                <a:hlinkClick r:id="rId25" action="ppaction://hlinksldjump"/>
              </a:rPr>
              <a:t>Validations</a:t>
            </a:r>
            <a:r>
              <a:rPr lang="en-US" sz="1000" dirty="0">
                <a:solidFill>
                  <a:srgbClr val="0070C0"/>
                </a:solidFill>
                <a:latin typeface="Avenir Next LT Pro" panose="020B0504020202020204" pitchFamily="34" charset="0"/>
              </a:rPr>
              <a:t>	 33</a:t>
            </a:r>
          </a:p>
          <a:p>
            <a:pPr marL="7620" algn="l">
              <a:lnSpc>
                <a:spcPct val="200000"/>
              </a:lnSpc>
              <a:spcBef>
                <a:spcPts val="225"/>
              </a:spcBef>
              <a:tabLst>
                <a:tab pos="6400800" algn="r"/>
              </a:tabLst>
            </a:pPr>
            <a:r>
              <a:rPr lang="en-US" sz="1200" b="1" dirty="0">
                <a:solidFill>
                  <a:srgbClr val="4CA09E"/>
                </a:solidFill>
                <a:latin typeface="Avenir Next LT Pro" panose="020B0504020202020204" pitchFamily="34" charset="0"/>
              </a:rPr>
              <a:t>Bibliography	34</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58801" y="1822691"/>
            <a:ext cx="6642099" cy="573555"/>
          </a:xfrm>
          <a:prstGeom prst="rect">
            <a:avLst/>
          </a:prstGeom>
        </p:spPr>
        <p:txBody>
          <a:bodyPr vert="horz" wrap="square" lIns="0" tIns="12700" rIns="0" bIns="0" numCol="1" spcCol="182880" rtlCol="0">
            <a:spAutoFit/>
          </a:bodyPr>
          <a:lstStyle/>
          <a:p>
            <a:pPr marL="12700" marR="5080" lvl="0">
              <a:lnSpc>
                <a:spcPct val="125000"/>
              </a:lnSpc>
              <a:spcBef>
                <a:spcPts val="100"/>
              </a:spcBef>
              <a:spcAft>
                <a:spcPts val="600"/>
              </a:spcAft>
            </a:pPr>
            <a:r>
              <a:rPr lang="en-US" sz="1000">
                <a:latin typeface="Avenir Next LT Pro" panose="020B0504020202020204" pitchFamily="34" charset="0"/>
                <a:cs typeface="Arial"/>
              </a:rPr>
              <a:t>In the era of fast connectivity and one-click services, consumers have high expectations and low patience. Today, we cannot compete only on quality and affordability. We must offer exceptional care experience based on real-time customer feedback. </a:t>
            </a:r>
          </a:p>
        </p:txBody>
      </p:sp>
      <p:sp>
        <p:nvSpPr>
          <p:cNvPr id="12" name="Title 1">
            <a:extLst>
              <a:ext uri="{FF2B5EF4-FFF2-40B4-BE49-F238E27FC236}">
                <a16:creationId xmlns:a16="http://schemas.microsoft.com/office/drawing/2014/main" id="{05625411-B49C-324E-A3E6-6804A33302FB}"/>
              </a:ext>
            </a:extLst>
          </p:cNvPr>
          <p:cNvSpPr>
            <a:spLocks noGrp="1"/>
          </p:cNvSpPr>
          <p:nvPr>
            <p:ph type="title"/>
          </p:nvPr>
        </p:nvSpPr>
        <p:spPr/>
        <p:txBody>
          <a:bodyPr/>
          <a:lstStyle/>
          <a:p>
            <a:pPr algn="l"/>
            <a:r>
              <a:rPr lang="en-US">
                <a:solidFill>
                  <a:srgbClr val="FFFFFF"/>
                </a:solidFill>
                <a:cs typeface="Avenir"/>
              </a:rPr>
              <a:t>Patient Experience Feedback</a:t>
            </a:r>
            <a:endParaRPr lang="en-US"/>
          </a:p>
        </p:txBody>
      </p:sp>
      <p:pic>
        <p:nvPicPr>
          <p:cNvPr id="3" name="Picture 2">
            <a:extLst>
              <a:ext uri="{FF2B5EF4-FFF2-40B4-BE49-F238E27FC236}">
                <a16:creationId xmlns:a16="http://schemas.microsoft.com/office/drawing/2014/main" id="{478DEFB0-CEEF-A744-AEE5-E17076B8D1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6" t="11753" r="1083" b="27883"/>
          <a:stretch/>
        </p:blipFill>
        <p:spPr>
          <a:xfrm>
            <a:off x="0" y="6147977"/>
            <a:ext cx="7772400" cy="3195199"/>
          </a:xfrm>
          <a:prstGeom prst="rect">
            <a:avLst/>
          </a:prstGeom>
        </p:spPr>
      </p:pic>
      <p:sp>
        <p:nvSpPr>
          <p:cNvPr id="9" name="object 5">
            <a:extLst>
              <a:ext uri="{FF2B5EF4-FFF2-40B4-BE49-F238E27FC236}">
                <a16:creationId xmlns:a16="http://schemas.microsoft.com/office/drawing/2014/main" id="{25D069A5-41E4-9C4B-B7FF-FF91F4FE4528}"/>
              </a:ext>
            </a:extLst>
          </p:cNvPr>
          <p:cNvSpPr txBox="1"/>
          <p:nvPr/>
        </p:nvSpPr>
        <p:spPr>
          <a:xfrm>
            <a:off x="558800" y="2728484"/>
            <a:ext cx="3213100" cy="2920351"/>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78A9"/>
                </a:solidFill>
                <a:latin typeface="Avenir Next LT Pro" panose="020B0504020202020204" pitchFamily="34" charset="0"/>
                <a:cs typeface="Avenir-Roman"/>
              </a:rPr>
              <a:t>Real-time is the future of engagement</a:t>
            </a:r>
          </a:p>
          <a:p>
            <a:pPr marL="12700">
              <a:lnSpc>
                <a:spcPct val="125000"/>
              </a:lnSpc>
              <a:spcBef>
                <a:spcPts val="600"/>
              </a:spcBef>
            </a:pPr>
            <a:r>
              <a:rPr lang="en-US" sz="1000">
                <a:solidFill>
                  <a:schemeClr val="tx1">
                    <a:lumMod val="85000"/>
                    <a:lumOff val="15000"/>
                  </a:schemeClr>
                </a:solidFill>
                <a:latin typeface="Avenir Next LT Pro" panose="020B0504020202020204" pitchFamily="34" charset="0"/>
                <a:cs typeface="Avenir-Roman"/>
              </a:rPr>
              <a:t>To provide exceptional care experience, we must understand the problems our member/patients are facing, and real-time surveys assist in doing just that. Timely responses to the surveys allows for teams to close the feedback loop as early as possible and re-establish trust with our members. </a:t>
            </a:r>
          </a:p>
          <a:p>
            <a:pPr marL="12700">
              <a:lnSpc>
                <a:spcPct val="125000"/>
              </a:lnSpc>
              <a:spcBef>
                <a:spcPts val="600"/>
              </a:spcBef>
            </a:pPr>
            <a:r>
              <a:rPr lang="en-US" sz="1000">
                <a:solidFill>
                  <a:schemeClr val="tx1">
                    <a:lumMod val="85000"/>
                    <a:lumOff val="15000"/>
                  </a:schemeClr>
                </a:solidFill>
                <a:latin typeface="Avenir Next LT Pro" panose="020B0504020202020204" pitchFamily="34" charset="0"/>
                <a:cs typeface="Avenir-Roman"/>
              </a:rPr>
              <a:t>In the age of social media, negative feedback can go viral in no time and harm the KP brand. To prevent this, maximize real-time feedback and make provisions to solve issues as soon as possible. Real-time outreach and acknowledgement and a sincere apology go a long way to rebuilding trust between members/patients and our teams. </a:t>
            </a:r>
            <a:endParaRPr lang="en-US" sz="1000">
              <a:solidFill>
                <a:schemeClr val="tx1">
                  <a:lumMod val="85000"/>
                  <a:lumOff val="15000"/>
                </a:schemeClr>
              </a:solidFill>
              <a:latin typeface="Avenir Next LT Pro" panose="020B0504020202020204" pitchFamily="34" charset="0"/>
              <a:cs typeface="Avenir-Light"/>
            </a:endParaRPr>
          </a:p>
        </p:txBody>
      </p:sp>
      <p:sp>
        <p:nvSpPr>
          <p:cNvPr id="10" name="object 8">
            <a:extLst>
              <a:ext uri="{FF2B5EF4-FFF2-40B4-BE49-F238E27FC236}">
                <a16:creationId xmlns:a16="http://schemas.microsoft.com/office/drawing/2014/main" id="{33E95C53-9068-2B41-8252-B27AF48FCFFA}"/>
              </a:ext>
            </a:extLst>
          </p:cNvPr>
          <p:cNvSpPr txBox="1"/>
          <p:nvPr/>
        </p:nvSpPr>
        <p:spPr>
          <a:xfrm>
            <a:off x="4000500" y="2728484"/>
            <a:ext cx="3200400" cy="2227854"/>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78A9"/>
                </a:solidFill>
                <a:latin typeface="Avenir Next LT Pro" panose="020B0504020202020204" pitchFamily="34" charset="0"/>
                <a:cs typeface="Avenir-Roman"/>
              </a:rPr>
              <a:t>Building customer loyalty and trust</a:t>
            </a:r>
          </a:p>
          <a:p>
            <a:pPr marL="12700">
              <a:lnSpc>
                <a:spcPct val="125000"/>
              </a:lnSpc>
              <a:spcBef>
                <a:spcPts val="600"/>
              </a:spcBef>
            </a:pPr>
            <a:r>
              <a:rPr lang="en-US" sz="1000">
                <a:solidFill>
                  <a:schemeClr val="tx1">
                    <a:lumMod val="85000"/>
                    <a:lumOff val="15000"/>
                  </a:schemeClr>
                </a:solidFill>
                <a:latin typeface="Avenir Next LT Pro" panose="020B0504020202020204" pitchFamily="34" charset="0"/>
                <a:cs typeface="Avenir-Roman"/>
              </a:rPr>
              <a:t>Immediate responses make our members/patients realize that they are important and their opinion matters.</a:t>
            </a:r>
          </a:p>
          <a:p>
            <a:pPr marL="12700">
              <a:lnSpc>
                <a:spcPct val="125000"/>
              </a:lnSpc>
              <a:spcBef>
                <a:spcPts val="600"/>
              </a:spcBef>
            </a:pPr>
            <a:r>
              <a:rPr lang="en-US" sz="1000">
                <a:solidFill>
                  <a:schemeClr val="tx1">
                    <a:lumMod val="85000"/>
                    <a:lumOff val="15000"/>
                  </a:schemeClr>
                </a:solidFill>
                <a:latin typeface="Avenir Next LT Pro" panose="020B0504020202020204" pitchFamily="34" charset="0"/>
                <a:cs typeface="Avenir-Roman"/>
              </a:rPr>
              <a:t>With powerful real-time data, we create an environment that makes every member’s experience positive and productive. </a:t>
            </a:r>
          </a:p>
          <a:p>
            <a:pPr marL="12700">
              <a:lnSpc>
                <a:spcPct val="125000"/>
              </a:lnSpc>
              <a:spcBef>
                <a:spcPts val="600"/>
              </a:spcBef>
            </a:pPr>
            <a:r>
              <a:rPr lang="en-US" sz="1000">
                <a:solidFill>
                  <a:schemeClr val="tx1">
                    <a:lumMod val="85000"/>
                    <a:lumOff val="15000"/>
                  </a:schemeClr>
                </a:solidFill>
                <a:latin typeface="Avenir Next LT Pro" panose="020B0504020202020204" pitchFamily="34" charset="0"/>
                <a:cs typeface="Avenir-Roman"/>
              </a:rPr>
              <a:t>When we satisfy our members/patients, they will spread the word and remain loyal KP members into the future. </a:t>
            </a:r>
          </a:p>
        </p:txBody>
      </p:sp>
      <p:sp>
        <p:nvSpPr>
          <p:cNvPr id="2" name="object 7">
            <a:extLst>
              <a:ext uri="{FF2B5EF4-FFF2-40B4-BE49-F238E27FC236}">
                <a16:creationId xmlns:a16="http://schemas.microsoft.com/office/drawing/2014/main" id="{551B5F16-64AD-FD55-EF51-F962CEFF31CD}"/>
              </a:ext>
            </a:extLst>
          </p:cNvPr>
          <p:cNvSpPr txBox="1">
            <a:spLocks/>
          </p:cNvSpPr>
          <p:nvPr/>
        </p:nvSpPr>
        <p:spPr>
          <a:xfrm>
            <a:off x="558799" y="959362"/>
            <a:ext cx="6654799" cy="553998"/>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400" b="1" kern="0">
                <a:solidFill>
                  <a:srgbClr val="0078A9"/>
                </a:solidFill>
                <a:latin typeface="Avenir Next LT Pro" panose="020B0504020202020204" pitchFamily="34" charset="0"/>
              </a:rPr>
              <a:t>Why Real-time Feedback?</a:t>
            </a:r>
          </a:p>
        </p:txBody>
      </p:sp>
    </p:spTree>
    <p:extLst>
      <p:ext uri="{BB962C8B-B14F-4D97-AF65-F5344CB8AC3E}">
        <p14:creationId xmlns:p14="http://schemas.microsoft.com/office/powerpoint/2010/main" val="106353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70993" y="1830009"/>
            <a:ext cx="6654798" cy="4921860"/>
          </a:xfrm>
          <a:prstGeom prst="rect">
            <a:avLst/>
          </a:prstGeom>
        </p:spPr>
        <p:txBody>
          <a:bodyPr vert="horz" wrap="square" lIns="0" tIns="12700" rIns="0" bIns="0" rtlCol="0">
            <a:spAutoFit/>
          </a:bodyPr>
          <a:lstStyle/>
          <a:p>
            <a:pPr>
              <a:spcBef>
                <a:spcPts val="100"/>
              </a:spcBef>
            </a:pPr>
            <a:r>
              <a:rPr lang="en-US" sz="1400">
                <a:solidFill>
                  <a:srgbClr val="0069A6"/>
                </a:solidFill>
                <a:latin typeface="Avenir Next LT Pro" panose="020B0504020202020204" pitchFamily="34" charset="0"/>
                <a:cs typeface="Arial"/>
              </a:rPr>
              <a:t>What is the HCAHPS Survey? (All Market Inpatient Hospitals)</a:t>
            </a:r>
            <a:endParaRPr lang="en-US" sz="1400">
              <a:latin typeface="Avenir Next LT Pro" panose="020B0504020202020204" pitchFamily="34" charset="0"/>
              <a:cs typeface="Arial"/>
            </a:endParaRPr>
          </a:p>
          <a:p>
            <a:pPr marL="9144" algn="l">
              <a:lnSpc>
                <a:spcPct val="125000"/>
              </a:lnSpc>
              <a:spcBef>
                <a:spcPts val="600"/>
              </a:spcBef>
            </a:pPr>
            <a:r>
              <a:rPr lang="en-US" sz="1000">
                <a:solidFill>
                  <a:srgbClr val="0D0D0D"/>
                </a:solidFill>
                <a:latin typeface="Avenir Next LT Pro" panose="020B0504020202020204" pitchFamily="34" charset="0"/>
              </a:rPr>
              <a:t>The Hospital Consumer Assessment of Healthcare Providers and Systems (HCAHPS) survey plays a crucial role in standardizing the measurement of patients' perspectives on hospital care. Its national, standardized approach allows for valid comparisons across hospitals, locally, regionally, and nationally. This not only benefits patients by providing transparent information about the quality of care they can expect, but also serves as a catalyst for hospitals to improve their services. </a:t>
            </a:r>
          </a:p>
          <a:p>
            <a:pPr marL="9144" algn="l">
              <a:lnSpc>
                <a:spcPct val="125000"/>
              </a:lnSpc>
              <a:spcBef>
                <a:spcPts val="600"/>
              </a:spcBef>
            </a:pPr>
            <a:endParaRPr lang="en-US" sz="1000">
              <a:solidFill>
                <a:srgbClr val="0D0D0D"/>
              </a:solidFill>
              <a:latin typeface="Avenir Next LT Pro" panose="020B0504020202020204" pitchFamily="34" charset="0"/>
            </a:endParaRPr>
          </a:p>
          <a:p>
            <a:pPr marL="9144" algn="l">
              <a:lnSpc>
                <a:spcPct val="125000"/>
              </a:lnSpc>
              <a:spcBef>
                <a:spcPts val="600"/>
              </a:spcBef>
            </a:pPr>
            <a:r>
              <a:rPr lang="en-US" sz="1000">
                <a:solidFill>
                  <a:srgbClr val="0D0D0D"/>
                </a:solidFill>
                <a:latin typeface="Avenir Next LT Pro" panose="020B0504020202020204" pitchFamily="34" charset="0"/>
              </a:rPr>
              <a:t>The public reporting of HCAHPS results through platforms like </a:t>
            </a:r>
            <a:r>
              <a:rPr lang="en-US" sz="1000">
                <a:solidFill>
                  <a:srgbClr val="0078A9"/>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Care Compare on Medicare.gov</a:t>
            </a:r>
            <a:r>
              <a:rPr lang="en-US" sz="1000">
                <a:solidFill>
                  <a:srgbClr val="0078A9"/>
                </a:solidFill>
                <a:latin typeface="Avenir Next LT Pro" panose="020B0504020202020204" pitchFamily="34" charset="0"/>
              </a:rPr>
              <a:t> </a:t>
            </a:r>
            <a:r>
              <a:rPr lang="en-US" sz="1000">
                <a:solidFill>
                  <a:srgbClr val="0D0D0D"/>
                </a:solidFill>
                <a:latin typeface="Avenir Next LT Pro" panose="020B0504020202020204" pitchFamily="34" charset="0"/>
              </a:rPr>
              <a:t>enhances accountability and drives hospitals to prioritize quality of patient care experience and care. Furthermore, the incorporation of HCAHPS into the Inpatient Quality Reporting Program (IQR) adds a financial incentive for hospitals to actively engage in collecting and utilizing patient feedback to improve their practices.</a:t>
            </a:r>
          </a:p>
          <a:p>
            <a:pPr marL="9144">
              <a:lnSpc>
                <a:spcPct val="125000"/>
              </a:lnSpc>
              <a:spcBef>
                <a:spcPts val="600"/>
              </a:spcBef>
            </a:pPr>
            <a:endParaRPr lang="en-US" sz="1000">
              <a:solidFill>
                <a:srgbClr val="0D0D0D"/>
              </a:solidFill>
              <a:latin typeface="Avenir Next LT Pro" panose="020B0504020202020204" pitchFamily="34" charset="0"/>
            </a:endParaRPr>
          </a:p>
          <a:p>
            <a:pPr marL="9144">
              <a:lnSpc>
                <a:spcPct val="125000"/>
              </a:lnSpc>
              <a:spcBef>
                <a:spcPts val="600"/>
              </a:spcBef>
            </a:pPr>
            <a:r>
              <a:rPr lang="en-US" sz="1000">
                <a:solidFill>
                  <a:srgbClr val="0D0D0D"/>
                </a:solidFill>
                <a:latin typeface="Avenir Next LT Pro" panose="020B0504020202020204" pitchFamily="34" charset="0"/>
              </a:rPr>
              <a:t>The </a:t>
            </a:r>
            <a:r>
              <a:rPr lang="en-US" sz="1000">
                <a:solidFill>
                  <a:srgbClr val="0078A9"/>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Hospital Consumer Assessment of Healthcare Providers and Systems (HCAHPS) KFH Star Report</a:t>
            </a:r>
            <a:r>
              <a:rPr lang="en-US" sz="1000">
                <a:solidFill>
                  <a:srgbClr val="0078A9"/>
                </a:solidFill>
                <a:latin typeface="Avenir Next LT Pro" panose="020B0504020202020204" pitchFamily="34" charset="0"/>
              </a:rPr>
              <a:t> </a:t>
            </a:r>
            <a:r>
              <a:rPr lang="en-US" sz="1000">
                <a:solidFill>
                  <a:srgbClr val="0D0D0D"/>
                </a:solidFill>
                <a:latin typeface="Avenir Next LT Pro" panose="020B0504020202020204" pitchFamily="34" charset="0"/>
              </a:rPr>
              <a:t>is strongly recommended for regular use by all medical centers. It reflects our collective “voice of the patient” results on fundamental evidence-based practices and all HCAHPS domains. </a:t>
            </a:r>
          </a:p>
          <a:p>
            <a:pPr lvl="1" indent="-165100" fontAlgn="t">
              <a:lnSpc>
                <a:spcPct val="125000"/>
              </a:lnSpc>
              <a:spcBef>
                <a:spcPts val="600"/>
              </a:spcBef>
              <a:buFont typeface="Arial" panose="020B0604020202020204" pitchFamily="34" charset="0"/>
              <a:buChar char="•"/>
            </a:pPr>
            <a:r>
              <a:rPr lang="en-US" sz="1000" b="0" i="0">
                <a:solidFill>
                  <a:srgbClr val="353638"/>
                </a:solidFill>
                <a:effectLst/>
                <a:latin typeface="Avenir Next LT Pro" panose="020B0504020202020204" pitchFamily="34" charset="0"/>
              </a:rPr>
              <a:t>Overall Rating of the Hospital</a:t>
            </a:r>
          </a:p>
          <a:p>
            <a:pPr marL="466344" lvl="1" indent="-171450" fontAlgn="t">
              <a:lnSpc>
                <a:spcPct val="125000"/>
              </a:lnSpc>
              <a:spcBef>
                <a:spcPts val="600"/>
              </a:spcBef>
              <a:buFont typeface="Arial" panose="020B0604020202020204" pitchFamily="34" charset="0"/>
              <a:buChar char="•"/>
            </a:pPr>
            <a:r>
              <a:rPr lang="en-US" sz="1000">
                <a:solidFill>
                  <a:srgbClr val="353638"/>
                </a:solidFill>
                <a:latin typeface="Avenir Next LT Pro" panose="020B0504020202020204" pitchFamily="34" charset="0"/>
              </a:rPr>
              <a:t>Would Recommend the Hospital</a:t>
            </a:r>
            <a:endParaRPr lang="en-US" sz="1000" b="0" i="0">
              <a:solidFill>
                <a:srgbClr val="353638"/>
              </a:solidFill>
              <a:effectLst/>
              <a:latin typeface="Avenir Next LT Pro" panose="020B0504020202020204" pitchFamily="34" charset="0"/>
            </a:endParaRPr>
          </a:p>
          <a:p>
            <a:pPr marL="466344" lvl="1" indent="-171450" fontAlgn="t">
              <a:lnSpc>
                <a:spcPct val="125000"/>
              </a:lnSpc>
              <a:spcBef>
                <a:spcPts val="600"/>
              </a:spcBef>
              <a:buFont typeface="Arial" panose="020B0604020202020204" pitchFamily="34" charset="0"/>
              <a:buChar char="•"/>
            </a:pPr>
            <a:r>
              <a:rPr lang="en-US" sz="1000" b="0" i="0">
                <a:solidFill>
                  <a:srgbClr val="353638"/>
                </a:solidFill>
                <a:effectLst/>
                <a:latin typeface="Avenir Next LT Pro" panose="020B0504020202020204" pitchFamily="34" charset="0"/>
              </a:rPr>
              <a:t>Nurse Communication</a:t>
            </a:r>
          </a:p>
          <a:p>
            <a:pPr marL="466344" lvl="1" indent="-171450" fontAlgn="t">
              <a:lnSpc>
                <a:spcPct val="125000"/>
              </a:lnSpc>
              <a:spcBef>
                <a:spcPts val="600"/>
              </a:spcBef>
              <a:buFont typeface="Arial" panose="020B0604020202020204" pitchFamily="34" charset="0"/>
              <a:buChar char="•"/>
            </a:pPr>
            <a:r>
              <a:rPr lang="en-US" sz="1000">
                <a:solidFill>
                  <a:srgbClr val="353638"/>
                </a:solidFill>
                <a:latin typeface="Avenir Next LT Pro" panose="020B0504020202020204" pitchFamily="34" charset="0"/>
              </a:rPr>
              <a:t>Doctor Communication</a:t>
            </a:r>
          </a:p>
          <a:p>
            <a:pPr marL="466344" lvl="1" indent="-171450" fontAlgn="t">
              <a:lnSpc>
                <a:spcPct val="125000"/>
              </a:lnSpc>
              <a:spcBef>
                <a:spcPts val="600"/>
              </a:spcBef>
              <a:buFont typeface="Arial" panose="020B0604020202020204" pitchFamily="34" charset="0"/>
              <a:buChar char="•"/>
            </a:pPr>
            <a:r>
              <a:rPr lang="en-US" sz="1000" b="0" i="0">
                <a:solidFill>
                  <a:srgbClr val="353638"/>
                </a:solidFill>
                <a:effectLst/>
                <a:latin typeface="Avenir Next LT Pro" panose="020B0504020202020204" pitchFamily="34" charset="0"/>
              </a:rPr>
              <a:t>Responsiveness of Staff</a:t>
            </a:r>
          </a:p>
          <a:p>
            <a:pPr marL="466344" lvl="1" indent="-171450" fontAlgn="t">
              <a:lnSpc>
                <a:spcPct val="125000"/>
              </a:lnSpc>
              <a:spcBef>
                <a:spcPts val="600"/>
              </a:spcBef>
              <a:buFont typeface="Arial" panose="020B0604020202020204" pitchFamily="34" charset="0"/>
              <a:buChar char="•"/>
            </a:pPr>
            <a:r>
              <a:rPr lang="en-US" sz="1000">
                <a:solidFill>
                  <a:srgbClr val="353638"/>
                </a:solidFill>
                <a:latin typeface="Avenir Next LT Pro" panose="020B0504020202020204" pitchFamily="34" charset="0"/>
              </a:rPr>
              <a:t>Communication about Medication</a:t>
            </a:r>
          </a:p>
        </p:txBody>
      </p:sp>
      <p:sp>
        <p:nvSpPr>
          <p:cNvPr id="10" name="TextBox 9">
            <a:extLst>
              <a:ext uri="{FF2B5EF4-FFF2-40B4-BE49-F238E27FC236}">
                <a16:creationId xmlns:a16="http://schemas.microsoft.com/office/drawing/2014/main" id="{31CA85D7-0321-C91D-D0AB-34BB1CA029F6}"/>
              </a:ext>
            </a:extLst>
          </p:cNvPr>
          <p:cNvSpPr txBox="1"/>
          <p:nvPr/>
        </p:nvSpPr>
        <p:spPr>
          <a:xfrm>
            <a:off x="4160946" y="5744482"/>
            <a:ext cx="351518" cy="246221"/>
          </a:xfrm>
          <a:prstGeom prst="rect">
            <a:avLst/>
          </a:prstGeom>
          <a:noFill/>
        </p:spPr>
        <p:txBody>
          <a:bodyPr wrap="square">
            <a:spAutoFit/>
          </a:bodyPr>
          <a:lstStyle/>
          <a:p>
            <a:pPr algn="ctr" fontAlgn="t"/>
            <a:r>
              <a:rPr lang="en-US" sz="1000" b="0" i="0">
                <a:solidFill>
                  <a:srgbClr val="ED8B00"/>
                </a:solidFill>
                <a:effectLst/>
                <a:latin typeface="AvenirNext LT Pro Bold" panose="020B0504020202020204" pitchFamily="34" charset="0"/>
              </a:rPr>
              <a:t>“</a:t>
            </a:r>
            <a:endParaRPr lang="en-US" sz="1000" b="0" i="0">
              <a:solidFill>
                <a:srgbClr val="000000"/>
              </a:solidFill>
              <a:effectLst/>
              <a:latin typeface="AvenirNext LT Pro Bold" panose="020B0504020202020204" pitchFamily="34" charset="0"/>
            </a:endParaRPr>
          </a:p>
        </p:txBody>
      </p:sp>
      <p:sp>
        <p:nvSpPr>
          <p:cNvPr id="12" name="Rectangle: Rounded Corners 11">
            <a:extLst>
              <a:ext uri="{FF2B5EF4-FFF2-40B4-BE49-F238E27FC236}">
                <a16:creationId xmlns:a16="http://schemas.microsoft.com/office/drawing/2014/main" id="{FE92ED8B-D695-667F-DF24-0403C9B122B2}"/>
              </a:ext>
            </a:extLst>
          </p:cNvPr>
          <p:cNvSpPr/>
          <p:nvPr/>
        </p:nvSpPr>
        <p:spPr>
          <a:xfrm>
            <a:off x="558801" y="7386320"/>
            <a:ext cx="6654798" cy="1196206"/>
          </a:xfrm>
          <a:prstGeom prst="rect">
            <a:avLst/>
          </a:prstGeom>
          <a:solidFill>
            <a:srgbClr val="B4DC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marL="9144">
              <a:lnSpc>
                <a:spcPct val="125000"/>
              </a:lnSpc>
              <a:spcBef>
                <a:spcPts val="600"/>
              </a:spcBef>
            </a:pPr>
            <a:r>
              <a:rPr lang="en-US" sz="1400" b="1">
                <a:solidFill>
                  <a:schemeClr val="tx2"/>
                </a:solidFill>
                <a:latin typeface="Avenir Next LT Pro" panose="020B0504020202020204" pitchFamily="34" charset="0"/>
              </a:rPr>
              <a:t>2025 HCAHPS Survey Changes </a:t>
            </a:r>
          </a:p>
          <a:p>
            <a:pPr marL="9144">
              <a:lnSpc>
                <a:spcPct val="125000"/>
              </a:lnSpc>
              <a:spcBef>
                <a:spcPts val="600"/>
              </a:spcBef>
            </a:pPr>
            <a:r>
              <a:rPr lang="en-US" sz="1000">
                <a:solidFill>
                  <a:schemeClr val="tx1"/>
                </a:solidFill>
                <a:latin typeface="Avenir Next LT Pro" panose="020B0504020202020204" pitchFamily="34" charset="0"/>
              </a:rPr>
              <a:t>In January 2025, CMS introduced new outreach methods for HCAHPS surveys, including Web-Mail (mixed-mode) outreach. These changes aim to accelerate the return of survey responses and enable patient proxies to complete the survey. As a result of this change, we will also receive service alerts and recovery opportunities at a faster pace.</a:t>
            </a:r>
          </a:p>
        </p:txBody>
      </p:sp>
      <p:sp>
        <p:nvSpPr>
          <p:cNvPr id="13" name="Title 1">
            <a:extLst>
              <a:ext uri="{FF2B5EF4-FFF2-40B4-BE49-F238E27FC236}">
                <a16:creationId xmlns:a16="http://schemas.microsoft.com/office/drawing/2014/main" id="{350FC7B3-2049-700E-25F1-ADBC05343E1D}"/>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latin typeface="AvenirNext LT Pro Bold" panose="020B0504020202020204" pitchFamily="34" charset="0"/>
            </a:endParaRPr>
          </a:p>
        </p:txBody>
      </p:sp>
      <p:sp>
        <p:nvSpPr>
          <p:cNvPr id="15" name="object 7">
            <a:extLst>
              <a:ext uri="{FF2B5EF4-FFF2-40B4-BE49-F238E27FC236}">
                <a16:creationId xmlns:a16="http://schemas.microsoft.com/office/drawing/2014/main" id="{A334B13E-6736-B219-8396-24DF26E0F22D}"/>
              </a:ext>
            </a:extLst>
          </p:cNvPr>
          <p:cNvSpPr txBox="1">
            <a:spLocks/>
          </p:cNvSpPr>
          <p:nvPr/>
        </p:nvSpPr>
        <p:spPr>
          <a:xfrm>
            <a:off x="547973" y="959363"/>
            <a:ext cx="6665626" cy="553998"/>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400" b="1" kern="0">
                <a:solidFill>
                  <a:srgbClr val="0078A9"/>
                </a:solidFill>
                <a:latin typeface="Avenir Next LT Pro" panose="020B0504020202020204" pitchFamily="34" charset="0"/>
              </a:rPr>
              <a:t>HCAHPS &amp; Real-Time Surveys</a:t>
            </a:r>
          </a:p>
        </p:txBody>
      </p:sp>
      <p:sp>
        <p:nvSpPr>
          <p:cNvPr id="17" name="object 7">
            <a:extLst>
              <a:ext uri="{FF2B5EF4-FFF2-40B4-BE49-F238E27FC236}">
                <a16:creationId xmlns:a16="http://schemas.microsoft.com/office/drawing/2014/main" id="{E6E0A0AB-89BE-C5F4-6C97-90003D2AE489}"/>
              </a:ext>
            </a:extLst>
          </p:cNvPr>
          <p:cNvSpPr txBox="1"/>
          <p:nvPr/>
        </p:nvSpPr>
        <p:spPr>
          <a:xfrm>
            <a:off x="3527094" y="5199757"/>
            <a:ext cx="3114682" cy="1282402"/>
          </a:xfrm>
          <a:prstGeom prst="rect">
            <a:avLst/>
          </a:prstGeom>
        </p:spPr>
        <p:txBody>
          <a:bodyPr vert="horz" wrap="square" lIns="0" tIns="12700" rIns="0" bIns="0" rtlCol="0">
            <a:spAutoFit/>
          </a:bodyPr>
          <a:lstStyle/>
          <a:p>
            <a:pPr marL="466344" lvl="1" indent="-171450" fontAlgn="t">
              <a:lnSpc>
                <a:spcPct val="125000"/>
              </a:lnSpc>
              <a:spcBef>
                <a:spcPts val="600"/>
              </a:spcBef>
              <a:buFont typeface="Arial" panose="020B0604020202020204" pitchFamily="34" charset="0"/>
              <a:buChar char="•"/>
            </a:pPr>
            <a:r>
              <a:rPr lang="en-US" sz="1000" b="0" i="0">
                <a:solidFill>
                  <a:srgbClr val="353638"/>
                </a:solidFill>
                <a:effectLst/>
                <a:latin typeface="AvenirNext LT Pro Bold" panose="020B0504020202020204" pitchFamily="34" charset="0"/>
              </a:rPr>
              <a:t>Discharge</a:t>
            </a:r>
          </a:p>
          <a:p>
            <a:pPr marL="466344" lvl="1" indent="-171450" fontAlgn="t">
              <a:lnSpc>
                <a:spcPct val="125000"/>
              </a:lnSpc>
              <a:spcBef>
                <a:spcPts val="600"/>
              </a:spcBef>
              <a:buFont typeface="Arial" panose="020B0604020202020204" pitchFamily="34" charset="0"/>
              <a:buChar char="•"/>
            </a:pPr>
            <a:r>
              <a:rPr lang="en-US" sz="1000">
                <a:solidFill>
                  <a:srgbClr val="353638"/>
                </a:solidFill>
                <a:latin typeface="AvenirNext LT Pro Bold" panose="020B0504020202020204" pitchFamily="34" charset="0"/>
              </a:rPr>
              <a:t>Care Coordination</a:t>
            </a:r>
          </a:p>
          <a:p>
            <a:pPr marL="466344" lvl="1" indent="-171450" fontAlgn="t">
              <a:lnSpc>
                <a:spcPct val="125000"/>
              </a:lnSpc>
              <a:spcBef>
                <a:spcPts val="600"/>
              </a:spcBef>
              <a:buFont typeface="Arial" panose="020B0604020202020204" pitchFamily="34" charset="0"/>
              <a:buChar char="•"/>
            </a:pPr>
            <a:r>
              <a:rPr lang="en-US" sz="1000" b="0" i="0">
                <a:solidFill>
                  <a:srgbClr val="353638"/>
                </a:solidFill>
                <a:effectLst/>
                <a:latin typeface="AvenirNext LT Pro Bold" panose="020B0504020202020204" pitchFamily="34" charset="0"/>
              </a:rPr>
              <a:t>Restfulness of the Hospital Environment</a:t>
            </a:r>
          </a:p>
          <a:p>
            <a:pPr marL="466344" lvl="1" indent="-171450" fontAlgn="t">
              <a:lnSpc>
                <a:spcPct val="125000"/>
              </a:lnSpc>
              <a:spcBef>
                <a:spcPts val="600"/>
              </a:spcBef>
              <a:buFont typeface="Arial" panose="020B0604020202020204" pitchFamily="34" charset="0"/>
              <a:buChar char="•"/>
            </a:pPr>
            <a:r>
              <a:rPr lang="en-US" sz="1000">
                <a:solidFill>
                  <a:srgbClr val="353638"/>
                </a:solidFill>
                <a:latin typeface="AvenirNext LT Pro Bold" panose="020B0504020202020204" pitchFamily="34" charset="0"/>
              </a:rPr>
              <a:t>Cleanliness of the Room</a:t>
            </a:r>
          </a:p>
          <a:p>
            <a:pPr marL="466344" lvl="1" indent="-171450" fontAlgn="t">
              <a:lnSpc>
                <a:spcPct val="125000"/>
              </a:lnSpc>
              <a:spcBef>
                <a:spcPts val="600"/>
              </a:spcBef>
              <a:buFont typeface="Arial" panose="020B0604020202020204" pitchFamily="34" charset="0"/>
              <a:buChar char="•"/>
            </a:pPr>
            <a:r>
              <a:rPr lang="en-US" sz="1000" b="0" i="0">
                <a:solidFill>
                  <a:srgbClr val="353638"/>
                </a:solidFill>
                <a:effectLst/>
                <a:latin typeface="AvenirNext LT Pro Bold" panose="020B0504020202020204" pitchFamily="34" charset="0"/>
              </a:rPr>
              <a:t>Information about Symptoms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58801" y="1862606"/>
            <a:ext cx="6679182" cy="3395801"/>
          </a:xfrm>
          <a:prstGeom prst="rect">
            <a:avLst/>
          </a:prstGeom>
        </p:spPr>
        <p:txBody>
          <a:bodyPr vert="horz" wrap="square" lIns="0" tIns="12700" rIns="0" bIns="0" rtlCol="0">
            <a:spAutoFit/>
          </a:bodyPr>
          <a:lstStyle/>
          <a:p>
            <a:pPr marL="9144">
              <a:lnSpc>
                <a:spcPct val="125000"/>
              </a:lnSpc>
              <a:spcBef>
                <a:spcPts val="600"/>
              </a:spcBef>
            </a:pPr>
            <a:r>
              <a:rPr lang="en-US" sz="1000">
                <a:solidFill>
                  <a:schemeClr val="tx1">
                    <a:lumMod val="85000"/>
                    <a:lumOff val="15000"/>
                  </a:schemeClr>
                </a:solidFill>
                <a:latin typeface="Avenir Next LT Pro" panose="020B0504020202020204" pitchFamily="34" charset="0"/>
              </a:rPr>
              <a:t>The NRC Real-Time (RT) survey is an electronic tool designed to measure patient experience alongside the HCAHPS survey. This method involves dividing patient discharges into two groups: some patients receive the official HCAHPS survey by email/mail starting 48-72 hours of discharge (required by CMS), while others receive the Real-Time survey via email, SMS text, or IVR phone call 24-72 hours post-discharge. The original advantage of the Real-Time survey is its ability to provide quicker data results compared to the HCAHPS survey. In mid 2025, an CMS will conduct an analysis to evaluate the differences in response between the two surveys.</a:t>
            </a:r>
          </a:p>
          <a:p>
            <a:pPr marL="9144">
              <a:lnSpc>
                <a:spcPct val="125000"/>
              </a:lnSpc>
              <a:spcBef>
                <a:spcPts val="600"/>
              </a:spcBef>
            </a:pPr>
            <a:endParaRPr lang="en-US" sz="600">
              <a:solidFill>
                <a:schemeClr val="tx1">
                  <a:lumMod val="85000"/>
                  <a:lumOff val="15000"/>
                </a:schemeClr>
              </a:solidFill>
              <a:latin typeface="Avenir Next LT Pro" panose="020B0504020202020204" pitchFamily="34" charset="0"/>
            </a:endParaRPr>
          </a:p>
          <a:p>
            <a:pPr marL="9144">
              <a:lnSpc>
                <a:spcPct val="125000"/>
              </a:lnSpc>
              <a:spcBef>
                <a:spcPts val="600"/>
              </a:spcBef>
            </a:pPr>
            <a:r>
              <a:rPr lang="en-US" sz="1000">
                <a:solidFill>
                  <a:schemeClr val="tx1">
                    <a:lumMod val="85000"/>
                    <a:lumOff val="15000"/>
                  </a:schemeClr>
                </a:solidFill>
                <a:latin typeface="Avenir Next LT Pro" panose="020B0504020202020204" pitchFamily="34" charset="0"/>
              </a:rPr>
              <a:t>Additional benefits of both HCAHPS and Real-Time surveys include:</a:t>
            </a:r>
          </a:p>
          <a:p>
            <a:pPr marL="457200" indent="-169863">
              <a:lnSpc>
                <a:spcPct val="125000"/>
              </a:lnSpc>
              <a:spcBef>
                <a:spcPts val="600"/>
              </a:spcBef>
              <a:buFont typeface="Arial" panose="020B0604020202020204" pitchFamily="34" charset="0"/>
              <a:buChar char="•"/>
            </a:pPr>
            <a:r>
              <a:rPr lang="en-US" sz="1000" u="sng">
                <a:solidFill>
                  <a:schemeClr val="tx1">
                    <a:lumMod val="85000"/>
                    <a:lumOff val="15000"/>
                  </a:schemeClr>
                </a:solidFill>
                <a:latin typeface="Avenir Next LT Pro" panose="020B0504020202020204" pitchFamily="34" charset="0"/>
              </a:rPr>
              <a:t>Actionable Insights:</a:t>
            </a:r>
            <a:r>
              <a:rPr lang="en-US" sz="1000">
                <a:solidFill>
                  <a:schemeClr val="tx1">
                    <a:lumMod val="85000"/>
                    <a:lumOff val="15000"/>
                  </a:schemeClr>
                </a:solidFill>
                <a:latin typeface="Avenir Next LT Pro" panose="020B0504020202020204" pitchFamily="34" charset="0"/>
              </a:rPr>
              <a:t> </a:t>
            </a:r>
          </a:p>
          <a:p>
            <a:pPr marL="915987" lvl="2" indent="-171450">
              <a:lnSpc>
                <a:spcPct val="125000"/>
              </a:lnSpc>
              <a:spcBef>
                <a:spcPts val="600"/>
              </a:spcBef>
              <a:buFont typeface="Courier New" panose="02070309020205020404" pitchFamily="49" charset="0"/>
              <a:buChar char="o"/>
            </a:pPr>
            <a:r>
              <a:rPr lang="en-US" sz="1000">
                <a:solidFill>
                  <a:schemeClr val="tx1">
                    <a:lumMod val="85000"/>
                    <a:lumOff val="15000"/>
                  </a:schemeClr>
                </a:solidFill>
                <a:latin typeface="Avenir Next LT Pro" panose="020B0504020202020204" pitchFamily="34" charset="0"/>
              </a:rPr>
              <a:t>Allows for quick identification and resolution of issues while the patient experience is still fresh. This can lead to immediate improvements in care and service.</a:t>
            </a:r>
          </a:p>
          <a:p>
            <a:pPr marL="457200" indent="-169863">
              <a:lnSpc>
                <a:spcPct val="125000"/>
              </a:lnSpc>
              <a:spcBef>
                <a:spcPts val="600"/>
              </a:spcBef>
              <a:buFont typeface="Arial" panose="020B0604020202020204" pitchFamily="34" charset="0"/>
              <a:buChar char="•"/>
            </a:pPr>
            <a:r>
              <a:rPr lang="en-US" sz="1000" u="sng">
                <a:solidFill>
                  <a:schemeClr val="tx1">
                    <a:lumMod val="85000"/>
                    <a:lumOff val="15000"/>
                  </a:schemeClr>
                </a:solidFill>
                <a:latin typeface="Avenir Next LT Pro" panose="020B0504020202020204" pitchFamily="34" charset="0"/>
              </a:rPr>
              <a:t>Quick Response:</a:t>
            </a:r>
            <a:r>
              <a:rPr lang="en-US" sz="1000">
                <a:solidFill>
                  <a:schemeClr val="tx1">
                    <a:lumMod val="85000"/>
                    <a:lumOff val="15000"/>
                  </a:schemeClr>
                </a:solidFill>
                <a:latin typeface="Avenir Next LT Pro" panose="020B0504020202020204" pitchFamily="34" charset="0"/>
              </a:rPr>
              <a:t> </a:t>
            </a:r>
          </a:p>
          <a:p>
            <a:pPr marL="915987" lvl="1" indent="-171450">
              <a:lnSpc>
                <a:spcPct val="125000"/>
              </a:lnSpc>
              <a:spcBef>
                <a:spcPts val="600"/>
              </a:spcBef>
              <a:buFont typeface="Courier New" panose="02070309020205020404" pitchFamily="49" charset="0"/>
              <a:buChar char="o"/>
            </a:pPr>
            <a:r>
              <a:rPr lang="en-US" sz="1000">
                <a:solidFill>
                  <a:schemeClr val="tx1">
                    <a:lumMod val="85000"/>
                    <a:lumOff val="15000"/>
                  </a:schemeClr>
                </a:solidFill>
                <a:latin typeface="Avenir Next LT Pro" panose="020B0504020202020204" pitchFamily="34" charset="0"/>
              </a:rPr>
              <a:t>Allows for rapid analysis of data and immediate response to emerging trends or issues.</a:t>
            </a:r>
          </a:p>
          <a:p>
            <a:pPr marL="9144">
              <a:lnSpc>
                <a:spcPct val="125000"/>
              </a:lnSpc>
              <a:spcBef>
                <a:spcPts val="600"/>
              </a:spcBef>
            </a:pPr>
            <a:endParaRPr lang="en-US" sz="1000">
              <a:solidFill>
                <a:schemeClr val="tx1">
                  <a:lumMod val="85000"/>
                  <a:lumOff val="15000"/>
                </a:schemeClr>
              </a:solidFill>
              <a:latin typeface="Avenir Next LT Pro" panose="020B0504020202020204" pitchFamily="34" charset="0"/>
            </a:endParaRPr>
          </a:p>
          <a:p>
            <a:pPr>
              <a:spcBef>
                <a:spcPts val="100"/>
              </a:spcBef>
            </a:pPr>
            <a:endParaRPr lang="en-US" sz="1400">
              <a:solidFill>
                <a:srgbClr val="0069A6"/>
              </a:solidFill>
              <a:latin typeface="Avenir Next LT Pro" panose="020B0504020202020204" pitchFamily="34" charset="0"/>
              <a:cs typeface="Arial"/>
            </a:endParaRPr>
          </a:p>
        </p:txBody>
      </p:sp>
      <p:sp>
        <p:nvSpPr>
          <p:cNvPr id="11" name="Rectangle: Rounded Corners 10">
            <a:extLst>
              <a:ext uri="{FF2B5EF4-FFF2-40B4-BE49-F238E27FC236}">
                <a16:creationId xmlns:a16="http://schemas.microsoft.com/office/drawing/2014/main" id="{1D16EE9E-8904-59E8-7508-7EE1C1E10230}"/>
              </a:ext>
            </a:extLst>
          </p:cNvPr>
          <p:cNvSpPr/>
          <p:nvPr/>
        </p:nvSpPr>
        <p:spPr>
          <a:xfrm>
            <a:off x="558801" y="5029200"/>
            <a:ext cx="3613132" cy="4312763"/>
          </a:xfrm>
          <a:prstGeom prst="rect">
            <a:avLst/>
          </a:prstGeom>
          <a:solidFill>
            <a:srgbClr val="B4DC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lstStyle/>
          <a:p>
            <a:pPr marL="9144" algn="l" rtl="0" fontAlgn="t">
              <a:lnSpc>
                <a:spcPct val="125000"/>
              </a:lnSpc>
              <a:spcBef>
                <a:spcPts val="600"/>
              </a:spcBef>
            </a:pPr>
            <a:r>
              <a:rPr lang="en-US" sz="1000" b="0" i="1">
                <a:solidFill>
                  <a:srgbClr val="000000"/>
                </a:solidFill>
                <a:effectLst/>
                <a:latin typeface="Avenir Next LT Pro" panose="020B0504020202020204" pitchFamily="34" charset="0"/>
              </a:rPr>
              <a:t>Patient experience surveys should be viewed as early warning systems. The scores may tell us where we are doing well and where we have room for improvement, but they do not tell us how to fix the problems patients identify in their responses. After receiving their HCAHPS results, many people ask me if they should do another survey to identify more detailed intervention strategies. The answer is ‘no’! Instead, it is critically important to go beyond scores and take a deep dive into patient comments and service alerts to identify the details of negative experiences and potential solutions that patients often share in their comments.”</a:t>
            </a:r>
          </a:p>
          <a:p>
            <a:pPr marL="9144" algn="l" rtl="0" fontAlgn="t">
              <a:lnSpc>
                <a:spcPct val="125000"/>
              </a:lnSpc>
              <a:spcBef>
                <a:spcPts val="600"/>
              </a:spcBef>
            </a:pPr>
            <a:endParaRPr lang="en-US" sz="1000" b="0" i="0">
              <a:solidFill>
                <a:srgbClr val="000000"/>
              </a:solidFill>
              <a:effectLst/>
              <a:latin typeface="Avenir Next LT Pro" panose="020B0504020202020204" pitchFamily="34" charset="0"/>
            </a:endParaRPr>
          </a:p>
          <a:p>
            <a:pPr marL="9144" rtl="0" fontAlgn="t">
              <a:lnSpc>
                <a:spcPct val="125000"/>
              </a:lnSpc>
              <a:spcBef>
                <a:spcPts val="600"/>
              </a:spcBef>
            </a:pPr>
            <a:r>
              <a:rPr lang="en-US" sz="1000" b="1" i="0">
                <a:solidFill>
                  <a:srgbClr val="353638"/>
                </a:solidFill>
                <a:effectLst/>
                <a:latin typeface="Avenir Next LT Pro" panose="020B0504020202020204" pitchFamily="34" charset="0"/>
              </a:rPr>
              <a:t>Susan </a:t>
            </a:r>
            <a:r>
              <a:rPr lang="en-US" sz="1000" b="1" i="0" err="1">
                <a:solidFill>
                  <a:srgbClr val="353638"/>
                </a:solidFill>
                <a:effectLst/>
                <a:latin typeface="Avenir Next LT Pro" panose="020B0504020202020204" pitchFamily="34" charset="0"/>
              </a:rPr>
              <a:t>Edgman</a:t>
            </a:r>
            <a:r>
              <a:rPr lang="en-US" sz="1000" b="1" i="0">
                <a:solidFill>
                  <a:srgbClr val="353638"/>
                </a:solidFill>
                <a:effectLst/>
                <a:latin typeface="Avenir Next LT Pro" panose="020B0504020202020204" pitchFamily="34" charset="0"/>
              </a:rPr>
              <a:t>-Levitan, PA</a:t>
            </a:r>
            <a:endParaRPr lang="en-US" sz="1000" b="0" i="0">
              <a:solidFill>
                <a:srgbClr val="000000"/>
              </a:solidFill>
              <a:effectLst/>
              <a:latin typeface="Avenir Next LT Pro" panose="020B0504020202020204" pitchFamily="34" charset="0"/>
            </a:endParaRPr>
          </a:p>
          <a:p>
            <a:pPr marL="9144" rtl="0" fontAlgn="t">
              <a:lnSpc>
                <a:spcPct val="125000"/>
              </a:lnSpc>
              <a:spcBef>
                <a:spcPts val="600"/>
              </a:spcBef>
            </a:pPr>
            <a:r>
              <a:rPr lang="en-US" sz="1000" b="0" i="0">
                <a:solidFill>
                  <a:srgbClr val="353638"/>
                </a:solidFill>
                <a:effectLst/>
                <a:latin typeface="Avenir Next LT Pro" panose="020B0504020202020204" pitchFamily="34" charset="0"/>
              </a:rPr>
              <a:t>Principal Investigator, Yale/Harvard CAHPS Consortium</a:t>
            </a:r>
            <a:r>
              <a:rPr lang="en-US" sz="1000">
                <a:solidFill>
                  <a:srgbClr val="000000"/>
                </a:solidFill>
                <a:latin typeface="Avenir Next LT Pro" panose="020B0504020202020204" pitchFamily="34" charset="0"/>
              </a:rPr>
              <a:t>, </a:t>
            </a:r>
            <a:r>
              <a:rPr lang="en-US" sz="1000" b="0" i="0">
                <a:solidFill>
                  <a:srgbClr val="353638"/>
                </a:solidFill>
                <a:effectLst/>
                <a:latin typeface="Avenir Next LT Pro" panose="020B0504020202020204" pitchFamily="34" charset="0"/>
              </a:rPr>
              <a:t>Executive Director, John D. </a:t>
            </a:r>
            <a:r>
              <a:rPr lang="en-US" sz="1000" b="0" i="0" err="1">
                <a:solidFill>
                  <a:srgbClr val="353638"/>
                </a:solidFill>
                <a:effectLst/>
                <a:latin typeface="Avenir Next LT Pro" panose="020B0504020202020204" pitchFamily="34" charset="0"/>
              </a:rPr>
              <a:t>Stoeckle</a:t>
            </a:r>
            <a:r>
              <a:rPr lang="en-US" sz="1000" b="0" i="0">
                <a:solidFill>
                  <a:srgbClr val="353638"/>
                </a:solidFill>
                <a:effectLst/>
                <a:latin typeface="Avenir Next LT Pro" panose="020B0504020202020204" pitchFamily="34" charset="0"/>
              </a:rPr>
              <a:t> Center for Primary Care Innovation, Massachusetts General Hospital</a:t>
            </a:r>
          </a:p>
        </p:txBody>
      </p:sp>
      <p:sp>
        <p:nvSpPr>
          <p:cNvPr id="10" name="TextBox 9">
            <a:extLst>
              <a:ext uri="{FF2B5EF4-FFF2-40B4-BE49-F238E27FC236}">
                <a16:creationId xmlns:a16="http://schemas.microsoft.com/office/drawing/2014/main" id="{31CA85D7-0321-C91D-D0AB-34BB1CA029F6}"/>
              </a:ext>
            </a:extLst>
          </p:cNvPr>
          <p:cNvSpPr txBox="1"/>
          <p:nvPr/>
        </p:nvSpPr>
        <p:spPr>
          <a:xfrm>
            <a:off x="4160946" y="5744482"/>
            <a:ext cx="351518" cy="246221"/>
          </a:xfrm>
          <a:prstGeom prst="rect">
            <a:avLst/>
          </a:prstGeom>
          <a:noFill/>
        </p:spPr>
        <p:txBody>
          <a:bodyPr wrap="square">
            <a:spAutoFit/>
          </a:bodyPr>
          <a:lstStyle/>
          <a:p>
            <a:pPr algn="ctr" fontAlgn="t"/>
            <a:r>
              <a:rPr lang="en-US" sz="1000" b="0" i="0">
                <a:solidFill>
                  <a:srgbClr val="ED8B00"/>
                </a:solidFill>
                <a:effectLst/>
                <a:latin typeface="AvenirNext LT Pro Bold" panose="020B0504020202020204" pitchFamily="34" charset="0"/>
              </a:rPr>
              <a:t>“</a:t>
            </a:r>
            <a:endParaRPr lang="en-US" sz="1000" b="0" i="0">
              <a:solidFill>
                <a:srgbClr val="000000"/>
              </a:solidFill>
              <a:effectLst/>
              <a:latin typeface="AvenirNext LT Pro Bold" panose="020B0504020202020204" pitchFamily="34" charset="0"/>
            </a:endParaRPr>
          </a:p>
        </p:txBody>
      </p:sp>
      <p:sp>
        <p:nvSpPr>
          <p:cNvPr id="13" name="Title 1">
            <a:extLst>
              <a:ext uri="{FF2B5EF4-FFF2-40B4-BE49-F238E27FC236}">
                <a16:creationId xmlns:a16="http://schemas.microsoft.com/office/drawing/2014/main" id="{350FC7B3-2049-700E-25F1-ADBC05343E1D}"/>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latin typeface="AvenirNext LT Pro Bold" panose="020B0504020202020204" pitchFamily="34" charset="0"/>
            </a:endParaRPr>
          </a:p>
        </p:txBody>
      </p:sp>
      <p:pic>
        <p:nvPicPr>
          <p:cNvPr id="3" name="Picture 2" descr="A person typing on a computer&#10;&#10;Description automatically generated">
            <a:extLst>
              <a:ext uri="{FF2B5EF4-FFF2-40B4-BE49-F238E27FC236}">
                <a16:creationId xmlns:a16="http://schemas.microsoft.com/office/drawing/2014/main" id="{2A61B6BA-6072-CB78-92A1-E72270611EB9}"/>
              </a:ext>
            </a:extLst>
          </p:cNvPr>
          <p:cNvPicPr>
            <a:picLocks noChangeAspect="1"/>
          </p:cNvPicPr>
          <p:nvPr/>
        </p:nvPicPr>
        <p:blipFill rotWithShape="1">
          <a:blip r:embed="rId2"/>
          <a:srcRect l="44506" r="22147"/>
          <a:stretch/>
        </p:blipFill>
        <p:spPr>
          <a:xfrm>
            <a:off x="4085818" y="5029200"/>
            <a:ext cx="3152165" cy="4312763"/>
          </a:xfrm>
          <a:prstGeom prst="rect">
            <a:avLst/>
          </a:prstGeom>
        </p:spPr>
      </p:pic>
      <p:sp>
        <p:nvSpPr>
          <p:cNvPr id="2" name="object 7">
            <a:extLst>
              <a:ext uri="{FF2B5EF4-FFF2-40B4-BE49-F238E27FC236}">
                <a16:creationId xmlns:a16="http://schemas.microsoft.com/office/drawing/2014/main" id="{51214129-F142-F690-A643-2D73D9E6B065}"/>
              </a:ext>
            </a:extLst>
          </p:cNvPr>
          <p:cNvSpPr txBox="1">
            <a:spLocks/>
          </p:cNvSpPr>
          <p:nvPr/>
        </p:nvSpPr>
        <p:spPr>
          <a:xfrm>
            <a:off x="553387" y="871987"/>
            <a:ext cx="6665626" cy="769441"/>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400" b="1" kern="0">
                <a:solidFill>
                  <a:srgbClr val="0078A9"/>
                </a:solidFill>
                <a:latin typeface="Avenir Next LT Pro" panose="020B0504020202020204" pitchFamily="34" charset="0"/>
              </a:rPr>
              <a:t>NRC Real-Time Survey</a:t>
            </a:r>
          </a:p>
          <a:p>
            <a:pPr algn="l"/>
            <a:r>
              <a:rPr lang="en-US" sz="1400" b="1" kern="0">
                <a:solidFill>
                  <a:srgbClr val="0078A9"/>
                </a:solidFill>
                <a:latin typeface="Avenir Next LT Pro" panose="020B0504020202020204" pitchFamily="34" charset="0"/>
              </a:rPr>
              <a:t>(Northern &amp; Southern California, Hawaii)</a:t>
            </a:r>
          </a:p>
        </p:txBody>
      </p:sp>
    </p:spTree>
    <p:extLst>
      <p:ext uri="{BB962C8B-B14F-4D97-AF65-F5344CB8AC3E}">
        <p14:creationId xmlns:p14="http://schemas.microsoft.com/office/powerpoint/2010/main" val="2666227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71499" y="1544750"/>
            <a:ext cx="3212709" cy="1921039"/>
          </a:xfrm>
          <a:prstGeom prst="rect">
            <a:avLst/>
          </a:prstGeom>
        </p:spPr>
        <p:txBody>
          <a:bodyPr vert="horz" wrap="square" lIns="0" tIns="12700" rIns="0" bIns="0" rtlCol="0">
            <a:spAutoFit/>
          </a:bodyPr>
          <a:lstStyle/>
          <a:p>
            <a:pPr fontAlgn="t"/>
            <a:r>
              <a:rPr lang="en-US" sz="1400">
                <a:solidFill>
                  <a:srgbClr val="0069A6"/>
                </a:solidFill>
                <a:latin typeface="Avenir Next LT Pro" panose="020B0504020202020204" pitchFamily="34" charset="0"/>
                <a:cs typeface="Arial"/>
              </a:rPr>
              <a:t>Service Alerts</a:t>
            </a:r>
          </a:p>
          <a:p>
            <a:pPr marL="9144" fontAlgn="t">
              <a:lnSpc>
                <a:spcPct val="125000"/>
              </a:lnSpc>
              <a:spcBef>
                <a:spcPts val="600"/>
              </a:spcBef>
            </a:pPr>
            <a:r>
              <a:rPr lang="en-US" sz="1000">
                <a:latin typeface="Avenir Next LT Pro" panose="020B0504020202020204" pitchFamily="34" charset="0"/>
                <a:cs typeface="Arial"/>
              </a:rPr>
              <a:t>Through both HCAHPS and NRC Real-Time surveys, patients have the valuable opportunity to provide feedback in free text, sharing their experiences and insights. This qualitative data is crucial for Kaiser Permanente, as it captures nuanced perspectives that quantitative data alone may miss.</a:t>
            </a:r>
          </a:p>
          <a:p>
            <a:pPr marL="9144" fontAlgn="t">
              <a:lnSpc>
                <a:spcPct val="125000"/>
              </a:lnSpc>
              <a:spcBef>
                <a:spcPts val="600"/>
              </a:spcBef>
            </a:pPr>
            <a:r>
              <a:rPr lang="en-US" sz="1000">
                <a:latin typeface="Avenir Next LT Pro" panose="020B0504020202020204" pitchFamily="34" charset="0"/>
                <a:cs typeface="Arial"/>
              </a:rPr>
              <a:t>To enhance our understanding of patients’ experiences, service alerts leverage Natural Language</a:t>
            </a:r>
          </a:p>
        </p:txBody>
      </p:sp>
      <p:graphicFrame>
        <p:nvGraphicFramePr>
          <p:cNvPr id="12" name="Table 11">
            <a:extLst>
              <a:ext uri="{FF2B5EF4-FFF2-40B4-BE49-F238E27FC236}">
                <a16:creationId xmlns:a16="http://schemas.microsoft.com/office/drawing/2014/main" id="{FC1F0F3C-10C6-86D2-DA07-748EEEB3F427}"/>
              </a:ext>
            </a:extLst>
          </p:cNvPr>
          <p:cNvGraphicFramePr>
            <a:graphicFrameLocks noGrp="1"/>
          </p:cNvGraphicFramePr>
          <p:nvPr>
            <p:extLst>
              <p:ext uri="{D42A27DB-BD31-4B8C-83A1-F6EECF244321}">
                <p14:modId xmlns:p14="http://schemas.microsoft.com/office/powerpoint/2010/main" val="180607765"/>
              </p:ext>
            </p:extLst>
          </p:nvPr>
        </p:nvGraphicFramePr>
        <p:xfrm>
          <a:off x="571499" y="3656110"/>
          <a:ext cx="6629400" cy="4973320"/>
        </p:xfrm>
        <a:graphic>
          <a:graphicData uri="http://schemas.openxmlformats.org/drawingml/2006/table">
            <a:tbl>
              <a:tblPr firstRow="1" bandRow="1">
                <a:tableStyleId>{B301B821-A1FF-4177-AEE7-76D212191A09}</a:tableStyleId>
              </a:tblPr>
              <a:tblGrid>
                <a:gridCol w="1376289">
                  <a:extLst>
                    <a:ext uri="{9D8B030D-6E8A-4147-A177-3AD203B41FA5}">
                      <a16:colId xmlns:a16="http://schemas.microsoft.com/office/drawing/2014/main" val="3573694447"/>
                    </a:ext>
                  </a:extLst>
                </a:gridCol>
                <a:gridCol w="5253111">
                  <a:extLst>
                    <a:ext uri="{9D8B030D-6E8A-4147-A177-3AD203B41FA5}">
                      <a16:colId xmlns:a16="http://schemas.microsoft.com/office/drawing/2014/main" val="4078467580"/>
                    </a:ext>
                  </a:extLst>
                </a:gridCol>
              </a:tblGrid>
              <a:tr h="370840">
                <a:tc gridSpan="2">
                  <a:txBody>
                    <a:bodyPr/>
                    <a:lstStyle/>
                    <a:p>
                      <a:r>
                        <a:rPr lang="en-US" sz="1600">
                          <a:solidFill>
                            <a:schemeClr val="bg1"/>
                          </a:solidFill>
                          <a:latin typeface="Avenir Next LT Pro" panose="020B0504020202020204" pitchFamily="34" charset="0"/>
                        </a:rPr>
                        <a:t>Alert Topics </a:t>
                      </a:r>
                      <a:r>
                        <a:rPr lang="en-US" sz="800">
                          <a:solidFill>
                            <a:schemeClr val="bg1"/>
                          </a:solidFill>
                          <a:latin typeface="Avenir Next LT Pro" panose="020B0504020202020204" pitchFamily="34" charset="0"/>
                        </a:rPr>
                        <a:t>(</a:t>
                      </a:r>
                      <a:r>
                        <a:rPr lang="en-US" sz="800" kern="100">
                          <a:solidFill>
                            <a:schemeClr val="bg1"/>
                          </a:solidFill>
                          <a:effectLst/>
                          <a:latin typeface="Avenir Next LT Pro" panose="020B05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NRC Alert Criteria</a:t>
                      </a:r>
                      <a:r>
                        <a:rPr lang="en-US" sz="800" kern="100">
                          <a:solidFill>
                            <a:schemeClr val="bg1"/>
                          </a:solidFill>
                          <a:effectLst/>
                          <a:latin typeface="Avenir Next LT Pro" panose="020B0504020202020204" pitchFamily="34" charset="0"/>
                          <a:ea typeface="Aptos" panose="020B0004020202020204" pitchFamily="34" charset="0"/>
                          <a:cs typeface="Arial" panose="020B0604020202020204" pitchFamily="34" charset="0"/>
                        </a:rPr>
                        <a:t>)</a:t>
                      </a:r>
                      <a:endParaRPr lang="en-US" sz="800">
                        <a:solidFill>
                          <a:schemeClr val="bg1"/>
                        </a:solidFill>
                        <a:latin typeface="Avenir Next LT Pro" panose="020B0504020202020204" pitchFamily="34" charset="0"/>
                      </a:endParaRPr>
                    </a:p>
                  </a:txBody>
                  <a:tcPr anchor="ctr">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solidFill>
                      <a:srgbClr val="0078A9"/>
                    </a:solidFill>
                  </a:tcPr>
                </a:tc>
                <a:tc hMerge="1">
                  <a:txBody>
                    <a:bodyPr/>
                    <a:lstStyle/>
                    <a:p>
                      <a:endParaRPr lang="en-US"/>
                    </a:p>
                  </a:txBody>
                  <a:tcPr/>
                </a:tc>
                <a:extLst>
                  <a:ext uri="{0D108BD9-81ED-4DB2-BD59-A6C34878D82A}">
                    <a16:rowId xmlns:a16="http://schemas.microsoft.com/office/drawing/2014/main" val="3804687849"/>
                  </a:ext>
                </a:extLst>
              </a:tr>
              <a:tr h="370840">
                <a:tc>
                  <a:txBody>
                    <a:bodyPr/>
                    <a:lstStyle/>
                    <a:p>
                      <a:r>
                        <a:rPr lang="en-US" sz="1000" b="1">
                          <a:latin typeface="Avenir Next LT Pro" panose="020B0504020202020204" pitchFamily="34" charset="0"/>
                        </a:rPr>
                        <a:t>Clinical Errors</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Comments where patients perceive or suspect an error or omission in care. This includes medication dosage errors, wrong tests, incorrect diagnoses, and allegations suggesting caregivers lacked knowledge, failed to review medical records and test results, or comments about low competence</a:t>
                      </a:r>
                    </a:p>
                    <a:p>
                      <a:r>
                        <a:rPr lang="en-US" sz="1000">
                          <a:latin typeface="Avenir Next LT Pro" panose="020B0504020202020204" pitchFamily="34" charset="0"/>
                        </a:rPr>
                        <a:t>and negligence.</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2505669035"/>
                  </a:ext>
                </a:extLst>
              </a:tr>
              <a:tr h="370840">
                <a:tc>
                  <a:txBody>
                    <a:bodyPr/>
                    <a:lstStyle/>
                    <a:p>
                      <a:r>
                        <a:rPr lang="en-US" sz="1000" b="1">
                          <a:latin typeface="Avenir Next LT Pro" panose="020B0504020202020204" pitchFamily="34" charset="0"/>
                        </a:rPr>
                        <a:t>Contact Request</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Comments where there is an expectation of follow up, a direct or indirect ("if anyone reads this") plea for help, a sense of urgency of need ("please respond"), a reference to follow-up that is not yet fulfilled, or the comment contains a person's email address or callback number.</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2224198617"/>
                  </a:ext>
                </a:extLst>
              </a:tr>
              <a:tr h="370840">
                <a:tc>
                  <a:txBody>
                    <a:bodyPr/>
                    <a:lstStyle/>
                    <a:p>
                      <a:r>
                        <a:rPr lang="en-US" sz="1000" b="1">
                          <a:latin typeface="Avenir Next LT Pro" panose="020B0504020202020204" pitchFamily="34" charset="0"/>
                        </a:rPr>
                        <a:t>Legal Risk</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References to potential liability or legal issues such as filing a complaint, lawsuits, malpractice, HIPAA violations, informed consent, lack of confidentiality, identity theft, fraud or theft of personal items. Includes references to dying or nearly dying during or after the healthcare encounter.</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2692681312"/>
                  </a:ext>
                </a:extLst>
              </a:tr>
              <a:tr h="370840">
                <a:tc>
                  <a:txBody>
                    <a:bodyPr/>
                    <a:lstStyle/>
                    <a:p>
                      <a:r>
                        <a:rPr lang="en-US" sz="1000" b="1">
                          <a:latin typeface="Avenir Next LT Pro" panose="020B0504020202020204" pitchFamily="34" charset="0"/>
                        </a:rPr>
                        <a:t>Mental Health</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Mentions of potentially life-threatening mental health issues such as doing harm to oneself or a strong desire to hurt others, references to methods of suicide or homicide.</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4274968851"/>
                  </a:ext>
                </a:extLst>
              </a:tr>
              <a:tr h="370840">
                <a:tc>
                  <a:txBody>
                    <a:bodyPr/>
                    <a:lstStyle/>
                    <a:p>
                      <a:r>
                        <a:rPr lang="en-US" sz="1000" b="1">
                          <a:latin typeface="Avenir Next LT Pro" panose="020B0504020202020204" pitchFamily="34" charset="0"/>
                        </a:rPr>
                        <a:t>Mistreatment or Abuse</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Perceived mistreatment of the patient or others during the healthcare encounter. Description of feeling threatened, allegations of aggression, racism, sexism, discrimination, coercive behaviors or physical abuse. NRC does not include less serious</a:t>
                      </a:r>
                    </a:p>
                    <a:p>
                      <a:r>
                        <a:rPr lang="en-US" sz="1000">
                          <a:latin typeface="Avenir Next LT Pro" panose="020B0504020202020204" pitchFamily="34" charset="0"/>
                        </a:rPr>
                        <a:t>concepts such as being abrupt, unfriendly or somewhat rude in this category; those concepts are captured within Courtesy and Respect's negative sentiment or within the negative emotion of disrespect.</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1152178229"/>
                  </a:ext>
                </a:extLst>
              </a:tr>
              <a:tr h="370840">
                <a:tc>
                  <a:txBody>
                    <a:bodyPr/>
                    <a:lstStyle/>
                    <a:p>
                      <a:r>
                        <a:rPr lang="en-US" sz="1000" b="1">
                          <a:latin typeface="Avenir Next LT Pro" panose="020B0504020202020204" pitchFamily="34" charset="0"/>
                        </a:rPr>
                        <a:t>Negative Experiences</a:t>
                      </a:r>
                    </a:p>
                    <a:p>
                      <a:r>
                        <a:rPr lang="en-US" sz="1000" b="1">
                          <a:latin typeface="Avenir Next LT Pro" panose="020B0504020202020204" pitchFamily="34" charset="0"/>
                        </a:rPr>
                        <a:t>Global Triggers</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Expressions of significant dissatisfaction with providers or care, expressions of clear anger, and references to unsafe or dangerous conditions. Expressing an intent NOT to return for future care. Name-calling or vulgar expressions.</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604996221"/>
                  </a:ext>
                </a:extLst>
              </a:tr>
              <a:tr h="370840">
                <a:tc>
                  <a:txBody>
                    <a:bodyPr/>
                    <a:lstStyle/>
                    <a:p>
                      <a:r>
                        <a:rPr lang="en-US" sz="1000" b="1">
                          <a:latin typeface="Avenir Next LT Pro" panose="020B0504020202020204" pitchFamily="34" charset="0"/>
                        </a:rPr>
                        <a:t>Warning Signs and Symptoms</a:t>
                      </a:r>
                    </a:p>
                  </a:txBody>
                  <a:tcPr anchor="ctr">
                    <a:lnL w="12700" cap="flat" cmpd="sng" algn="ctr">
                      <a:solidFill>
                        <a:srgbClr val="0078A9"/>
                      </a:solidFill>
                      <a:prstDash val="solid"/>
                      <a:round/>
                      <a:headEnd type="none" w="med" len="med"/>
                      <a:tailEnd type="none" w="med" len="med"/>
                    </a:lnL>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tc>
                  <a:txBody>
                    <a:bodyPr/>
                    <a:lstStyle/>
                    <a:p>
                      <a:r>
                        <a:rPr lang="en-US" sz="1000">
                          <a:latin typeface="Avenir Next LT Pro" panose="020B0504020202020204" pitchFamily="34" charset="0"/>
                        </a:rPr>
                        <a:t>Descriptions of post-visit symptoms and issues that may warrant follow-up, such as not healing, having an allergic reaction, getting worse, ongoing side effects or an infection.</a:t>
                      </a:r>
                    </a:p>
                  </a:txBody>
                  <a:tcPr anchor="ctr">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tcPr>
                </a:tc>
                <a:extLst>
                  <a:ext uri="{0D108BD9-81ED-4DB2-BD59-A6C34878D82A}">
                    <a16:rowId xmlns:a16="http://schemas.microsoft.com/office/drawing/2014/main" val="2823275088"/>
                  </a:ext>
                </a:extLst>
              </a:tr>
            </a:tbl>
          </a:graphicData>
        </a:graphic>
      </p:graphicFrame>
      <p:sp>
        <p:nvSpPr>
          <p:cNvPr id="13" name="Rectangle 12">
            <a:extLst>
              <a:ext uri="{FF2B5EF4-FFF2-40B4-BE49-F238E27FC236}">
                <a16:creationId xmlns:a16="http://schemas.microsoft.com/office/drawing/2014/main" id="{545937AF-C0AF-E423-E0EC-2364DEBDDFDA}"/>
              </a:ext>
            </a:extLst>
          </p:cNvPr>
          <p:cNvSpPr/>
          <p:nvPr/>
        </p:nvSpPr>
        <p:spPr>
          <a:xfrm>
            <a:off x="1155193" y="8949537"/>
            <a:ext cx="6040294" cy="576072"/>
          </a:xfrm>
          <a:prstGeom prst="rect">
            <a:avLst/>
          </a:prstGeom>
          <a:solidFill>
            <a:srgbClr val="FFBD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0" bIns="0" rtlCol="0" anchor="ctr"/>
          <a:lstStyle/>
          <a:p>
            <a:r>
              <a:rPr lang="en-US" sz="800">
                <a:solidFill>
                  <a:schemeClr val="tx1"/>
                </a:solidFill>
                <a:latin typeface="Avenir Next LT Pro" panose="020B0504020202020204" pitchFamily="34" charset="0"/>
              </a:rPr>
              <a:t>No automated system can interpret the full meaning in human expressions as well as a human reader. When your team encounters an automated comment alert, but you find the comment is not aligned with any of these definitions, we recommend "Remove alert" as the best action and/or emailing </a:t>
            </a:r>
            <a:r>
              <a:rPr lang="en-US" sz="800">
                <a:solidFill>
                  <a:schemeClr val="tx1"/>
                </a:solidFill>
                <a:latin typeface="Avenir Next LT Pro" panose="020B0504020202020204" pitchFamily="34" charset="0"/>
                <a:hlinkClick r:id="rId3"/>
              </a:rPr>
              <a:t>CustomerSupport@nrchealth.com</a:t>
            </a:r>
            <a:r>
              <a:rPr lang="en-US" sz="800">
                <a:solidFill>
                  <a:schemeClr val="tx1"/>
                </a:solidFill>
                <a:latin typeface="Avenir Next LT Pro" panose="020B0504020202020204" pitchFamily="34" charset="0"/>
              </a:rPr>
              <a:t> requesting the flag be removed.</a:t>
            </a:r>
          </a:p>
        </p:txBody>
      </p:sp>
      <p:sp>
        <p:nvSpPr>
          <p:cNvPr id="9" name="Title 1">
            <a:extLst>
              <a:ext uri="{FF2B5EF4-FFF2-40B4-BE49-F238E27FC236}">
                <a16:creationId xmlns:a16="http://schemas.microsoft.com/office/drawing/2014/main" id="{AF9C5351-6C2C-D5AA-CA5F-58407AC9DC91}"/>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p>
        </p:txBody>
      </p:sp>
      <p:sp>
        <p:nvSpPr>
          <p:cNvPr id="14" name="object 7">
            <a:extLst>
              <a:ext uri="{FF2B5EF4-FFF2-40B4-BE49-F238E27FC236}">
                <a16:creationId xmlns:a16="http://schemas.microsoft.com/office/drawing/2014/main" id="{97C28564-AA62-E8A8-F598-CE9E1A11662C}"/>
              </a:ext>
            </a:extLst>
          </p:cNvPr>
          <p:cNvSpPr txBox="1">
            <a:spLocks/>
          </p:cNvSpPr>
          <p:nvPr/>
        </p:nvSpPr>
        <p:spPr>
          <a:xfrm>
            <a:off x="547973" y="791411"/>
            <a:ext cx="6665626" cy="553998"/>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400" b="1" kern="0">
                <a:solidFill>
                  <a:srgbClr val="0078A9"/>
                </a:solidFill>
                <a:latin typeface="Avenir Next LT Pro" panose="020B0504020202020204" pitchFamily="34" charset="0"/>
              </a:rPr>
              <a:t>Service Alerts &amp; Comments</a:t>
            </a:r>
          </a:p>
        </p:txBody>
      </p:sp>
      <p:sp>
        <p:nvSpPr>
          <p:cNvPr id="17" name="object 7">
            <a:extLst>
              <a:ext uri="{FF2B5EF4-FFF2-40B4-BE49-F238E27FC236}">
                <a16:creationId xmlns:a16="http://schemas.microsoft.com/office/drawing/2014/main" id="{66E1A0D1-E490-296B-41B8-94AA116F4AAA}"/>
              </a:ext>
            </a:extLst>
          </p:cNvPr>
          <p:cNvSpPr txBox="1"/>
          <p:nvPr/>
        </p:nvSpPr>
        <p:spPr>
          <a:xfrm>
            <a:off x="4004016" y="1544750"/>
            <a:ext cx="3196886" cy="1936428"/>
          </a:xfrm>
          <a:prstGeom prst="rect">
            <a:avLst/>
          </a:prstGeom>
        </p:spPr>
        <p:txBody>
          <a:bodyPr vert="horz" wrap="square" lIns="0" tIns="12700" rIns="0" bIns="0" rtlCol="0">
            <a:spAutoFit/>
          </a:bodyPr>
          <a:lstStyle/>
          <a:p>
            <a:pPr marL="9144" fontAlgn="t">
              <a:lnSpc>
                <a:spcPct val="125000"/>
              </a:lnSpc>
              <a:spcBef>
                <a:spcPts val="600"/>
              </a:spcBef>
            </a:pPr>
            <a:r>
              <a:rPr lang="en-US" sz="1000">
                <a:latin typeface="Avenir Next LT Pro" panose="020B0504020202020204" pitchFamily="34" charset="0"/>
                <a:cs typeface="Arial"/>
              </a:rPr>
              <a:t>Processing (NLP) technologies, which help sort, organize, and categorize human language. These tools analyze free-text responses to identify and group parts of comments into common themes and sentiments. If the NLP detects comments related to specific topics (as seen below in alignment with CMS guidelines for complaints and grievances), the encounter will be marked with an automatic comment alert and the assigned user will receive a daily summary email from NRC..</a:t>
            </a:r>
          </a:p>
        </p:txBody>
      </p:sp>
      <p:sp>
        <p:nvSpPr>
          <p:cNvPr id="18" name="Rectangle 17">
            <a:extLst>
              <a:ext uri="{FF2B5EF4-FFF2-40B4-BE49-F238E27FC236}">
                <a16:creationId xmlns:a16="http://schemas.microsoft.com/office/drawing/2014/main" id="{7C2D3450-0578-70C5-866B-A6A1A4AC409D}"/>
              </a:ext>
            </a:extLst>
          </p:cNvPr>
          <p:cNvSpPr/>
          <p:nvPr/>
        </p:nvSpPr>
        <p:spPr>
          <a:xfrm>
            <a:off x="579120" y="8949537"/>
            <a:ext cx="576072" cy="576072"/>
          </a:xfrm>
          <a:prstGeom prst="rect">
            <a:avLst/>
          </a:prstGeom>
          <a:solidFill>
            <a:srgbClr val="FF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20" name="Graphic 19" descr="Information with solid fill">
            <a:extLst>
              <a:ext uri="{FF2B5EF4-FFF2-40B4-BE49-F238E27FC236}">
                <a16:creationId xmlns:a16="http://schemas.microsoft.com/office/drawing/2014/main" id="{0D63E009-215A-4188-5B92-353836FCD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334" y="9032918"/>
            <a:ext cx="415253" cy="415253"/>
          </a:xfrm>
          <a:prstGeom prst="rect">
            <a:avLst/>
          </a:prstGeom>
        </p:spPr>
      </p:pic>
    </p:spTree>
    <p:extLst>
      <p:ext uri="{BB962C8B-B14F-4D97-AF65-F5344CB8AC3E}">
        <p14:creationId xmlns:p14="http://schemas.microsoft.com/office/powerpoint/2010/main" val="422132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E5377C-9E30-F154-5DCE-8036CF8D1FE4}"/>
              </a:ext>
            </a:extLst>
          </p:cNvPr>
          <p:cNvSpPr txBox="1"/>
          <p:nvPr/>
        </p:nvSpPr>
        <p:spPr>
          <a:xfrm>
            <a:off x="568262" y="4632000"/>
            <a:ext cx="6635876" cy="1704184"/>
          </a:xfrm>
          <a:prstGeom prst="rect">
            <a:avLst/>
          </a:prstGeom>
          <a:noFill/>
        </p:spPr>
        <p:txBody>
          <a:bodyPr wrap="square">
            <a:spAutoFit/>
          </a:bodyPr>
          <a:lstStyle/>
          <a:p>
            <a:pPr marL="0" marR="0">
              <a:lnSpc>
                <a:spcPct val="107000"/>
              </a:lnSpc>
              <a:spcBef>
                <a:spcPts val="0"/>
              </a:spcBef>
              <a:spcAft>
                <a:spcPts val="800"/>
              </a:spcAft>
            </a:pPr>
            <a:r>
              <a:rPr lang="en-US" sz="1400">
                <a:solidFill>
                  <a:srgbClr val="0069A6"/>
                </a:solidFill>
                <a:latin typeface="Avenir Next LT Pro" panose="020B0504020202020204" pitchFamily="34" charset="0"/>
                <a:cs typeface="Arial" panose="020B0604020202020204" pitchFamily="34" charset="0"/>
              </a:rPr>
              <a:t>Definitions of Service Alerts</a:t>
            </a:r>
          </a:p>
          <a:p>
            <a:pPr marL="0" marR="0">
              <a:lnSpc>
                <a:spcPct val="107000"/>
              </a:lnSpc>
              <a:spcBef>
                <a:spcPts val="0"/>
              </a:spcBef>
              <a:spcAft>
                <a:spcPts val="800"/>
              </a:spcAft>
            </a:pPr>
            <a:r>
              <a:rPr lang="en-US" sz="1200" b="1" kern="100">
                <a:solidFill>
                  <a:schemeClr val="tx2"/>
                </a:solidFill>
                <a:effectLst/>
                <a:latin typeface="Avenir Next LT Pro" panose="020B0504020202020204" pitchFamily="34" charset="0"/>
                <a:ea typeface="Aptos" panose="020B0004020202020204" pitchFamily="34" charset="0"/>
                <a:cs typeface="Arial" panose="020B0604020202020204" pitchFamily="34" charset="0"/>
              </a:rPr>
              <a:t>Service Alert Criteria*</a:t>
            </a:r>
            <a:br>
              <a:rPr lang="en-US" sz="1000" kern="100">
                <a:effectLst/>
                <a:latin typeface="Avenir Next LT Pro" panose="020B0504020202020204" pitchFamily="34" charset="0"/>
                <a:ea typeface="Aptos" panose="020B0004020202020204" pitchFamily="34" charset="0"/>
                <a:cs typeface="Arial" panose="020B0604020202020204" pitchFamily="34" charset="0"/>
              </a:rPr>
            </a:br>
            <a:r>
              <a:rPr lang="en-US" sz="1000" kern="100">
                <a:effectLst/>
                <a:latin typeface="Avenir Next LT Pro" panose="020B0504020202020204" pitchFamily="34" charset="0"/>
                <a:ea typeface="Aptos" panose="020B0004020202020204" pitchFamily="34" charset="0"/>
                <a:cs typeface="Arial" panose="020B0604020202020204" pitchFamily="34" charset="0"/>
              </a:rPr>
              <a:t>These are comments in the NRC </a:t>
            </a:r>
            <a:r>
              <a:rPr lang="en-US" sz="1000" kern="100">
                <a:latin typeface="Avenir Next LT Pro" panose="020B0504020202020204" pitchFamily="34" charset="0"/>
                <a:ea typeface="Aptos" panose="020B0004020202020204" pitchFamily="34" charset="0"/>
                <a:cs typeface="Arial" panose="020B0604020202020204" pitchFamily="34" charset="0"/>
              </a:rPr>
              <a:t>Experience </a:t>
            </a:r>
            <a:r>
              <a:rPr lang="en-US" sz="1000" kern="100">
                <a:effectLst/>
                <a:latin typeface="Avenir Next LT Pro" panose="020B0504020202020204" pitchFamily="34" charset="0"/>
                <a:ea typeface="Aptos" panose="020B0004020202020204" pitchFamily="34" charset="0"/>
                <a:cs typeface="Arial" panose="020B0604020202020204" pitchFamily="34" charset="0"/>
              </a:rPr>
              <a:t>platform that are flagged by Natural Language Processing (NLP) because they meet CMS’ service alert criteria. </a:t>
            </a:r>
          </a:p>
          <a:p>
            <a:pPr marL="0" marR="0">
              <a:lnSpc>
                <a:spcPct val="107000"/>
              </a:lnSpc>
              <a:spcBef>
                <a:spcPts val="0"/>
              </a:spcBef>
              <a:spcAft>
                <a:spcPts val="800"/>
              </a:spcAft>
            </a:pPr>
            <a:r>
              <a:rPr lang="en-US" sz="1000" i="1" kern="100">
                <a:effectLst/>
                <a:latin typeface="Avenir Next LT Pro" panose="020B0504020202020204" pitchFamily="34" charset="0"/>
                <a:ea typeface="Aptos" panose="020B0004020202020204" pitchFamily="34" charset="0"/>
                <a:cs typeface="Arial" panose="020B0604020202020204" pitchFamily="34" charset="0"/>
              </a:rPr>
              <a:t>*Please note: Due to current NLP limitations, some comments may be incorrectly flagged as Service Alerts or may require manual alert assignments (such as Service Recovery alerts). Care Experience leaders have the ability to unflag comments incorrectly marked as Service Alerts or to manually flag Service Recovery Alerts to initiate recovery actions. For more information on this process, please contact NCEADept@kp.org.</a:t>
            </a:r>
            <a:endParaRPr lang="en-US" sz="1000" kern="100">
              <a:effectLst/>
              <a:latin typeface="Avenir Next LT Pro" panose="020B0504020202020204" pitchFamily="34" charset="0"/>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BE38106-63A0-B3EC-F3A7-083AA821804E}"/>
              </a:ext>
            </a:extLst>
          </p:cNvPr>
          <p:cNvSpPr txBox="1"/>
          <p:nvPr/>
        </p:nvSpPr>
        <p:spPr>
          <a:xfrm>
            <a:off x="497928" y="2356068"/>
            <a:ext cx="6648449" cy="1400192"/>
          </a:xfrm>
          <a:prstGeom prst="rect">
            <a:avLst/>
          </a:prstGeom>
          <a:noFill/>
        </p:spPr>
        <p:txBody>
          <a:bodyPr wrap="square">
            <a:spAutoFit/>
          </a:bodyPr>
          <a:lstStyle/>
          <a:p>
            <a:pPr marL="0" marR="0">
              <a:lnSpc>
                <a:spcPct val="107000"/>
              </a:lnSpc>
              <a:spcBef>
                <a:spcPts val="0"/>
              </a:spcBef>
              <a:spcAft>
                <a:spcPts val="800"/>
              </a:spcAft>
            </a:pPr>
            <a:br>
              <a:rPr lang="en-US" sz="1000" kern="100">
                <a:effectLst/>
                <a:latin typeface="Avenir Next LT Pro" panose="020B0504020202020204" pitchFamily="34" charset="0"/>
                <a:ea typeface="Aptos" panose="020B0004020202020204" pitchFamily="34" charset="0"/>
                <a:cs typeface="Arial" panose="020B0604020202020204" pitchFamily="34" charset="0"/>
              </a:rPr>
            </a:br>
            <a:br>
              <a:rPr lang="en-US" sz="1000" kern="100">
                <a:effectLst/>
                <a:latin typeface="Avenir Next LT Pro" panose="020B0504020202020204" pitchFamily="34" charset="0"/>
                <a:ea typeface="Aptos" panose="020B0004020202020204" pitchFamily="34" charset="0"/>
                <a:cs typeface="Arial" panose="020B0604020202020204" pitchFamily="34" charset="0"/>
              </a:rPr>
            </a:br>
            <a:br>
              <a:rPr lang="en-US" sz="1000" i="1" kern="100">
                <a:effectLst/>
                <a:latin typeface="Avenir Next LT Pro" panose="020B0504020202020204" pitchFamily="34" charset="0"/>
                <a:ea typeface="Aptos" panose="020B0004020202020204" pitchFamily="34" charset="0"/>
                <a:cs typeface="Arial" panose="020B0604020202020204" pitchFamily="34" charset="0"/>
              </a:rPr>
            </a:br>
            <a:br>
              <a:rPr lang="en-US" sz="1000" kern="100">
                <a:effectLst/>
                <a:latin typeface="Avenir Next LT Pro" panose="020B0504020202020204" pitchFamily="34" charset="0"/>
                <a:ea typeface="Aptos" panose="020B0004020202020204" pitchFamily="34" charset="0"/>
                <a:cs typeface="Arial" panose="020B0604020202020204" pitchFamily="34" charset="0"/>
              </a:rPr>
            </a:br>
            <a:br>
              <a:rPr lang="en-US" sz="1000" kern="100">
                <a:effectLst/>
                <a:latin typeface="Avenir Next LT Pro" panose="020B0504020202020204" pitchFamily="34" charset="0"/>
                <a:ea typeface="Aptos" panose="020B0004020202020204" pitchFamily="34" charset="0"/>
                <a:cs typeface="Arial" panose="020B0604020202020204" pitchFamily="34" charset="0"/>
              </a:rPr>
            </a:br>
            <a:br>
              <a:rPr lang="en-US" sz="1000" kern="100">
                <a:effectLst/>
                <a:latin typeface="Avenir Next LT Pro" panose="020B0504020202020204" pitchFamily="34" charset="0"/>
                <a:ea typeface="Aptos" panose="020B0004020202020204" pitchFamily="34" charset="0"/>
                <a:cs typeface="Arial" panose="020B0604020202020204" pitchFamily="34" charset="0"/>
              </a:rPr>
            </a:br>
            <a:br>
              <a:rPr lang="en-US" sz="1000" kern="100">
                <a:effectLst/>
                <a:latin typeface="Avenir Next LT Pro" panose="020B0504020202020204" pitchFamily="34" charset="0"/>
                <a:ea typeface="Aptos" panose="020B0004020202020204" pitchFamily="34" charset="0"/>
                <a:cs typeface="Arial" panose="020B0604020202020204" pitchFamily="34" charset="0"/>
              </a:rPr>
            </a:br>
            <a:endParaRPr lang="en-US" sz="1000" kern="100">
              <a:effectLst/>
              <a:latin typeface="Avenir Next LT Pro" panose="020B0504020202020204" pitchFamily="34" charset="0"/>
              <a:ea typeface="Aptos" panose="020B00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86F9735D-F067-2F97-4C88-C52E26140AAD}"/>
              </a:ext>
            </a:extLst>
          </p:cNvPr>
          <p:cNvGraphicFramePr>
            <a:graphicFrameLocks noGrp="1"/>
          </p:cNvGraphicFramePr>
          <p:nvPr>
            <p:extLst>
              <p:ext uri="{D42A27DB-BD31-4B8C-83A1-F6EECF244321}">
                <p14:modId xmlns:p14="http://schemas.microsoft.com/office/powerpoint/2010/main" val="2351612209"/>
              </p:ext>
            </p:extLst>
          </p:nvPr>
        </p:nvGraphicFramePr>
        <p:xfrm>
          <a:off x="633577" y="6514726"/>
          <a:ext cx="6589419" cy="2629861"/>
        </p:xfrm>
        <a:graphic>
          <a:graphicData uri="http://schemas.openxmlformats.org/drawingml/2006/table">
            <a:tbl>
              <a:tblPr firstRow="1" bandRow="1">
                <a:tableStyleId>{B301B821-A1FF-4177-AEE7-76D212191A09}</a:tableStyleId>
              </a:tblPr>
              <a:tblGrid>
                <a:gridCol w="898660">
                  <a:extLst>
                    <a:ext uri="{9D8B030D-6E8A-4147-A177-3AD203B41FA5}">
                      <a16:colId xmlns:a16="http://schemas.microsoft.com/office/drawing/2014/main" val="1073061441"/>
                    </a:ext>
                  </a:extLst>
                </a:gridCol>
                <a:gridCol w="5690759">
                  <a:extLst>
                    <a:ext uri="{9D8B030D-6E8A-4147-A177-3AD203B41FA5}">
                      <a16:colId xmlns:a16="http://schemas.microsoft.com/office/drawing/2014/main" val="4068185184"/>
                    </a:ext>
                  </a:extLst>
                </a:gridCol>
              </a:tblGrid>
              <a:tr h="479251">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b="1" kern="100">
                          <a:effectLst/>
                          <a:latin typeface="Avenir Next LT Pro" panose="020B0504020202020204" pitchFamily="34" charset="0"/>
                        </a:rPr>
                        <a:t>Service Alert Criteria</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200" b="1" kern="100">
                        <a:effectLst/>
                        <a:latin typeface="Avenir Next LT Pro" panose="020B05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000" b="0" kern="100">
                          <a:effectLst/>
                          <a:latin typeface="Avenir Next LT Pro" panose="020B0504020202020204" pitchFamily="34" charset="0"/>
                        </a:rPr>
                        <a:t>Meets CMS guidelines for high-priority comment criteria 1-5. Issue must be triaged within 24 hours and resolved within 72 hours from the "comment added" date/time.</a:t>
                      </a:r>
                      <a:endParaRPr lang="en-US" sz="1000" b="0" kern="100">
                        <a:effectLst/>
                        <a:latin typeface="Avenir Next LT Pro" panose="020B0504020202020204" pitchFamily="34" charset="0"/>
                        <a:ea typeface="Aptos" panose="020B0004020202020204" pitchFamily="34" charset="0"/>
                        <a:cs typeface="Arial" panose="020B0604020202020204" pitchFamily="34" charset="0"/>
                      </a:endParaRPr>
                    </a:p>
                  </a:txBody>
                  <a:tcPr anchor="ctr">
                    <a:solidFill>
                      <a:srgbClr val="0078A9"/>
                    </a:solidFill>
                  </a:tcPr>
                </a:tc>
                <a:tc hMerge="1">
                  <a:txBody>
                    <a:bodyPr/>
                    <a:lstStyle/>
                    <a:p>
                      <a:endParaRPr lang="en-US"/>
                    </a:p>
                  </a:txBody>
                  <a:tcPr/>
                </a:tc>
                <a:extLst>
                  <a:ext uri="{0D108BD9-81ED-4DB2-BD59-A6C34878D82A}">
                    <a16:rowId xmlns:a16="http://schemas.microsoft.com/office/drawing/2014/main" val="2127162742"/>
                  </a:ext>
                </a:extLst>
              </a:tr>
              <a:tr h="419209">
                <a:tc>
                  <a:txBody>
                    <a:bodyPr/>
                    <a:lstStyle/>
                    <a:p>
                      <a:r>
                        <a:rPr lang="en-US" sz="1000" b="1" kern="100">
                          <a:effectLst/>
                          <a:latin typeface="Avenir Next LT Pro" panose="020B0504020202020204" pitchFamily="34" charset="0"/>
                        </a:rPr>
                        <a:t>Criteria 1a</a:t>
                      </a:r>
                      <a:endParaRPr lang="en-US" sz="1000" b="1">
                        <a:latin typeface="Avenir Next LT Pro" panose="020B05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0" kern="100">
                          <a:effectLst/>
                          <a:latin typeface="Avenir Next LT Pro" panose="020B0504020202020204" pitchFamily="34" charset="0"/>
                        </a:rPr>
                        <a:t>Grievance - a complaint regarding abuse, neglect or harm arising in connection with a patient's hospitalization. Does NOT include complaints about billing, housekeeping, food, etc.</a:t>
                      </a:r>
                    </a:p>
                  </a:txBody>
                  <a:tcPr anchor="ctr"/>
                </a:tc>
                <a:extLst>
                  <a:ext uri="{0D108BD9-81ED-4DB2-BD59-A6C34878D82A}">
                    <a16:rowId xmlns:a16="http://schemas.microsoft.com/office/drawing/2014/main" val="2438836651"/>
                  </a:ext>
                </a:extLst>
              </a:tr>
              <a:tr h="441960">
                <a:tc>
                  <a:txBody>
                    <a:bodyPr/>
                    <a:lstStyle/>
                    <a:p>
                      <a:r>
                        <a:rPr lang="en-US" sz="1000" b="1" kern="100">
                          <a:effectLst/>
                          <a:latin typeface="Avenir Next LT Pro" panose="020B0504020202020204" pitchFamily="34" charset="0"/>
                        </a:rPr>
                        <a:t>Criteria 1b</a:t>
                      </a:r>
                      <a:endParaRPr lang="en-US" sz="1000" b="1">
                        <a:latin typeface="Avenir Next LT Pro" panose="020B05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0" kern="100">
                          <a:effectLst/>
                          <a:latin typeface="Avenir Next LT Pro" panose="020B0504020202020204" pitchFamily="34" charset="0"/>
                        </a:rPr>
                        <a:t>Grievance - a complaint about any aspect of care in which the patient states their wish to file a formal grievance or requests resolution. </a:t>
                      </a:r>
                    </a:p>
                  </a:txBody>
                  <a:tcPr anchor="ctr"/>
                </a:tc>
                <a:extLst>
                  <a:ext uri="{0D108BD9-81ED-4DB2-BD59-A6C34878D82A}">
                    <a16:rowId xmlns:a16="http://schemas.microsoft.com/office/drawing/2014/main" val="2747971839"/>
                  </a:ext>
                </a:extLst>
              </a:tr>
              <a:tr h="0">
                <a:tc>
                  <a:txBody>
                    <a:bodyPr/>
                    <a:lstStyle/>
                    <a:p>
                      <a:r>
                        <a:rPr lang="en-US" sz="1000" b="1" kern="100">
                          <a:effectLst/>
                          <a:latin typeface="Avenir Next LT Pro" panose="020B0504020202020204" pitchFamily="34" charset="0"/>
                        </a:rPr>
                        <a:t>Criteria 2</a:t>
                      </a:r>
                      <a:endParaRPr lang="en-US" sz="1000" b="1">
                        <a:latin typeface="Avenir Next LT Pro" panose="020B05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0" kern="100">
                          <a:effectLst/>
                          <a:latin typeface="Avenir Next LT Pro" panose="020B0504020202020204" pitchFamily="34" charset="0"/>
                        </a:rPr>
                        <a:t>Death of a patient</a:t>
                      </a:r>
                    </a:p>
                  </a:txBody>
                  <a:tcPr anchor="ctr"/>
                </a:tc>
                <a:extLst>
                  <a:ext uri="{0D108BD9-81ED-4DB2-BD59-A6C34878D82A}">
                    <a16:rowId xmlns:a16="http://schemas.microsoft.com/office/drawing/2014/main" val="1111015793"/>
                  </a:ext>
                </a:extLst>
              </a:tr>
              <a:tr h="294924">
                <a:tc>
                  <a:txBody>
                    <a:bodyPr/>
                    <a:lstStyle/>
                    <a:p>
                      <a:r>
                        <a:rPr lang="en-US" sz="1000" b="1" kern="100">
                          <a:effectLst/>
                          <a:latin typeface="Avenir Next LT Pro" panose="020B0504020202020204" pitchFamily="34" charset="0"/>
                        </a:rPr>
                        <a:t>Criteria 3</a:t>
                      </a:r>
                      <a:endParaRPr lang="en-US" sz="1000" b="1">
                        <a:latin typeface="Avenir Next LT Pro" panose="020B0504020202020204" pitchFamily="34" charset="0"/>
                      </a:endParaRPr>
                    </a:p>
                  </a:txBody>
                  <a:tcPr anchor="ctr"/>
                </a:tc>
                <a:tc>
                  <a:txBody>
                    <a:bodyPr/>
                    <a:lstStyle/>
                    <a:p>
                      <a:r>
                        <a:rPr lang="en-US" sz="1000" b="0" kern="100">
                          <a:effectLst/>
                          <a:latin typeface="Avenir Next LT Pro" panose="020B0504020202020204" pitchFamily="34" charset="0"/>
                        </a:rPr>
                        <a:t>Malpractice / situation became worse as a result of provider care</a:t>
                      </a:r>
                      <a:endParaRPr lang="en-US" sz="1000" b="0">
                        <a:latin typeface="Avenir Next LT Pro" panose="020B0504020202020204" pitchFamily="34" charset="0"/>
                      </a:endParaRPr>
                    </a:p>
                  </a:txBody>
                  <a:tcPr anchor="ctr"/>
                </a:tc>
                <a:extLst>
                  <a:ext uri="{0D108BD9-81ED-4DB2-BD59-A6C34878D82A}">
                    <a16:rowId xmlns:a16="http://schemas.microsoft.com/office/drawing/2014/main" val="244577095"/>
                  </a:ext>
                </a:extLst>
              </a:tr>
              <a:tr h="294924">
                <a:tc>
                  <a:txBody>
                    <a:bodyPr/>
                    <a:lstStyle/>
                    <a:p>
                      <a:r>
                        <a:rPr lang="en-US" sz="1000" b="1" kern="100">
                          <a:effectLst/>
                          <a:latin typeface="Avenir Next LT Pro" panose="020B0504020202020204" pitchFamily="34" charset="0"/>
                        </a:rPr>
                        <a:t>Criteria 4</a:t>
                      </a:r>
                      <a:endParaRPr lang="en-US" sz="1000" b="1">
                        <a:latin typeface="Avenir Next LT Pro" panose="020B05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0" kern="100">
                          <a:effectLst/>
                          <a:latin typeface="Avenir Next LT Pro" panose="020B0504020202020204" pitchFamily="34" charset="0"/>
                        </a:rPr>
                        <a:t>Sexual / racial misconduct or harassment</a:t>
                      </a:r>
                    </a:p>
                  </a:txBody>
                  <a:tcPr anchor="ctr"/>
                </a:tc>
                <a:extLst>
                  <a:ext uri="{0D108BD9-81ED-4DB2-BD59-A6C34878D82A}">
                    <a16:rowId xmlns:a16="http://schemas.microsoft.com/office/drawing/2014/main" val="3515300099"/>
                  </a:ext>
                </a:extLst>
              </a:tr>
              <a:tr h="294924">
                <a:tc>
                  <a:txBody>
                    <a:bodyPr/>
                    <a:lstStyle/>
                    <a:p>
                      <a:r>
                        <a:rPr lang="en-US" sz="1000" b="1" kern="100">
                          <a:effectLst/>
                          <a:latin typeface="Avenir Next LT Pro" panose="020B0504020202020204" pitchFamily="34" charset="0"/>
                        </a:rPr>
                        <a:t>Criteria 5</a:t>
                      </a:r>
                      <a:endParaRPr lang="en-US" sz="1000" b="1">
                        <a:latin typeface="Avenir Next LT Pro" panose="020B05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0" kern="100">
                          <a:effectLst/>
                          <a:latin typeface="Avenir Next LT Pro" panose="020B0504020202020204" pitchFamily="34" charset="0"/>
                        </a:rPr>
                        <a:t>Threat of lawsuit</a:t>
                      </a:r>
                    </a:p>
                  </a:txBody>
                  <a:tcPr anchor="ctr"/>
                </a:tc>
                <a:extLst>
                  <a:ext uri="{0D108BD9-81ED-4DB2-BD59-A6C34878D82A}">
                    <a16:rowId xmlns:a16="http://schemas.microsoft.com/office/drawing/2014/main" val="689649662"/>
                  </a:ext>
                </a:extLst>
              </a:tr>
            </a:tbl>
          </a:graphicData>
        </a:graphic>
      </p:graphicFrame>
      <p:graphicFrame>
        <p:nvGraphicFramePr>
          <p:cNvPr id="25" name="Table 24">
            <a:extLst>
              <a:ext uri="{FF2B5EF4-FFF2-40B4-BE49-F238E27FC236}">
                <a16:creationId xmlns:a16="http://schemas.microsoft.com/office/drawing/2014/main" id="{F693D171-BC97-49AA-369A-AA9A26802657}"/>
              </a:ext>
            </a:extLst>
          </p:cNvPr>
          <p:cNvGraphicFramePr>
            <a:graphicFrameLocks noGrp="1"/>
          </p:cNvGraphicFramePr>
          <p:nvPr>
            <p:extLst>
              <p:ext uri="{D42A27DB-BD31-4B8C-83A1-F6EECF244321}">
                <p14:modId xmlns:p14="http://schemas.microsoft.com/office/powerpoint/2010/main" val="3223283264"/>
              </p:ext>
            </p:extLst>
          </p:nvPr>
        </p:nvGraphicFramePr>
        <p:xfrm>
          <a:off x="574548" y="1902901"/>
          <a:ext cx="6648448" cy="2509661"/>
        </p:xfrm>
        <a:graphic>
          <a:graphicData uri="http://schemas.openxmlformats.org/drawingml/2006/table">
            <a:tbl>
              <a:tblPr firstRow="1" bandRow="1">
                <a:tableStyleId>{B301B821-A1FF-4177-AEE7-76D212191A09}</a:tableStyleId>
              </a:tblPr>
              <a:tblGrid>
                <a:gridCol w="1972709">
                  <a:extLst>
                    <a:ext uri="{9D8B030D-6E8A-4147-A177-3AD203B41FA5}">
                      <a16:colId xmlns:a16="http://schemas.microsoft.com/office/drawing/2014/main" val="896690294"/>
                    </a:ext>
                  </a:extLst>
                </a:gridCol>
                <a:gridCol w="4675739">
                  <a:extLst>
                    <a:ext uri="{9D8B030D-6E8A-4147-A177-3AD203B41FA5}">
                      <a16:colId xmlns:a16="http://schemas.microsoft.com/office/drawing/2014/main" val="2204101700"/>
                    </a:ext>
                  </a:extLst>
                </a:gridCol>
              </a:tblGrid>
              <a:tr h="263267">
                <a:tc>
                  <a:txBody>
                    <a:bodyPr/>
                    <a:lstStyle/>
                    <a:p>
                      <a:r>
                        <a:rPr lang="en-US" sz="1400">
                          <a:latin typeface="Avenir Next LT Pro" panose="020B0504020202020204" pitchFamily="34" charset="0"/>
                        </a:rPr>
                        <a:t>Role</a:t>
                      </a:r>
                    </a:p>
                  </a:txBody>
                  <a:tcPr>
                    <a:solidFill>
                      <a:srgbClr val="0078A9"/>
                    </a:solidFill>
                  </a:tcPr>
                </a:tc>
                <a:tc>
                  <a:txBody>
                    <a:bodyPr/>
                    <a:lstStyle/>
                    <a:p>
                      <a:r>
                        <a:rPr lang="en-US" sz="1400">
                          <a:latin typeface="Avenir Next LT Pro" panose="020B0504020202020204" pitchFamily="34" charset="0"/>
                        </a:rPr>
                        <a:t>Responsibilities</a:t>
                      </a:r>
                    </a:p>
                  </a:txBody>
                  <a:tcPr>
                    <a:solidFill>
                      <a:srgbClr val="0078A9"/>
                    </a:solidFill>
                  </a:tcPr>
                </a:tc>
                <a:extLst>
                  <a:ext uri="{0D108BD9-81ED-4DB2-BD59-A6C34878D82A}">
                    <a16:rowId xmlns:a16="http://schemas.microsoft.com/office/drawing/2014/main" val="3391436052"/>
                  </a:ext>
                </a:extLst>
              </a:tr>
              <a:tr h="921434">
                <a:tc>
                  <a:txBody>
                    <a:bodyPr/>
                    <a:lstStyle/>
                    <a:p>
                      <a:r>
                        <a:rPr lang="en-US" sz="1000" b="1" kern="100">
                          <a:effectLst/>
                          <a:latin typeface="Avenir Next LT Pro" panose="020B0504020202020204" pitchFamily="34" charset="0"/>
                        </a:rPr>
                        <a:t>Care Experience Leaders</a:t>
                      </a:r>
                      <a:endParaRPr lang="en-US" sz="1000" b="1">
                        <a:latin typeface="Avenir Next LT Pro" panose="020B0504020202020204" pitchFamily="34" charset="0"/>
                      </a:endParaRPr>
                    </a:p>
                  </a:txBody>
                  <a:tcPr anchor="ctr"/>
                </a:tc>
                <a:tc>
                  <a:txBody>
                    <a:bodyPr/>
                    <a:lstStyle/>
                    <a:p>
                      <a:pPr marL="0" indent="0">
                        <a:buFont typeface="Arial" panose="020B0604020202020204" pitchFamily="34" charset="0"/>
                        <a:buNone/>
                      </a:pPr>
                      <a:r>
                        <a:rPr lang="en-US" sz="1000" kern="100">
                          <a:effectLst/>
                          <a:latin typeface="Avenir Next LT Pro" panose="020B0504020202020204" pitchFamily="34" charset="0"/>
                        </a:rPr>
                        <a:t>Provide oversight of all red flag alerts, service recovery, and improvement opportunities to ensure timely action.</a:t>
                      </a:r>
                      <a:br>
                        <a:rPr lang="en-US" sz="1000" kern="100">
                          <a:effectLst/>
                          <a:latin typeface="Avenir Next LT Pro" panose="020B0504020202020204" pitchFamily="34" charset="0"/>
                        </a:rPr>
                      </a:br>
                      <a:endParaRPr lang="en-US" sz="1000" kern="100">
                        <a:effectLst/>
                        <a:latin typeface="Avenir Next LT Pro" panose="020B0504020202020204" pitchFamily="34" charset="0"/>
                      </a:endParaRPr>
                    </a:p>
                    <a:p>
                      <a:pPr marL="0" indent="0">
                        <a:buFont typeface="Arial" panose="020B0604020202020204" pitchFamily="34" charset="0"/>
                        <a:buNone/>
                      </a:pPr>
                      <a:r>
                        <a:rPr lang="en-US" sz="1000" kern="100">
                          <a:effectLst/>
                          <a:latin typeface="Avenir Next LT Pro" panose="020B0504020202020204" pitchFamily="34" charset="0"/>
                        </a:rPr>
                        <a:t>Manage escalations and partner with local members of their escalation team as needed.</a:t>
                      </a:r>
                      <a:endParaRPr lang="en-US" sz="1000">
                        <a:latin typeface="Avenir Next LT Pro" panose="020B0504020202020204" pitchFamily="34" charset="0"/>
                      </a:endParaRPr>
                    </a:p>
                  </a:txBody>
                  <a:tcPr anchor="ctr"/>
                </a:tc>
                <a:extLst>
                  <a:ext uri="{0D108BD9-81ED-4DB2-BD59-A6C34878D82A}">
                    <a16:rowId xmlns:a16="http://schemas.microsoft.com/office/drawing/2014/main" val="1268199401"/>
                  </a:ext>
                </a:extLst>
              </a:tr>
              <a:tr h="427809">
                <a:tc>
                  <a:txBody>
                    <a:bodyPr/>
                    <a:lstStyle/>
                    <a:p>
                      <a:r>
                        <a:rPr lang="en-US" sz="1000" b="1" kern="100">
                          <a:effectLst/>
                          <a:latin typeface="Avenir Next LT Pro" panose="020B0504020202020204" pitchFamily="34" charset="0"/>
                        </a:rPr>
                        <a:t>Department: NM/ANM/DA/ADA</a:t>
                      </a:r>
                      <a:endParaRPr lang="en-US" sz="1000" b="1">
                        <a:latin typeface="Avenir Next LT Pro" panose="020B0504020202020204" pitchFamily="34" charset="0"/>
                      </a:endParaRPr>
                    </a:p>
                  </a:txBody>
                  <a:tcPr anchor="ctr"/>
                </a:tc>
                <a:tc>
                  <a:txBody>
                    <a:bodyPr/>
                    <a:lstStyle/>
                    <a:p>
                      <a:r>
                        <a:rPr lang="en-US" sz="1000" kern="100">
                          <a:effectLst/>
                          <a:latin typeface="Avenir Next LT Pro" panose="020B0504020202020204" pitchFamily="34" charset="0"/>
                        </a:rPr>
                        <a:t>Use A-HEART to conduct service recovery for alerts that do not meet red flag alert criteria.</a:t>
                      </a:r>
                      <a:endParaRPr lang="en-US" sz="1000">
                        <a:latin typeface="Avenir Next LT Pro" panose="020B0504020202020204" pitchFamily="34" charset="0"/>
                      </a:endParaRPr>
                    </a:p>
                  </a:txBody>
                  <a:tcPr anchor="ctr"/>
                </a:tc>
                <a:extLst>
                  <a:ext uri="{0D108BD9-81ED-4DB2-BD59-A6C34878D82A}">
                    <a16:rowId xmlns:a16="http://schemas.microsoft.com/office/drawing/2014/main" val="1077088565"/>
                  </a:ext>
                </a:extLst>
              </a:tr>
              <a:tr h="427809">
                <a:tc>
                  <a:txBody>
                    <a:bodyPr/>
                    <a:lstStyle/>
                    <a:p>
                      <a:r>
                        <a:rPr lang="en-US" sz="1000" b="1" kern="100">
                          <a:effectLst/>
                          <a:latin typeface="Avenir Next LT Pro" panose="020B0504020202020204" pitchFamily="34" charset="0"/>
                        </a:rPr>
                        <a:t>C-Suite + Physicians (APICS)</a:t>
                      </a:r>
                      <a:endParaRPr lang="en-US" sz="1000" b="1">
                        <a:latin typeface="Avenir Next LT Pro" panose="020B05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100">
                          <a:effectLst/>
                          <a:latin typeface="Avenir Next LT Pro" panose="020B0504020202020204" pitchFamily="34" charset="0"/>
                        </a:rPr>
                        <a:t>Be informed unless it’s high level enough warranting this level of service recovery.</a:t>
                      </a:r>
                      <a:endParaRPr lang="en-US" sz="1000" kern="100">
                        <a:effectLst/>
                        <a:latin typeface="Avenir Next LT Pro" panose="020B0504020202020204" pitchFamily="34" charset="0"/>
                        <a:ea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3546634078"/>
                  </a:ext>
                </a:extLst>
              </a:tr>
              <a:tr h="42780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a:effectLst/>
                          <a:latin typeface="Avenir Next LT Pro" panose="020B0504020202020204" pitchFamily="34" charset="0"/>
                        </a:rPr>
                        <a:t>Direct Care Staff (should not contact patient) </a:t>
                      </a:r>
                      <a:endParaRPr lang="en-US" sz="1000" b="1">
                        <a:effectLst/>
                        <a:latin typeface="Avenir Next LT Pro" panose="020B0504020202020204" pitchFamily="34" charset="0"/>
                        <a:ea typeface="Aptos" panose="020B0004020202020204" pitchFamily="34" charset="0"/>
                        <a:cs typeface="Arial" panose="020B0604020202020204" pitchFamily="34" charset="0"/>
                      </a:endParaRPr>
                    </a:p>
                  </a:txBody>
                  <a:tcPr anchor="ctr"/>
                </a:tc>
                <a:tc>
                  <a:txBody>
                    <a:bodyPr/>
                    <a:lstStyle/>
                    <a:p>
                      <a:r>
                        <a:rPr lang="en-US" sz="1000">
                          <a:effectLst/>
                          <a:latin typeface="Avenir Next LT Pro" panose="020B0504020202020204" pitchFamily="34" charset="0"/>
                        </a:rPr>
                        <a:t>Front-line Nurses, Front-line physicians, anyone who would have been involved with the caregiving of the patient during their stay.</a:t>
                      </a:r>
                      <a:endParaRPr lang="en-US" sz="1000">
                        <a:latin typeface="Avenir Next LT Pro" panose="020B0504020202020204" pitchFamily="34" charset="0"/>
                      </a:endParaRPr>
                    </a:p>
                  </a:txBody>
                  <a:tcPr anchor="ctr"/>
                </a:tc>
                <a:extLst>
                  <a:ext uri="{0D108BD9-81ED-4DB2-BD59-A6C34878D82A}">
                    <a16:rowId xmlns:a16="http://schemas.microsoft.com/office/drawing/2014/main" val="204823189"/>
                  </a:ext>
                </a:extLst>
              </a:tr>
            </a:tbl>
          </a:graphicData>
        </a:graphic>
      </p:graphicFrame>
      <p:sp>
        <p:nvSpPr>
          <p:cNvPr id="29" name="TextBox 28">
            <a:extLst>
              <a:ext uri="{FF2B5EF4-FFF2-40B4-BE49-F238E27FC236}">
                <a16:creationId xmlns:a16="http://schemas.microsoft.com/office/drawing/2014/main" id="{8B4F04F2-6BAF-A34A-6604-AB9C92DA1715}"/>
              </a:ext>
            </a:extLst>
          </p:cNvPr>
          <p:cNvSpPr txBox="1"/>
          <p:nvPr/>
        </p:nvSpPr>
        <p:spPr>
          <a:xfrm>
            <a:off x="498348" y="913813"/>
            <a:ext cx="6724648" cy="90941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i="0" u="none" strike="noStrike" kern="1200" cap="none" spc="0" normalizeH="0" baseline="0" noProof="0">
                <a:ln>
                  <a:noFill/>
                </a:ln>
                <a:solidFill>
                  <a:srgbClr val="0069A6"/>
                </a:solidFill>
                <a:effectLst/>
                <a:uLnTx/>
                <a:uFillTx/>
                <a:latin typeface="Avenir Next LT Pro" panose="020B0504020202020204" pitchFamily="34" charset="0"/>
                <a:cs typeface="Arial" panose="020B0604020202020204" pitchFamily="34" charset="0"/>
              </a:rPr>
              <a:t>Roles and Responsibilities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i="0" u="none" strike="noStrike" kern="1200" cap="none" spc="0" normalizeH="0" baseline="0" noProof="0">
                <a:ln>
                  <a:noFill/>
                </a:ln>
                <a:solidFill>
                  <a:prstClr val="black"/>
                </a:solidFill>
                <a:effectLst/>
                <a:uLnTx/>
                <a:uFillTx/>
                <a:latin typeface="Avenir Next LT Pro" panose="020B0504020202020204" pitchFamily="34" charset="0"/>
                <a:cs typeface="Arial" panose="020B0604020202020204" pitchFamily="34" charset="0"/>
              </a:rPr>
              <a:t>Clarity regarding roles and responsibilities should be communicated to local leadership teams when establishing your service alert review process. Below is a reference guide for discussing individual roles and responsibilities to effectively handle Service Alerts.</a:t>
            </a:r>
            <a:endParaRPr kumimoji="0" lang="en-US" sz="1000" i="0" u="none" strike="noStrike" kern="100" cap="none" spc="0" normalizeH="0" baseline="0" noProof="0">
              <a:ln>
                <a:noFill/>
              </a:ln>
              <a:solidFill>
                <a:prstClr val="black"/>
              </a:solidFill>
              <a:effectLst/>
              <a:uLnTx/>
              <a:uFillTx/>
              <a:latin typeface="Avenir Next LT Pro" panose="020B0504020202020204" pitchFamily="34" charset="0"/>
              <a:ea typeface="Aptos" panose="020B00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CF16B58-CC6F-30D2-95D2-87B34E8DD782}"/>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p>
        </p:txBody>
      </p:sp>
    </p:spTree>
    <p:extLst>
      <p:ext uri="{BB962C8B-B14F-4D97-AF65-F5344CB8AC3E}">
        <p14:creationId xmlns:p14="http://schemas.microsoft.com/office/powerpoint/2010/main" val="130677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DA85C9-F0A1-0E0A-F1E0-223DF86A17B5}"/>
              </a:ext>
            </a:extLst>
          </p:cNvPr>
          <p:cNvSpPr txBox="1"/>
          <p:nvPr/>
        </p:nvSpPr>
        <p:spPr>
          <a:xfrm>
            <a:off x="488253" y="741413"/>
            <a:ext cx="6839712" cy="2461636"/>
          </a:xfrm>
          <a:prstGeom prst="rect">
            <a:avLst/>
          </a:prstGeom>
          <a:noFill/>
        </p:spPr>
        <p:txBody>
          <a:bodyPr wrap="square">
            <a:spAutoFit/>
          </a:bodyPr>
          <a:lstStyle/>
          <a:p>
            <a:pPr marL="0" marR="0">
              <a:lnSpc>
                <a:spcPct val="107000"/>
              </a:lnSpc>
              <a:spcBef>
                <a:spcPts val="0"/>
              </a:spcBef>
              <a:spcAft>
                <a:spcPts val="800"/>
              </a:spcAft>
            </a:pPr>
            <a:r>
              <a:rPr lang="en-US" sz="1200" b="1" kern="100">
                <a:effectLst/>
                <a:latin typeface="Avenir Next LT Pro" panose="020B0504020202020204" pitchFamily="34" charset="0"/>
                <a:ea typeface="Aptos" panose="020B0004020202020204" pitchFamily="34" charset="0"/>
                <a:cs typeface="Arial" panose="020B0604020202020204" pitchFamily="34" charset="0"/>
              </a:rPr>
              <a:t>Service Recovery Comment</a:t>
            </a:r>
          </a:p>
          <a:p>
            <a:pPr marL="0" marR="0">
              <a:lnSpc>
                <a:spcPct val="107000"/>
              </a:lnSpc>
              <a:spcBef>
                <a:spcPts val="0"/>
              </a:spcBef>
              <a:spcAft>
                <a:spcPts val="800"/>
              </a:spcAft>
            </a:pPr>
            <a:r>
              <a:rPr lang="en-US" sz="1000" kern="100">
                <a:effectLst/>
                <a:latin typeface="Avenir Next LT Pro" panose="020B0504020202020204" pitchFamily="34" charset="0"/>
                <a:ea typeface="Aptos" panose="020B0004020202020204" pitchFamily="34" charset="0"/>
                <a:cs typeface="Arial" panose="020B0604020202020204" pitchFamily="34" charset="0"/>
              </a:rPr>
              <a:t>Comments that do not meet the requirements of a Service Alert can be treated as a </a:t>
            </a:r>
            <a:r>
              <a:rPr lang="en-US" sz="1000" i="1" kern="100">
                <a:effectLst/>
                <a:latin typeface="Avenir Next LT Pro" panose="020B0504020202020204" pitchFamily="34" charset="0"/>
                <a:ea typeface="Aptos" panose="020B0004020202020204" pitchFamily="34" charset="0"/>
                <a:cs typeface="Arial" panose="020B0604020202020204" pitchFamily="34" charset="0"/>
              </a:rPr>
              <a:t>Service Recovery Comment</a:t>
            </a:r>
            <a:r>
              <a:rPr lang="en-US" sz="1000" kern="100">
                <a:effectLst/>
                <a:latin typeface="Avenir Next LT Pro" panose="020B0504020202020204" pitchFamily="34" charset="0"/>
                <a:ea typeface="Aptos" panose="020B0004020202020204" pitchFamily="34" charset="0"/>
                <a:cs typeface="Arial" panose="020B0604020202020204" pitchFamily="34" charset="0"/>
              </a:rPr>
              <a:t>. Elicits an apology to patient and follow up actions. Patient should be contacted within 48 hours from time service recovery comment was added to NRC Experience platform. **</a:t>
            </a:r>
            <a:r>
              <a:rPr lang="en-US" sz="1000" b="1" kern="100">
                <a:effectLst/>
                <a:latin typeface="Avenir Next LT Pro" panose="020B0504020202020204" pitchFamily="34" charset="0"/>
                <a:ea typeface="Aptos" panose="020B0004020202020204" pitchFamily="34" charset="0"/>
                <a:cs typeface="Arial" panose="020B0604020202020204" pitchFamily="34" charset="0"/>
              </a:rPr>
              <a:t>Reminder:</a:t>
            </a:r>
            <a:r>
              <a:rPr lang="en-US" sz="1000" b="1" kern="100">
                <a:solidFill>
                  <a:srgbClr val="FF0000"/>
                </a:solidFill>
                <a:effectLst/>
                <a:latin typeface="Avenir Next LT Pro" panose="020B0504020202020204" pitchFamily="34" charset="0"/>
                <a:ea typeface="Aptos" panose="020B0004020202020204" pitchFamily="34" charset="0"/>
                <a:cs typeface="Arial" panose="020B0604020202020204" pitchFamily="34" charset="0"/>
              </a:rPr>
              <a:t> </a:t>
            </a:r>
            <a:r>
              <a:rPr lang="en-US" sz="1000" b="1" kern="100">
                <a:effectLst/>
                <a:latin typeface="Avenir Next LT Pro" panose="020B0504020202020204" pitchFamily="34" charset="0"/>
                <a:ea typeface="Aptos" panose="020B0004020202020204" pitchFamily="34" charset="0"/>
                <a:cs typeface="Arial" panose="020B0604020202020204" pitchFamily="34" charset="0"/>
              </a:rPr>
              <a:t>No direct care staff can contact patients including physicians.**</a:t>
            </a:r>
            <a:r>
              <a:rPr lang="en-US" sz="1000" kern="100">
                <a:effectLst/>
                <a:latin typeface="Avenir Next LT Pro" panose="020B0504020202020204" pitchFamily="34" charset="0"/>
                <a:ea typeface="Aptos" panose="020B0004020202020204" pitchFamily="34" charset="0"/>
                <a:cs typeface="Arial" panose="020B0604020202020204" pitchFamily="34" charset="0"/>
              </a:rPr>
              <a:t> </a:t>
            </a:r>
            <a:br>
              <a:rPr lang="en-US" sz="1000" kern="100">
                <a:solidFill>
                  <a:srgbClr val="FF0000"/>
                </a:solidFill>
                <a:effectLst/>
                <a:latin typeface="Avenir Next LT Pro" panose="020B0504020202020204" pitchFamily="34" charset="0"/>
                <a:ea typeface="Aptos" panose="020B0004020202020204" pitchFamily="34" charset="0"/>
                <a:cs typeface="Arial" panose="020B0604020202020204" pitchFamily="34" charset="0"/>
              </a:rPr>
            </a:br>
            <a:br>
              <a:rPr lang="en-US" sz="1000" kern="100">
                <a:effectLst/>
                <a:latin typeface="Avenir Next LT Pro" panose="020B0504020202020204" pitchFamily="34" charset="0"/>
                <a:ea typeface="Aptos" panose="020B0004020202020204" pitchFamily="34" charset="0"/>
                <a:cs typeface="Arial" panose="020B0604020202020204" pitchFamily="34" charset="0"/>
              </a:rPr>
            </a:br>
            <a:r>
              <a:rPr lang="en-US" sz="1000" kern="100">
                <a:effectLst/>
                <a:latin typeface="Avenir Next LT Pro" panose="020B0504020202020204" pitchFamily="34" charset="0"/>
                <a:ea typeface="Aptos" panose="020B0004020202020204" pitchFamily="34" charset="0"/>
                <a:cs typeface="Arial" panose="020B0604020202020204" pitchFamily="34" charset="0"/>
              </a:rPr>
              <a:t>Department Leaders to use their own discretion as to which comments fall into this criteria. Key factors to consider in alert assignment:</a:t>
            </a:r>
          </a:p>
          <a:p>
            <a:pPr marL="628650" lvl="1" indent="-171450">
              <a:lnSpc>
                <a:spcPct val="107000"/>
              </a:lnSpc>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How significant is the level of dissatisfaction / anger</a:t>
            </a:r>
          </a:p>
          <a:p>
            <a:pPr marL="628650" lvl="1" indent="-171450">
              <a:lnSpc>
                <a:spcPct val="107000"/>
              </a:lnSpc>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Will calling the patient be beneficial to the patient or if it will do more harm</a:t>
            </a:r>
          </a:p>
          <a:p>
            <a:pPr marL="628650" lvl="1" indent="-171450">
              <a:lnSpc>
                <a:spcPct val="107000"/>
              </a:lnSpc>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Number of complaints in one comment</a:t>
            </a:r>
          </a:p>
          <a:p>
            <a:pPr marL="628650" lvl="1" indent="-171450">
              <a:lnSpc>
                <a:spcPct val="107000"/>
              </a:lnSpc>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Perceived medical impact of KP’s alleged actions</a:t>
            </a:r>
          </a:p>
          <a:p>
            <a:pPr marL="628650" lvl="1" indent="-171450">
              <a:lnSpc>
                <a:spcPct val="107000"/>
              </a:lnSpc>
              <a:spcAft>
                <a:spcPts val="800"/>
              </a:spcAft>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How the patient responded to all survey questions</a:t>
            </a:r>
          </a:p>
        </p:txBody>
      </p:sp>
      <p:sp>
        <p:nvSpPr>
          <p:cNvPr id="14" name="TextBox 13">
            <a:extLst>
              <a:ext uri="{FF2B5EF4-FFF2-40B4-BE49-F238E27FC236}">
                <a16:creationId xmlns:a16="http://schemas.microsoft.com/office/drawing/2014/main" id="{A0D0F99E-BF5C-6823-02B8-F364B30B264F}"/>
              </a:ext>
            </a:extLst>
          </p:cNvPr>
          <p:cNvSpPr txBox="1"/>
          <p:nvPr/>
        </p:nvSpPr>
        <p:spPr>
          <a:xfrm>
            <a:off x="494284" y="3223407"/>
            <a:ext cx="6833681" cy="307777"/>
          </a:xfrm>
          <a:prstGeom prst="rect">
            <a:avLst/>
          </a:prstGeom>
          <a:noFill/>
        </p:spPr>
        <p:txBody>
          <a:bodyPr wrap="square">
            <a:spAutoFit/>
          </a:bodyPr>
          <a:lstStyle/>
          <a:p>
            <a:pPr fontAlgn="t"/>
            <a:r>
              <a:rPr lang="en-US" sz="1400">
                <a:solidFill>
                  <a:srgbClr val="0069A6"/>
                </a:solidFill>
                <a:latin typeface="AvenirNext LT Pro Bold" panose="020B0504020202020204" pitchFamily="34" charset="0"/>
                <a:cs typeface="Arial"/>
              </a:rPr>
              <a:t>Differences between Real-Time and HCAHPS Patient Outreach</a:t>
            </a:r>
          </a:p>
        </p:txBody>
      </p:sp>
      <p:graphicFrame>
        <p:nvGraphicFramePr>
          <p:cNvPr id="6" name="Table 5">
            <a:extLst>
              <a:ext uri="{FF2B5EF4-FFF2-40B4-BE49-F238E27FC236}">
                <a16:creationId xmlns:a16="http://schemas.microsoft.com/office/drawing/2014/main" id="{946C3F76-8E53-95D2-9DBD-07D2CD7B8240}"/>
              </a:ext>
            </a:extLst>
          </p:cNvPr>
          <p:cNvGraphicFramePr>
            <a:graphicFrameLocks noGrp="1"/>
          </p:cNvGraphicFramePr>
          <p:nvPr>
            <p:extLst>
              <p:ext uri="{D42A27DB-BD31-4B8C-83A1-F6EECF244321}">
                <p14:modId xmlns:p14="http://schemas.microsoft.com/office/powerpoint/2010/main" val="3741541632"/>
              </p:ext>
            </p:extLst>
          </p:nvPr>
        </p:nvGraphicFramePr>
        <p:xfrm>
          <a:off x="599439" y="3551542"/>
          <a:ext cx="6718809" cy="5928631"/>
        </p:xfrm>
        <a:graphic>
          <a:graphicData uri="http://schemas.openxmlformats.org/drawingml/2006/table">
            <a:tbl>
              <a:tblPr firstRow="1" bandRow="1">
                <a:tableStyleId>{B301B821-A1FF-4177-AEE7-76D212191A09}</a:tableStyleId>
              </a:tblPr>
              <a:tblGrid>
                <a:gridCol w="2748879">
                  <a:extLst>
                    <a:ext uri="{9D8B030D-6E8A-4147-A177-3AD203B41FA5}">
                      <a16:colId xmlns:a16="http://schemas.microsoft.com/office/drawing/2014/main" val="802966384"/>
                    </a:ext>
                  </a:extLst>
                </a:gridCol>
                <a:gridCol w="1984965">
                  <a:extLst>
                    <a:ext uri="{9D8B030D-6E8A-4147-A177-3AD203B41FA5}">
                      <a16:colId xmlns:a16="http://schemas.microsoft.com/office/drawing/2014/main" val="2020307694"/>
                    </a:ext>
                  </a:extLst>
                </a:gridCol>
                <a:gridCol w="1984965">
                  <a:extLst>
                    <a:ext uri="{9D8B030D-6E8A-4147-A177-3AD203B41FA5}">
                      <a16:colId xmlns:a16="http://schemas.microsoft.com/office/drawing/2014/main" val="3010279445"/>
                    </a:ext>
                  </a:extLst>
                </a:gridCol>
              </a:tblGrid>
              <a:tr h="317254">
                <a:tc>
                  <a:txBody>
                    <a:bodyPr/>
                    <a:lstStyle/>
                    <a:p>
                      <a:pPr marL="0" marR="0" algn="ctr">
                        <a:lnSpc>
                          <a:spcPct val="107000"/>
                        </a:lnSpc>
                        <a:spcBef>
                          <a:spcPts val="0"/>
                        </a:spcBef>
                        <a:spcAft>
                          <a:spcPts val="800"/>
                        </a:spcAft>
                      </a:pPr>
                      <a:r>
                        <a:rPr lang="en-US" sz="1400" b="1" kern="100">
                          <a:solidFill>
                            <a:schemeClr val="bg1"/>
                          </a:solidFill>
                          <a:effectLst/>
                          <a:latin typeface="AvenirNext LT Pro Bold" panose="020B0504020202020204" pitchFamily="34" charset="0"/>
                        </a:rPr>
                        <a:t>Outreach Type</a:t>
                      </a:r>
                      <a:endParaRPr lang="en-US" sz="1400" kern="100">
                        <a:solidFill>
                          <a:schemeClr val="bg1"/>
                        </a:solidFill>
                        <a:effectLst/>
                        <a:latin typeface="AvenirNext LT Pro Bold" panose="020B0504020202020204" pitchFamily="34" charset="0"/>
                        <a:ea typeface="Aptos" panose="020B0004020202020204" pitchFamily="34" charset="0"/>
                        <a:cs typeface="Times New Roman" panose="02020603050405020304" pitchFamily="18" charset="0"/>
                      </a:endParaRPr>
                    </a:p>
                  </a:txBody>
                  <a:tcPr>
                    <a:solidFill>
                      <a:srgbClr val="0078A9"/>
                    </a:solidFill>
                  </a:tcPr>
                </a:tc>
                <a:tc>
                  <a:txBody>
                    <a:bodyPr/>
                    <a:lstStyle/>
                    <a:p>
                      <a:pPr marL="0" marR="0" algn="ctr">
                        <a:lnSpc>
                          <a:spcPct val="107000"/>
                        </a:lnSpc>
                        <a:spcBef>
                          <a:spcPts val="0"/>
                        </a:spcBef>
                        <a:spcAft>
                          <a:spcPts val="800"/>
                        </a:spcAft>
                      </a:pPr>
                      <a:r>
                        <a:rPr lang="en-US" sz="1400" b="1" kern="100">
                          <a:solidFill>
                            <a:schemeClr val="bg1"/>
                          </a:solidFill>
                          <a:effectLst/>
                          <a:latin typeface="AvenirNext LT Pro Bold" panose="020B0504020202020204" pitchFamily="34" charset="0"/>
                        </a:rPr>
                        <a:t>Real-Time</a:t>
                      </a:r>
                      <a:endParaRPr lang="en-US" sz="1400" kern="100">
                        <a:solidFill>
                          <a:schemeClr val="bg1"/>
                        </a:solidFill>
                        <a:effectLst/>
                        <a:latin typeface="AvenirNext LT Pro Bold" panose="020B0504020202020204" pitchFamily="34" charset="0"/>
                        <a:ea typeface="Aptos" panose="020B0004020202020204" pitchFamily="34" charset="0"/>
                        <a:cs typeface="Times New Roman" panose="02020603050405020304" pitchFamily="18" charset="0"/>
                      </a:endParaRPr>
                    </a:p>
                  </a:txBody>
                  <a:tcPr>
                    <a:solidFill>
                      <a:srgbClr val="0078A9"/>
                    </a:solidFill>
                  </a:tcPr>
                </a:tc>
                <a:tc>
                  <a:txBody>
                    <a:bodyPr/>
                    <a:lstStyle/>
                    <a:p>
                      <a:pPr marL="0" marR="0" algn="ctr">
                        <a:lnSpc>
                          <a:spcPct val="107000"/>
                        </a:lnSpc>
                        <a:spcBef>
                          <a:spcPts val="0"/>
                        </a:spcBef>
                        <a:spcAft>
                          <a:spcPts val="800"/>
                        </a:spcAft>
                      </a:pPr>
                      <a:r>
                        <a:rPr lang="en-US" sz="1400" b="1" kern="100">
                          <a:solidFill>
                            <a:schemeClr val="bg1"/>
                          </a:solidFill>
                          <a:effectLst/>
                          <a:latin typeface="AvenirNext LT Pro Bold" panose="020B0504020202020204" pitchFamily="34" charset="0"/>
                        </a:rPr>
                        <a:t>HCAHPS</a:t>
                      </a:r>
                      <a:endParaRPr lang="en-US" sz="1400" kern="100">
                        <a:solidFill>
                          <a:schemeClr val="bg1"/>
                        </a:solidFill>
                        <a:effectLst/>
                        <a:latin typeface="AvenirNext LT Pro Bold" panose="020B0504020202020204" pitchFamily="34" charset="0"/>
                        <a:ea typeface="Aptos" panose="020B0004020202020204" pitchFamily="34" charset="0"/>
                        <a:cs typeface="Times New Roman" panose="02020603050405020304" pitchFamily="18" charset="0"/>
                      </a:endParaRPr>
                    </a:p>
                  </a:txBody>
                  <a:tcPr>
                    <a:solidFill>
                      <a:srgbClr val="0078A9"/>
                    </a:solidFill>
                  </a:tcPr>
                </a:tc>
                <a:extLst>
                  <a:ext uri="{0D108BD9-81ED-4DB2-BD59-A6C34878D82A}">
                    <a16:rowId xmlns:a16="http://schemas.microsoft.com/office/drawing/2014/main" val="1221278198"/>
                  </a:ext>
                </a:extLst>
              </a:tr>
              <a:tr h="965900">
                <a:tc>
                  <a:txBody>
                    <a:bodyPr/>
                    <a:lstStyle/>
                    <a:p>
                      <a:pPr marL="0" marR="0" algn="ctr">
                        <a:lnSpc>
                          <a:spcPct val="107000"/>
                        </a:lnSpc>
                        <a:spcBef>
                          <a:spcPts val="0"/>
                        </a:spcBef>
                        <a:spcAft>
                          <a:spcPts val="800"/>
                        </a:spcAft>
                      </a:pPr>
                      <a:r>
                        <a:rPr lang="en-US" sz="1000" b="0" kern="100">
                          <a:solidFill>
                            <a:schemeClr val="bg1"/>
                          </a:solidFill>
                          <a:effectLst/>
                          <a:latin typeface="AvenirNext LT Pro Bold" panose="020B0504020202020204" pitchFamily="34" charset="0"/>
                        </a:rPr>
                        <a:t>Contacting Patients</a:t>
                      </a:r>
                      <a:endParaRPr lang="en-US" sz="1000" b="0" kern="100">
                        <a:solidFill>
                          <a:schemeClr val="bg1"/>
                        </a:solidFill>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solidFill>
                      <a:srgbClr val="0078A9"/>
                    </a:solidFill>
                  </a:tcPr>
                </a:tc>
                <a:tc>
                  <a:txBody>
                    <a:bodyPr/>
                    <a:lstStyle/>
                    <a:p>
                      <a:pPr marL="0" marR="0" algn="ctr">
                        <a:lnSpc>
                          <a:spcPct val="107000"/>
                        </a:lnSpc>
                        <a:spcBef>
                          <a:spcPts val="0"/>
                        </a:spcBef>
                        <a:spcAft>
                          <a:spcPts val="800"/>
                        </a:spcAft>
                      </a:pPr>
                      <a:r>
                        <a:rPr lang="en-US" sz="1000" b="0" kern="100">
                          <a:solidFill>
                            <a:schemeClr val="bg1"/>
                          </a:solidFill>
                          <a:effectLst/>
                          <a:latin typeface="AvenirNext LT Pro Bold" panose="020B0504020202020204" pitchFamily="34" charset="0"/>
                        </a:rPr>
                        <a:t>RT is not anonymous, contacting patients is permitted.</a:t>
                      </a:r>
                      <a:endParaRPr lang="en-US" sz="1000" b="0" kern="100">
                        <a:solidFill>
                          <a:schemeClr val="bg1"/>
                        </a:solidFill>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solidFill>
                      <a:srgbClr val="0078A9"/>
                    </a:solidFill>
                  </a:tcPr>
                </a:tc>
                <a:tc>
                  <a:txBody>
                    <a:bodyPr/>
                    <a:lstStyle/>
                    <a:p>
                      <a:pPr marL="0" marR="0" algn="ctr">
                        <a:lnSpc>
                          <a:spcPct val="107000"/>
                        </a:lnSpc>
                        <a:spcBef>
                          <a:spcPts val="0"/>
                        </a:spcBef>
                        <a:spcAft>
                          <a:spcPts val="800"/>
                        </a:spcAft>
                      </a:pPr>
                      <a:r>
                        <a:rPr lang="en-US" sz="1000" b="0" kern="100">
                          <a:solidFill>
                            <a:schemeClr val="bg1"/>
                          </a:solidFill>
                          <a:effectLst/>
                          <a:latin typeface="AvenirNext LT Pro Bold" panose="020B0504020202020204" pitchFamily="34" charset="0"/>
                        </a:rPr>
                        <a:t>HCAHPS is considered anonymous, contact patients using discretion, only when appropriate.</a:t>
                      </a:r>
                      <a:endParaRPr lang="en-US" sz="1000" b="0" kern="100">
                        <a:solidFill>
                          <a:schemeClr val="bg1"/>
                        </a:solidFill>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solidFill>
                      <a:srgbClr val="0078A9"/>
                    </a:solidFill>
                  </a:tcPr>
                </a:tc>
                <a:extLst>
                  <a:ext uri="{0D108BD9-81ED-4DB2-BD59-A6C34878D82A}">
                    <a16:rowId xmlns:a16="http://schemas.microsoft.com/office/drawing/2014/main" val="1694446316"/>
                  </a:ext>
                </a:extLst>
              </a:tr>
              <a:tr h="455439">
                <a:tc>
                  <a:txBody>
                    <a:bodyPr/>
                    <a:lstStyle/>
                    <a:p>
                      <a:pPr marL="0" marR="0">
                        <a:lnSpc>
                          <a:spcPct val="107000"/>
                        </a:lnSpc>
                        <a:spcBef>
                          <a:spcPts val="0"/>
                        </a:spcBef>
                        <a:spcAft>
                          <a:spcPts val="800"/>
                        </a:spcAft>
                      </a:pPr>
                      <a:r>
                        <a:rPr lang="en-US" sz="1000" b="1" kern="100">
                          <a:solidFill>
                            <a:srgbClr val="000000"/>
                          </a:solidFill>
                          <a:effectLst/>
                          <a:latin typeface="AvenirNext LT Pro Bold" panose="020B0504020202020204" pitchFamily="34" charset="0"/>
                        </a:rPr>
                        <a:t>Service Alert: </a:t>
                      </a:r>
                      <a:r>
                        <a:rPr lang="en-US" sz="1000" kern="100">
                          <a:solidFill>
                            <a:srgbClr val="000000"/>
                          </a:solidFill>
                          <a:effectLst/>
                          <a:latin typeface="AvenirNext LT Pro Bold" panose="020B0504020202020204" pitchFamily="34" charset="0"/>
                        </a:rPr>
                        <a:t>Patient comment triggered “Service Alert” meeting CMS criteria</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Follow Service Alert Workflow</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Follow Service Alert Workflow</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1761632654"/>
                  </a:ext>
                </a:extLst>
              </a:tr>
              <a:tr h="819791">
                <a:tc>
                  <a:txBody>
                    <a:bodyPr/>
                    <a:lstStyle/>
                    <a:p>
                      <a:pPr marL="0" marR="0">
                        <a:lnSpc>
                          <a:spcPct val="107000"/>
                        </a:lnSpc>
                        <a:spcBef>
                          <a:spcPts val="0"/>
                        </a:spcBef>
                        <a:spcAft>
                          <a:spcPts val="800"/>
                        </a:spcAft>
                      </a:pPr>
                      <a:r>
                        <a:rPr lang="en-US" sz="1000" b="1" kern="100">
                          <a:solidFill>
                            <a:srgbClr val="000000"/>
                          </a:solidFill>
                          <a:effectLst/>
                          <a:latin typeface="AvenirNext LT Pro Bold" panose="020B0504020202020204" pitchFamily="34" charset="0"/>
                        </a:rPr>
                        <a:t>Service Recovery Comment: </a:t>
                      </a:r>
                      <a:r>
                        <a:rPr lang="en-US" sz="1000" kern="100">
                          <a:solidFill>
                            <a:srgbClr val="000000"/>
                          </a:solidFill>
                          <a:effectLst/>
                          <a:latin typeface="AvenirNext LT Pro Bold" panose="020B0504020202020204" pitchFamily="34" charset="0"/>
                        </a:rPr>
                        <a:t>Patient comment elicits the need for service recovery but does not meet CMS Criteria for “Service Alert”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Ok to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algn="l" rtl="0" fontAlgn="base"/>
                      <a:r>
                        <a:rPr lang="en-US" sz="1000" b="1">
                          <a:solidFill>
                            <a:srgbClr val="000000"/>
                          </a:solidFill>
                          <a:effectLst/>
                          <a:latin typeface="AvenirNext LT Pro Bold" panose="020B0504020202020204" pitchFamily="34" charset="0"/>
                        </a:rPr>
                        <a:t>New!</a:t>
                      </a:r>
                      <a:r>
                        <a:rPr lang="en-US" sz="1000" b="1" u="none">
                          <a:solidFill>
                            <a:srgbClr val="D13438"/>
                          </a:solidFill>
                          <a:effectLst/>
                          <a:latin typeface="AvenirNext LT Pro Bold" panose="020B0504020202020204" pitchFamily="34" charset="0"/>
                        </a:rPr>
                        <a:t> </a:t>
                      </a:r>
                      <a:r>
                        <a:rPr lang="en-US" sz="1000" b="0" u="none">
                          <a:solidFill>
                            <a:schemeClr val="tx1"/>
                          </a:solidFill>
                          <a:effectLst/>
                          <a:latin typeface="AvenirNext LT Pro Bold" panose="020B0504020202020204" pitchFamily="34" charset="0"/>
                        </a:rPr>
                        <a:t>OK to contact from quality improvement lens.</a:t>
                      </a:r>
                      <a:endParaRPr lang="en-US" sz="1000" b="0" i="0" u="none">
                        <a:solidFill>
                          <a:schemeClr val="tx1"/>
                        </a:solidFill>
                        <a:effectLst/>
                        <a:latin typeface="AvenirNext LT Pro Bold" panose="020B0504020202020204" pitchFamily="34" charset="0"/>
                      </a:endParaRPr>
                    </a:p>
                  </a:txBody>
                  <a:tcPr anchor="ctr"/>
                </a:tc>
                <a:extLst>
                  <a:ext uri="{0D108BD9-81ED-4DB2-BD59-A6C34878D82A}">
                    <a16:rowId xmlns:a16="http://schemas.microsoft.com/office/drawing/2014/main" val="3096850124"/>
                  </a:ext>
                </a:extLst>
              </a:tr>
              <a:tr h="637614">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Patient score for “Recommend Hospital” and other survey measures are low, with or without a comment.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Ok to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Do not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586107972"/>
                  </a:ext>
                </a:extLst>
              </a:tr>
              <a:tr h="819791">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Patient score for “Recommend Hospital” measure is low while other survey measure scores are med-high, with or without a comment.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0"/>
                        </a:spcAft>
                      </a:pPr>
                      <a:r>
                        <a:rPr lang="en-US" sz="1000" kern="100">
                          <a:solidFill>
                            <a:srgbClr val="000000"/>
                          </a:solidFill>
                          <a:effectLst/>
                          <a:latin typeface="AvenirNext LT Pro Bold" panose="020B0504020202020204" pitchFamily="34" charset="0"/>
                        </a:rPr>
                        <a:t>Ok to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Do not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3068540168"/>
                  </a:ext>
                </a:extLst>
              </a:tr>
              <a:tr h="637614">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Patient score for “Recommend Hospital” and other survey measures are med-high, with or without a comment.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0"/>
                        </a:spcAft>
                      </a:pPr>
                      <a:r>
                        <a:rPr lang="en-US" sz="1000" kern="100">
                          <a:solidFill>
                            <a:srgbClr val="000000"/>
                          </a:solidFill>
                          <a:effectLst/>
                          <a:latin typeface="AvenirNext LT Pro Bold" panose="020B0504020202020204" pitchFamily="34" charset="0"/>
                        </a:rPr>
                        <a:t>Ok to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Do not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2659535114"/>
                  </a:ext>
                </a:extLst>
              </a:tr>
              <a:tr h="637614">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Patient requests to be contacted, and/or leaves identifying information such as Name, MRN, Phone Number.</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0"/>
                        </a:spcAft>
                      </a:pPr>
                      <a:r>
                        <a:rPr lang="en-US" sz="1000" kern="100">
                          <a:solidFill>
                            <a:srgbClr val="000000"/>
                          </a:solidFill>
                          <a:effectLst/>
                          <a:latin typeface="AvenirNext LT Pro Bold" panose="020B0504020202020204" pitchFamily="34" charset="0"/>
                        </a:rPr>
                        <a:t>Ok to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Ok to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2425550757"/>
                  </a:ext>
                </a:extLst>
              </a:tr>
              <a:tr h="637614">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Patient response does not elicit need for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Ok to contact with a thank you for your feedback. See RT response templates.</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Bef>
                          <a:spcPts val="0"/>
                        </a:spcBef>
                        <a:spcAft>
                          <a:spcPts val="800"/>
                        </a:spcAft>
                      </a:pPr>
                      <a:r>
                        <a:rPr lang="en-US" sz="1000" kern="100">
                          <a:solidFill>
                            <a:srgbClr val="000000"/>
                          </a:solidFill>
                          <a:effectLst/>
                          <a:latin typeface="AvenirNext LT Pro Bold" panose="020B0504020202020204" pitchFamily="34" charset="0"/>
                        </a:rPr>
                        <a:t>Do not contact</a:t>
                      </a:r>
                      <a:endParaRPr lang="en-US" sz="1000" kern="100">
                        <a:effectLst/>
                        <a:latin typeface="AvenirNext LT Pro Bold" panose="020B05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2165457070"/>
                  </a:ext>
                </a:extLst>
              </a:tr>
            </a:tbl>
          </a:graphicData>
        </a:graphic>
      </p:graphicFrame>
      <p:sp>
        <p:nvSpPr>
          <p:cNvPr id="4" name="Title 1">
            <a:extLst>
              <a:ext uri="{FF2B5EF4-FFF2-40B4-BE49-F238E27FC236}">
                <a16:creationId xmlns:a16="http://schemas.microsoft.com/office/drawing/2014/main" id="{25BD22D9-752D-D764-DC1B-C9841447B500}"/>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latin typeface="AvenirNext LT Pro Bold" panose="020B0504020202020204" pitchFamily="34" charset="0"/>
            </a:endParaRPr>
          </a:p>
        </p:txBody>
      </p:sp>
    </p:spTree>
    <p:extLst>
      <p:ext uri="{BB962C8B-B14F-4D97-AF65-F5344CB8AC3E}">
        <p14:creationId xmlns:p14="http://schemas.microsoft.com/office/powerpoint/2010/main" val="3531120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FCB5AE4-DF61-4BD9-F59B-FB05859E8825}"/>
              </a:ext>
            </a:extLst>
          </p:cNvPr>
          <p:cNvSpPr txBox="1"/>
          <p:nvPr/>
        </p:nvSpPr>
        <p:spPr>
          <a:xfrm>
            <a:off x="360285" y="846800"/>
            <a:ext cx="6707307" cy="307777"/>
          </a:xfrm>
          <a:prstGeom prst="rect">
            <a:avLst/>
          </a:prstGeom>
          <a:noFill/>
        </p:spPr>
        <p:txBody>
          <a:bodyPr wrap="square">
            <a:spAutoFit/>
          </a:bodyPr>
          <a:lstStyle/>
          <a:p>
            <a:pPr fontAlgn="t"/>
            <a:r>
              <a:rPr lang="en-US" sz="1400">
                <a:solidFill>
                  <a:srgbClr val="0069A6"/>
                </a:solidFill>
                <a:latin typeface="Avenir Next LT Pro" panose="020B0504020202020204" pitchFamily="34" charset="0"/>
                <a:cs typeface="Arial"/>
              </a:rPr>
              <a:t>Comments, Service Alerts, &amp; Service Recovery Workflow</a:t>
            </a:r>
          </a:p>
        </p:txBody>
      </p:sp>
      <p:sp>
        <p:nvSpPr>
          <p:cNvPr id="6" name="Title 1">
            <a:extLst>
              <a:ext uri="{FF2B5EF4-FFF2-40B4-BE49-F238E27FC236}">
                <a16:creationId xmlns:a16="http://schemas.microsoft.com/office/drawing/2014/main" id="{3709D0AB-71D9-CC10-E552-33450AFB405A}"/>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p>
        </p:txBody>
      </p:sp>
      <p:sp>
        <p:nvSpPr>
          <p:cNvPr id="8" name="TextBox 7">
            <a:extLst>
              <a:ext uri="{FF2B5EF4-FFF2-40B4-BE49-F238E27FC236}">
                <a16:creationId xmlns:a16="http://schemas.microsoft.com/office/drawing/2014/main" id="{E17B96AF-D2E7-584E-3AD9-2E1C1807179A}"/>
              </a:ext>
            </a:extLst>
          </p:cNvPr>
          <p:cNvSpPr txBox="1"/>
          <p:nvPr/>
        </p:nvSpPr>
        <p:spPr>
          <a:xfrm>
            <a:off x="437022" y="1266289"/>
            <a:ext cx="6839712" cy="5477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a:ln>
                  <a:noFill/>
                </a:ln>
                <a:effectLst/>
                <a:uLnTx/>
                <a:uFillTx/>
                <a:latin typeface="Avenir Next LT Pro" panose="020B0504020202020204" pitchFamily="34" charset="0"/>
                <a:ea typeface="Aptos" panose="020B0004020202020204" pitchFamily="34" charset="0"/>
                <a:cs typeface="Arial" panose="020B0604020202020204" pitchFamily="34" charset="0"/>
              </a:rPr>
              <a:t>Comment </a:t>
            </a:r>
            <a:r>
              <a:rPr lang="en-US" sz="1200" b="1" kern="100">
                <a:latin typeface="Avenir Next LT Pro" panose="020B0504020202020204" pitchFamily="34" charset="0"/>
                <a:ea typeface="Aptos" panose="020B0004020202020204" pitchFamily="34" charset="0"/>
                <a:cs typeface="Arial" panose="020B0604020202020204" pitchFamily="34" charset="0"/>
              </a:rPr>
              <a:t>Meets </a:t>
            </a:r>
            <a:r>
              <a:rPr kumimoji="0" lang="en-US" sz="1200" b="1" i="0" u="none" strike="noStrike" kern="100" cap="none" spc="0" normalizeH="0" baseline="0" noProof="0">
                <a:ln>
                  <a:noFill/>
                </a:ln>
                <a:effectLst/>
                <a:uLnTx/>
                <a:uFillTx/>
                <a:latin typeface="Avenir Next LT Pro" panose="020B0504020202020204" pitchFamily="34" charset="0"/>
                <a:ea typeface="Aptos" panose="020B0004020202020204" pitchFamily="34" charset="0"/>
                <a:cs typeface="Arial" panose="020B0604020202020204" pitchFamily="34" charset="0"/>
              </a:rPr>
              <a:t>Service Alert Criteria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1" i="1" u="none" strike="noStrike" kern="100" cap="none" spc="0" normalizeH="0" baseline="0" noProof="0">
                <a:ln>
                  <a:noFill/>
                </a:ln>
                <a:solidFill>
                  <a:srgbClr val="FF0000"/>
                </a:solidFill>
                <a:effectLst/>
                <a:uLnTx/>
                <a:uFillTx/>
                <a:latin typeface="Avenir Next LT Pro" panose="020B0504020202020204" pitchFamily="34" charset="0"/>
                <a:ea typeface="Aptos" panose="020B0004020202020204" pitchFamily="34" charset="0"/>
                <a:cs typeface="Arial" panose="020B0604020202020204" pitchFamily="34" charset="0"/>
              </a:rPr>
              <a:t>*Escalation must be triaged within 24 hours and resolved within 72 hours</a:t>
            </a:r>
            <a:endParaRPr kumimoji="0" lang="en-US" sz="1000" b="1" i="0" u="none" strike="noStrike" kern="100" cap="none" spc="0" normalizeH="0" baseline="0" noProof="0">
              <a:ln>
                <a:noFill/>
              </a:ln>
              <a:solidFill>
                <a:srgbClr val="FF0000"/>
              </a:solidFill>
              <a:effectLst/>
              <a:uLnTx/>
              <a:uFillTx/>
              <a:latin typeface="Avenir Next LT Pro" panose="020B0504020202020204" pitchFamily="34" charset="0"/>
              <a:ea typeface="Aptos" panose="020B00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188D4F8B-DFF0-3A69-271A-96B0D2B1FD45}"/>
              </a:ext>
            </a:extLst>
          </p:cNvPr>
          <p:cNvGraphicFramePr>
            <a:graphicFrameLocks noGrp="1"/>
          </p:cNvGraphicFramePr>
          <p:nvPr>
            <p:extLst>
              <p:ext uri="{D42A27DB-BD31-4B8C-83A1-F6EECF244321}">
                <p14:modId xmlns:p14="http://schemas.microsoft.com/office/powerpoint/2010/main" val="1668038285"/>
              </p:ext>
            </p:extLst>
          </p:nvPr>
        </p:nvGraphicFramePr>
        <p:xfrm>
          <a:off x="514745" y="1934848"/>
          <a:ext cx="2034309" cy="3068887"/>
        </p:xfrm>
        <a:graphic>
          <a:graphicData uri="http://schemas.openxmlformats.org/drawingml/2006/table">
            <a:tbl>
              <a:tblPr firstRow="1" bandRow="1">
                <a:tableStyleId>{5C22544A-7EE6-4342-B048-85BDC9FD1C3A}</a:tableStyleId>
              </a:tblPr>
              <a:tblGrid>
                <a:gridCol w="2034309">
                  <a:extLst>
                    <a:ext uri="{9D8B030D-6E8A-4147-A177-3AD203B41FA5}">
                      <a16:colId xmlns:a16="http://schemas.microsoft.com/office/drawing/2014/main" val="4170919178"/>
                    </a:ext>
                  </a:extLst>
                </a:gridCol>
              </a:tblGrid>
              <a:tr h="465345">
                <a:tc>
                  <a:txBody>
                    <a:bodyPr/>
                    <a:lstStyle/>
                    <a:p>
                      <a:pPr lvl="0" algn="ctr">
                        <a:buFont typeface="+mj-lt"/>
                        <a:buNone/>
                      </a:pPr>
                      <a:r>
                        <a:rPr lang="en-US" sz="1200" b="1">
                          <a:effectLst/>
                          <a:latin typeface="Avenir Next LT Pro" panose="020B0504020202020204" pitchFamily="34" charset="0"/>
                          <a:ea typeface="Aptos" panose="020B0004020202020204" pitchFamily="34" charset="0"/>
                          <a:cs typeface="Arial" panose="020B0604020202020204" pitchFamily="34" charset="0"/>
                        </a:rPr>
                        <a:t>Consult with Care Experience Leader</a:t>
                      </a:r>
                      <a:endParaRPr lang="en-US" sz="1200">
                        <a:latin typeface="Avenir Next L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2603542">
                <a:tc>
                  <a:txBody>
                    <a:bodyPr/>
                    <a:lstStyle/>
                    <a:p>
                      <a:pPr lvl="0">
                        <a:buFont typeface="+mj-lt"/>
                        <a:buNone/>
                      </a:pPr>
                      <a:r>
                        <a:rPr lang="en-US" sz="1000">
                          <a:effectLst/>
                          <a:latin typeface="Avenir Next LT Pro" panose="020B0504020202020204" pitchFamily="34" charset="0"/>
                          <a:ea typeface="Aptos" panose="020B0004020202020204" pitchFamily="34" charset="0"/>
                          <a:cs typeface="Arial" panose="020B0604020202020204" pitchFamily="34" charset="0"/>
                        </a:rPr>
                        <a:t>Dept. Leaders contact Care Experience leader within 24 business hours of receiving alert to consult and determine escalation pathway. </a:t>
                      </a:r>
                      <a:endParaRPr lang="en-US" sz="1000">
                        <a:latin typeface="Avenir Next LT Pro" panose="020B0504020202020204" pitchFamily="34" charset="0"/>
                      </a:endParaRPr>
                    </a:p>
                    <a:p>
                      <a:pPr lvl="0">
                        <a:buFont typeface="+mj-lt"/>
                        <a:buAutoNum type="arabicPeriod"/>
                      </a:pPr>
                      <a:endParaRPr lang="en-US" sz="1000">
                        <a:solidFill>
                          <a:schemeClr val="tx1"/>
                        </a:solidFill>
                        <a:latin typeface="Avenir Next LT Pro" panose="020B0504020202020204" pitchFamily="34" charset="0"/>
                      </a:endParaRPr>
                    </a:p>
                    <a:p>
                      <a:pPr marL="171450" lvl="0" indent="-171450">
                        <a:buFont typeface="Wingdings" panose="05000000000000000000" pitchFamily="2" charset="2"/>
                        <a:buChar char="v"/>
                      </a:pPr>
                      <a:r>
                        <a:rPr lang="en-US" sz="1000" b="1">
                          <a:solidFill>
                            <a:schemeClr val="tx1"/>
                          </a:solidFill>
                          <a:effectLst/>
                          <a:latin typeface="Avenir Next LT Pro" panose="020B0504020202020204" pitchFamily="34" charset="0"/>
                          <a:ea typeface="Aptos" panose="020B0004020202020204" pitchFamily="34" charset="0"/>
                          <a:cs typeface="Arial" panose="020B0604020202020204" pitchFamily="34" charset="0"/>
                        </a:rPr>
                        <a:t>DO NOT follow up with patient for service recovery.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graphicFrame>
        <p:nvGraphicFramePr>
          <p:cNvPr id="4" name="Table 3">
            <a:extLst>
              <a:ext uri="{FF2B5EF4-FFF2-40B4-BE49-F238E27FC236}">
                <a16:creationId xmlns:a16="http://schemas.microsoft.com/office/drawing/2014/main" id="{64173879-29DD-08AB-17F9-149C3BE03A38}"/>
              </a:ext>
            </a:extLst>
          </p:cNvPr>
          <p:cNvGraphicFramePr>
            <a:graphicFrameLocks noGrp="1"/>
          </p:cNvGraphicFramePr>
          <p:nvPr>
            <p:extLst>
              <p:ext uri="{D42A27DB-BD31-4B8C-83A1-F6EECF244321}">
                <p14:modId xmlns:p14="http://schemas.microsoft.com/office/powerpoint/2010/main" val="2831239381"/>
              </p:ext>
            </p:extLst>
          </p:nvPr>
        </p:nvGraphicFramePr>
        <p:xfrm>
          <a:off x="2815032" y="1934850"/>
          <a:ext cx="2034309" cy="3068887"/>
        </p:xfrm>
        <a:graphic>
          <a:graphicData uri="http://schemas.openxmlformats.org/drawingml/2006/table">
            <a:tbl>
              <a:tblPr firstRow="1" bandRow="1">
                <a:tableStyleId>{5C22544A-7EE6-4342-B048-85BDC9FD1C3A}</a:tableStyleId>
              </a:tblPr>
              <a:tblGrid>
                <a:gridCol w="2034309">
                  <a:extLst>
                    <a:ext uri="{9D8B030D-6E8A-4147-A177-3AD203B41FA5}">
                      <a16:colId xmlns:a16="http://schemas.microsoft.com/office/drawing/2014/main" val="4170919178"/>
                    </a:ext>
                  </a:extLst>
                </a:gridCol>
              </a:tblGrid>
              <a:tr h="429859">
                <a:tc>
                  <a:txBody>
                    <a:bodyPr/>
                    <a:lstStyle/>
                    <a:p>
                      <a:pPr lvl="0" algn="ctr"/>
                      <a:r>
                        <a:rPr lang="en-US" sz="1200" b="1">
                          <a:effectLst/>
                          <a:latin typeface="Avenir Next LT Pro" panose="020B0504020202020204" pitchFamily="34" charset="0"/>
                          <a:ea typeface="Aptos" panose="020B0004020202020204" pitchFamily="34" charset="0"/>
                          <a:cs typeface="Arial" panose="020B0604020202020204" pitchFamily="34" charset="0"/>
                        </a:rPr>
                        <a:t>Escalation Pathway </a:t>
                      </a:r>
                      <a:r>
                        <a:rPr lang="en-US" sz="1200" b="1">
                          <a:latin typeface="Avenir Next LT Pro" panose="020B0504020202020204" pitchFamily="34" charset="0"/>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2639028">
                <a:tc>
                  <a:txBody>
                    <a:bodyPr/>
                    <a:lstStyle/>
                    <a:p>
                      <a:pPr lvl="0">
                        <a:buFont typeface="Arial" panose="020B0604020202020204" pitchFamily="34" charset="0"/>
                        <a:buNone/>
                      </a:pPr>
                      <a:r>
                        <a:rPr lang="en-US" sz="1000">
                          <a:effectLst/>
                          <a:latin typeface="Avenir Next LT Pro" panose="020B0504020202020204" pitchFamily="34" charset="0"/>
                          <a:ea typeface="Aptos" panose="020B0004020202020204" pitchFamily="34" charset="0"/>
                          <a:cs typeface="Arial" panose="020B0604020202020204" pitchFamily="34" charset="0"/>
                        </a:rPr>
                        <a:t>Care Exp team leads issue resolution and shares the comment with local members of following teams (as appropriate) to triage the issue:</a:t>
                      </a:r>
                    </a:p>
                    <a:p>
                      <a:pPr lvl="0">
                        <a:buFont typeface="Arial" panose="020B0604020202020204" pitchFamily="34" charset="0"/>
                        <a:buNone/>
                      </a:pPr>
                      <a:endParaRPr lang="en-US" sz="1000">
                        <a:latin typeface="Avenir Next LT Pro" panose="020B0504020202020204" pitchFamily="34" charset="0"/>
                      </a:endParaRP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Department Leaders</a:t>
                      </a: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Member Services</a:t>
                      </a: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Compliance</a:t>
                      </a: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Quality, Patient Safety &amp; Risk</a:t>
                      </a: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HCOM (Ombuds mediator) - If emailing with other recipients, send as BCC for FYI only.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graphicFrame>
        <p:nvGraphicFramePr>
          <p:cNvPr id="5" name="Table 4">
            <a:extLst>
              <a:ext uri="{FF2B5EF4-FFF2-40B4-BE49-F238E27FC236}">
                <a16:creationId xmlns:a16="http://schemas.microsoft.com/office/drawing/2014/main" id="{73BE1A06-8DC2-A473-1BC2-440471054897}"/>
              </a:ext>
            </a:extLst>
          </p:cNvPr>
          <p:cNvGraphicFramePr>
            <a:graphicFrameLocks noGrp="1"/>
          </p:cNvGraphicFramePr>
          <p:nvPr>
            <p:extLst>
              <p:ext uri="{D42A27DB-BD31-4B8C-83A1-F6EECF244321}">
                <p14:modId xmlns:p14="http://schemas.microsoft.com/office/powerpoint/2010/main" val="1267732707"/>
              </p:ext>
            </p:extLst>
          </p:nvPr>
        </p:nvGraphicFramePr>
        <p:xfrm>
          <a:off x="5115319" y="1934852"/>
          <a:ext cx="2034309" cy="3077383"/>
        </p:xfrm>
        <a:graphic>
          <a:graphicData uri="http://schemas.openxmlformats.org/drawingml/2006/table">
            <a:tbl>
              <a:tblPr firstRow="1" bandRow="1">
                <a:tableStyleId>{5C22544A-7EE6-4342-B048-85BDC9FD1C3A}</a:tableStyleId>
              </a:tblPr>
              <a:tblGrid>
                <a:gridCol w="2034309">
                  <a:extLst>
                    <a:ext uri="{9D8B030D-6E8A-4147-A177-3AD203B41FA5}">
                      <a16:colId xmlns:a16="http://schemas.microsoft.com/office/drawing/2014/main" val="4170919178"/>
                    </a:ext>
                  </a:extLst>
                </a:gridCol>
              </a:tblGrid>
              <a:tr h="448701">
                <a:tc>
                  <a:txBody>
                    <a:bodyPr/>
                    <a:lstStyle/>
                    <a:p>
                      <a:pPr lvl="0" algn="ctr"/>
                      <a:r>
                        <a:rPr lang="en-US" sz="1200" b="1">
                          <a:effectLst/>
                          <a:latin typeface="Avenir Next LT Pro" panose="020B0504020202020204" pitchFamily="34" charset="0"/>
                          <a:ea typeface="Aptos" panose="020B0004020202020204" pitchFamily="34" charset="0"/>
                          <a:cs typeface="Arial" panose="020B0604020202020204" pitchFamily="34" charset="0"/>
                        </a:rPr>
                        <a:t>Care Experience Team Documents</a:t>
                      </a:r>
                      <a:endParaRPr lang="en-US" sz="1200">
                        <a:latin typeface="Avenir Next L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2620183">
                <a:tc>
                  <a:txBody>
                    <a:bodyPr/>
                    <a:lstStyle/>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“Issue met criteria </a:t>
                      </a:r>
                      <a:r>
                        <a:rPr lang="en-US" sz="1000" u="sng">
                          <a:effectLst/>
                          <a:latin typeface="Avenir Next LT Pro" panose="020B0504020202020204" pitchFamily="34" charset="0"/>
                          <a:ea typeface="Aptos" panose="020B0004020202020204" pitchFamily="34" charset="0"/>
                          <a:cs typeface="Arial" panose="020B0604020202020204" pitchFamily="34" charset="0"/>
                        </a:rPr>
                        <a:t>(1-5)</a:t>
                      </a:r>
                      <a:r>
                        <a:rPr lang="en-US" sz="1000">
                          <a:effectLst/>
                          <a:latin typeface="Avenir Next LT Pro" panose="020B0504020202020204" pitchFamily="34" charset="0"/>
                          <a:ea typeface="Aptos" panose="020B0004020202020204" pitchFamily="34" charset="0"/>
                          <a:cs typeface="Arial" panose="020B0604020202020204" pitchFamily="34" charset="0"/>
                        </a:rPr>
                        <a:t> for service alert”</a:t>
                      </a:r>
                      <a:endParaRPr lang="en-US" sz="1000">
                        <a:latin typeface="Avenir Next LT Pro" panose="020B0504020202020204" pitchFamily="34" charset="0"/>
                      </a:endParaRPr>
                    </a:p>
                    <a:p>
                      <a:pPr marL="171450" lvl="0" indent="-171450">
                        <a:buFont typeface="Arial" panose="020B0604020202020204" pitchFamily="34" charset="0"/>
                        <a:buChar char="•"/>
                      </a:pPr>
                      <a:endParaRPr lang="en-US" sz="1000">
                        <a:latin typeface="Avenir Next LT Pro" panose="020B0504020202020204" pitchFamily="34" charset="0"/>
                      </a:endParaRP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“Comment sent to </a:t>
                      </a:r>
                      <a:r>
                        <a:rPr lang="en-US" sz="1000" i="1">
                          <a:effectLst/>
                          <a:latin typeface="Avenir Next LT Pro" panose="020B0504020202020204" pitchFamily="34" charset="0"/>
                          <a:ea typeface="Aptos" panose="020B0004020202020204" pitchFamily="34" charset="0"/>
                          <a:cs typeface="Arial" panose="020B0604020202020204" pitchFamily="34" charset="0"/>
                        </a:rPr>
                        <a:t>appropriate</a:t>
                      </a:r>
                      <a:r>
                        <a:rPr lang="en-US" sz="1000">
                          <a:effectLst/>
                          <a:latin typeface="Avenir Next LT Pro" panose="020B0504020202020204" pitchFamily="34" charset="0"/>
                          <a:ea typeface="Aptos" panose="020B0004020202020204" pitchFamily="34" charset="0"/>
                          <a:cs typeface="Arial" panose="020B0604020202020204" pitchFamily="34" charset="0"/>
                        </a:rPr>
                        <a:t> dept(s).”</a:t>
                      </a:r>
                      <a:endParaRPr lang="en-US" sz="1000">
                        <a:effectLst/>
                        <a:latin typeface="Avenir Next LT Pro" panose="020B0504020202020204" pitchFamily="34" charset="0"/>
                        <a:ea typeface="+mn-ea"/>
                        <a:cs typeface="+mn-cs"/>
                      </a:endParaRPr>
                    </a:p>
                    <a:p>
                      <a:pPr marL="171450" lvl="0" indent="-171450">
                        <a:buFont typeface="Arial" panose="020B0604020202020204" pitchFamily="34" charset="0"/>
                        <a:buChar char="•"/>
                      </a:pPr>
                      <a:endParaRPr lang="en-US" sz="1000">
                        <a:effectLst/>
                        <a:latin typeface="Avenir Next LT Pro" panose="020B0504020202020204" pitchFamily="34" charset="0"/>
                        <a:ea typeface="+mn-ea"/>
                        <a:cs typeface="+mn-cs"/>
                      </a:endParaRPr>
                    </a:p>
                    <a:p>
                      <a:pPr marL="171450" lvl="0" indent="-171450">
                        <a:buFont typeface="Arial" panose="020B0604020202020204" pitchFamily="34" charset="0"/>
                        <a:buChar char="•"/>
                      </a:pPr>
                      <a:r>
                        <a:rPr lang="en-US" sz="1000">
                          <a:effectLst/>
                          <a:latin typeface="Avenir Next LT Pro" panose="020B0504020202020204" pitchFamily="34" charset="0"/>
                          <a:ea typeface="Aptos" panose="020B0004020202020204" pitchFamily="34" charset="0"/>
                          <a:cs typeface="Arial" panose="020B0604020202020204" pitchFamily="34" charset="0"/>
                        </a:rPr>
                        <a:t>Document alert closure as </a:t>
                      </a:r>
                      <a:r>
                        <a:rPr lang="en-US" sz="1000" i="1">
                          <a:effectLst/>
                          <a:latin typeface="Avenir Next LT Pro" panose="020B0504020202020204" pitchFamily="34" charset="0"/>
                          <a:ea typeface="Aptos" panose="020B0004020202020204" pitchFamily="34" charset="0"/>
                          <a:cs typeface="Arial" panose="020B0604020202020204" pitchFamily="34" charset="0"/>
                        </a:rPr>
                        <a:t>Resolved</a:t>
                      </a:r>
                      <a:r>
                        <a:rPr lang="en-US" sz="1000">
                          <a:effectLst/>
                          <a:latin typeface="Avenir Next LT Pro" panose="020B0504020202020204" pitchFamily="34" charset="0"/>
                          <a:ea typeface="Aptos" panose="020B0004020202020204" pitchFamily="34" charset="0"/>
                          <a:cs typeface="Arial" panose="020B0604020202020204" pitchFamily="34" charset="0"/>
                        </a:rPr>
                        <a:t> in: </a:t>
                      </a:r>
                      <a:r>
                        <a:rPr lang="en-US" sz="1000">
                          <a:solidFill>
                            <a:srgbClr val="0078B3"/>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HCAHPS Comment Log Template for Service Alerts</a:t>
                      </a:r>
                      <a:r>
                        <a:rPr lang="en-US" sz="1000">
                          <a:solidFill>
                            <a:srgbClr val="0F4761"/>
                          </a:solidFill>
                          <a:latin typeface="Avenir Next LT Pro" panose="020B0504020202020204" pitchFamily="34" charset="0"/>
                          <a:cs typeface="Times New Roman" panose="02020603050405020304" pitchFamily="18" charset="0"/>
                        </a:rPr>
                        <a:t> or </a:t>
                      </a:r>
                      <a:r>
                        <a:rPr lang="en-US" sz="1000">
                          <a:solidFill>
                            <a:schemeClr val="tx1"/>
                          </a:solidFill>
                          <a:effectLst/>
                          <a:latin typeface="Avenir Next LT Pro" panose="020B0504020202020204" pitchFamily="34" charset="0"/>
                          <a:ea typeface="Times New Roman" panose="02020603050405020304" pitchFamily="18" charset="0"/>
                          <a:cs typeface="Times New Roman" panose="02020603050405020304" pitchFamily="18" charset="0"/>
                        </a:rPr>
                        <a:t>NRC Real-Time Portal Please visit:</a:t>
                      </a:r>
                      <a:r>
                        <a:rPr lang="en-US" sz="1000">
                          <a:solidFill>
                            <a:srgbClr val="0F4761"/>
                          </a:solidFill>
                          <a:effectLst/>
                          <a:latin typeface="Avenir Next LT Pro" panose="020B0504020202020204" pitchFamily="34" charset="0"/>
                          <a:ea typeface="Times New Roman" panose="02020603050405020304" pitchFamily="18" charset="0"/>
                          <a:cs typeface="Times New Roman" panose="02020603050405020304" pitchFamily="18" charset="0"/>
                        </a:rPr>
                        <a:t> </a:t>
                      </a:r>
                      <a:r>
                        <a:rPr lang="en-US" sz="1000">
                          <a:solidFill>
                            <a:srgbClr val="0070C0"/>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Real-time Service Alert and Comment Training_2023.pptx</a:t>
                      </a:r>
                      <a:r>
                        <a:rPr lang="en-US" sz="1000">
                          <a:solidFill>
                            <a:srgbClr val="0F4761"/>
                          </a:solidFill>
                          <a:latin typeface="Avenir Next LT Pro" panose="020B0504020202020204" pitchFamily="34" charset="0"/>
                          <a:cs typeface="Times New Roman" panose="02020603050405020304" pitchFamily="18" charset="0"/>
                        </a:rPr>
                        <a:t> on </a:t>
                      </a:r>
                      <a:r>
                        <a:rPr lang="en-US" sz="1000">
                          <a:solidFill>
                            <a:srgbClr val="0070C0"/>
                          </a:solidFill>
                          <a:latin typeface="Avenir Next LT Pro" panose="020B0504020202020204" pitchFamily="34" charset="0"/>
                          <a:hlinkClick r:id="rId4">
                            <a:extLst>
                              <a:ext uri="{A12FA001-AC4F-418D-AE19-62706E023703}">
                                <ahyp:hlinkClr xmlns:ahyp="http://schemas.microsoft.com/office/drawing/2018/hyperlinkcolor" val="tx"/>
                              </a:ext>
                            </a:extLst>
                          </a:hlinkClick>
                        </a:rPr>
                        <a:t>National Care Experience Analytics – Home</a:t>
                      </a:r>
                      <a:endParaRPr lang="en-US" sz="1000">
                        <a:effectLst/>
                        <a:latin typeface="Avenir Next LT Pro" panose="020B0504020202020204" pitchFamily="34" charset="0"/>
                        <a:ea typeface="Aptos" panose="020B00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sp>
        <p:nvSpPr>
          <p:cNvPr id="9" name="Triangle 8">
            <a:extLst>
              <a:ext uri="{FF2B5EF4-FFF2-40B4-BE49-F238E27FC236}">
                <a16:creationId xmlns:a16="http://schemas.microsoft.com/office/drawing/2014/main" id="{3AC30DC4-2EB5-A615-76E1-1E9BE8A01807}"/>
              </a:ext>
            </a:extLst>
          </p:cNvPr>
          <p:cNvSpPr/>
          <p:nvPr/>
        </p:nvSpPr>
        <p:spPr>
          <a:xfrm rot="5400000">
            <a:off x="4826190" y="2071877"/>
            <a:ext cx="335687" cy="289385"/>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0" name="Triangle 9">
            <a:extLst>
              <a:ext uri="{FF2B5EF4-FFF2-40B4-BE49-F238E27FC236}">
                <a16:creationId xmlns:a16="http://schemas.microsoft.com/office/drawing/2014/main" id="{2142F12C-6727-902E-2C1A-30E79E728173}"/>
              </a:ext>
            </a:extLst>
          </p:cNvPr>
          <p:cNvSpPr/>
          <p:nvPr/>
        </p:nvSpPr>
        <p:spPr>
          <a:xfrm rot="5400000">
            <a:off x="2525903" y="2071877"/>
            <a:ext cx="335687" cy="289385"/>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graphicFrame>
        <p:nvGraphicFramePr>
          <p:cNvPr id="11" name="Table 10">
            <a:extLst>
              <a:ext uri="{FF2B5EF4-FFF2-40B4-BE49-F238E27FC236}">
                <a16:creationId xmlns:a16="http://schemas.microsoft.com/office/drawing/2014/main" id="{DD825FE4-C653-302A-009A-250E79F6F3FB}"/>
              </a:ext>
            </a:extLst>
          </p:cNvPr>
          <p:cNvGraphicFramePr>
            <a:graphicFrameLocks noGrp="1"/>
          </p:cNvGraphicFramePr>
          <p:nvPr>
            <p:extLst>
              <p:ext uri="{D42A27DB-BD31-4B8C-83A1-F6EECF244321}">
                <p14:modId xmlns:p14="http://schemas.microsoft.com/office/powerpoint/2010/main" val="4144553478"/>
              </p:ext>
            </p:extLst>
          </p:nvPr>
        </p:nvGraphicFramePr>
        <p:xfrm>
          <a:off x="514745" y="5879179"/>
          <a:ext cx="6648400" cy="919480"/>
        </p:xfrm>
        <a:graphic>
          <a:graphicData uri="http://schemas.openxmlformats.org/drawingml/2006/table">
            <a:tbl>
              <a:tblPr firstRow="1" bandRow="1">
                <a:tableStyleId>{5C22544A-7EE6-4342-B048-85BDC9FD1C3A}</a:tableStyleId>
              </a:tblPr>
              <a:tblGrid>
                <a:gridCol w="6648400">
                  <a:extLst>
                    <a:ext uri="{9D8B030D-6E8A-4147-A177-3AD203B41FA5}">
                      <a16:colId xmlns:a16="http://schemas.microsoft.com/office/drawing/2014/main" val="4170919178"/>
                    </a:ext>
                  </a:extLst>
                </a:gridCol>
              </a:tblGrid>
              <a:tr h="370840">
                <a:tc>
                  <a:txBody>
                    <a:bodyPr/>
                    <a:lstStyle/>
                    <a:p>
                      <a:pPr marL="228600" marR="0" lvl="0" indent="-228600">
                        <a:lnSpc>
                          <a:spcPct val="107000"/>
                        </a:lnSpc>
                        <a:spcBef>
                          <a:spcPts val="0"/>
                        </a:spcBef>
                        <a:spcAft>
                          <a:spcPts val="0"/>
                        </a:spcAft>
                        <a:buFont typeface="+mj-lt"/>
                        <a:buAutoNum type="arabicPeriod"/>
                      </a:pPr>
                      <a:r>
                        <a:rPr lang="en-US" sz="1200" b="1" kern="100">
                          <a:effectLst/>
                          <a:latin typeface="Avenir Next LT Pro" panose="020B0504020202020204" pitchFamily="34" charset="0"/>
                          <a:ea typeface="Aptos" panose="020B0004020202020204" pitchFamily="34" charset="0"/>
                          <a:cs typeface="Arial" panose="020B0604020202020204" pitchFamily="34" charset="0"/>
                        </a:rPr>
                        <a:t>Apologize &amp; Seek Understanding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370840">
                <a:tc>
                  <a:txBody>
                    <a:bodyPr/>
                    <a:lstStyle/>
                    <a:p>
                      <a:r>
                        <a:rPr lang="en-US" sz="1000">
                          <a:latin typeface="Avenir Next LT Pro" panose="020B0504020202020204" pitchFamily="34" charset="0"/>
                        </a:rPr>
                        <a:t>Manager calls the patient to apologize using A-HEART model</a:t>
                      </a:r>
                    </a:p>
                    <a:p>
                      <a:pPr marL="171450" indent="-171450">
                        <a:buFont typeface="Arial" panose="020B0604020202020204" pitchFamily="34" charset="0"/>
                        <a:buChar char="•"/>
                      </a:pPr>
                      <a:r>
                        <a:rPr lang="en-US" sz="1000">
                          <a:latin typeface="Avenir Next LT Pro" panose="020B0504020202020204" pitchFamily="34" charset="0"/>
                        </a:rPr>
                        <a:t>Verify patient identity with 2 identifiers, such as birth date and MRN.</a:t>
                      </a:r>
                    </a:p>
                    <a:p>
                      <a:pPr marL="171450" indent="-171450">
                        <a:buFont typeface="Arial" panose="020B0604020202020204" pitchFamily="34" charset="0"/>
                        <a:buChar char="•"/>
                      </a:pPr>
                      <a:r>
                        <a:rPr lang="en-US" sz="1000">
                          <a:latin typeface="Avenir Next LT Pro" panose="020B0504020202020204" pitchFamily="34" charset="0"/>
                        </a:rPr>
                        <a:t>Ask for additional details that would be helpful in resolving the issue(s).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graphicFrame>
        <p:nvGraphicFramePr>
          <p:cNvPr id="12" name="Table 11">
            <a:extLst>
              <a:ext uri="{FF2B5EF4-FFF2-40B4-BE49-F238E27FC236}">
                <a16:creationId xmlns:a16="http://schemas.microsoft.com/office/drawing/2014/main" id="{BD7C5931-6548-1313-BEAA-641DB153CA46}"/>
              </a:ext>
            </a:extLst>
          </p:cNvPr>
          <p:cNvGraphicFramePr>
            <a:graphicFrameLocks noGrp="1"/>
          </p:cNvGraphicFramePr>
          <p:nvPr>
            <p:extLst>
              <p:ext uri="{D42A27DB-BD31-4B8C-83A1-F6EECF244321}">
                <p14:modId xmlns:p14="http://schemas.microsoft.com/office/powerpoint/2010/main" val="966705826"/>
              </p:ext>
            </p:extLst>
          </p:nvPr>
        </p:nvGraphicFramePr>
        <p:xfrm>
          <a:off x="528262" y="7085541"/>
          <a:ext cx="6648400" cy="2246694"/>
        </p:xfrm>
        <a:graphic>
          <a:graphicData uri="http://schemas.openxmlformats.org/drawingml/2006/table">
            <a:tbl>
              <a:tblPr firstRow="1" bandRow="1">
                <a:tableStyleId>{5C22544A-7EE6-4342-B048-85BDC9FD1C3A}</a:tableStyleId>
              </a:tblPr>
              <a:tblGrid>
                <a:gridCol w="6648400">
                  <a:extLst>
                    <a:ext uri="{9D8B030D-6E8A-4147-A177-3AD203B41FA5}">
                      <a16:colId xmlns:a16="http://schemas.microsoft.com/office/drawing/2014/main" val="4170919178"/>
                    </a:ext>
                  </a:extLst>
                </a:gridCol>
              </a:tblGrid>
              <a:tr h="370840">
                <a:tc>
                  <a:txBody>
                    <a:bodyPr/>
                    <a:lstStyle/>
                    <a:p>
                      <a:pPr marL="228600" indent="-228600">
                        <a:buFont typeface="+mj-lt"/>
                        <a:buAutoNum type="arabicPeriod" startAt="2"/>
                      </a:pPr>
                      <a:r>
                        <a:rPr lang="en-US" sz="1200">
                          <a:latin typeface="Avenir Next LT Pro" panose="020B0504020202020204" pitchFamily="34" charset="0"/>
                        </a:rPr>
                        <a:t>Take Action: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370840">
                <a:tc>
                  <a:txBody>
                    <a:bodyPr/>
                    <a:lstStyle/>
                    <a:p>
                      <a:pPr marL="0" lvl="0" indent="0">
                        <a:lnSpc>
                          <a:spcPct val="107000"/>
                        </a:lnSpc>
                        <a:buFont typeface="Arial" panose="020B0604020202020204" pitchFamily="34" charset="0"/>
                        <a:buNone/>
                      </a:pPr>
                      <a:r>
                        <a:rPr lang="en-US" sz="1000" kern="100">
                          <a:effectLst/>
                          <a:latin typeface="Avenir Next LT Pro" panose="020B0504020202020204" pitchFamily="34" charset="0"/>
                          <a:ea typeface="Aptos" panose="020B0004020202020204" pitchFamily="34" charset="0"/>
                          <a:cs typeface="Arial" panose="020B0604020202020204" pitchFamily="34" charset="0"/>
                        </a:rPr>
                        <a:t>Initiate Steps to Resolve Issue. Actions may include:</a:t>
                      </a:r>
                    </a:p>
                    <a:p>
                      <a:pPr marL="171450" lvl="0" indent="-171450">
                        <a:lnSpc>
                          <a:spcPct val="107000"/>
                        </a:lnSpc>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Coach staff if needed using the </a:t>
                      </a:r>
                      <a:r>
                        <a:rPr lang="en-US" sz="1000" kern="100">
                          <a:solidFill>
                            <a:srgbClr val="0070C0"/>
                          </a:solidFill>
                          <a:effectLst/>
                          <a:latin typeface="Avenir Next LT Pro" panose="020B05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Coaching for Excellence</a:t>
                      </a:r>
                      <a:r>
                        <a:rPr lang="en-US" sz="1000" kern="100">
                          <a:solidFill>
                            <a:srgbClr val="0070C0"/>
                          </a:solidFill>
                          <a:effectLst/>
                          <a:latin typeface="Avenir Next LT Pro" panose="020B0504020202020204" pitchFamily="34" charset="0"/>
                          <a:ea typeface="Aptos" panose="020B0004020202020204" pitchFamily="34" charset="0"/>
                          <a:cs typeface="Arial" panose="020B0604020202020204" pitchFamily="34" charset="0"/>
                        </a:rPr>
                        <a:t> </a:t>
                      </a:r>
                      <a:r>
                        <a:rPr lang="en-US" sz="1000" kern="100">
                          <a:effectLst/>
                          <a:latin typeface="Avenir Next LT Pro" panose="020B0504020202020204" pitchFamily="34" charset="0"/>
                          <a:ea typeface="Aptos" panose="020B0004020202020204" pitchFamily="34" charset="0"/>
                          <a:cs typeface="Arial" panose="020B0604020202020204" pitchFamily="34" charset="0"/>
                        </a:rPr>
                        <a:t>model.</a:t>
                      </a:r>
                    </a:p>
                    <a:p>
                      <a:pPr marL="171450" lvl="0" indent="-171450">
                        <a:lnSpc>
                          <a:spcPct val="107000"/>
                        </a:lnSpc>
                        <a:buFont typeface="Arial" panose="020B0604020202020204" pitchFamily="34" charset="0"/>
                        <a:buChar char="•"/>
                      </a:pPr>
                      <a:r>
                        <a:rPr lang="en-US" sz="1000" kern="100">
                          <a:effectLst/>
                          <a:latin typeface="Avenir Next LT Pro" panose="020B0504020202020204" pitchFamily="34" charset="0"/>
                          <a:ea typeface="Aptos" panose="020B0004020202020204" pitchFamily="34" charset="0"/>
                          <a:cs typeface="Arial" panose="020B0604020202020204" pitchFamily="34" charset="0"/>
                        </a:rPr>
                        <a:t>Communicate w Other Depts / Physicians to: </a:t>
                      </a:r>
                    </a:p>
                    <a:p>
                      <a:pPr marL="628650" lvl="1" indent="-171450">
                        <a:lnSpc>
                          <a:spcPct val="107000"/>
                        </a:lnSpc>
                        <a:buFont typeface="Courier New" panose="02070309020205020404" pitchFamily="49" charset="0"/>
                        <a:buChar char="o"/>
                      </a:pPr>
                      <a:r>
                        <a:rPr lang="en-US" sz="1000" kern="100">
                          <a:effectLst/>
                          <a:latin typeface="Avenir Next LT Pro" panose="020B0504020202020204" pitchFamily="34" charset="0"/>
                          <a:ea typeface="Aptos" panose="020B0004020202020204" pitchFamily="34" charset="0"/>
                          <a:cs typeface="Arial" panose="020B0604020202020204" pitchFamily="34" charset="0"/>
                        </a:rPr>
                        <a:t>Identify who is calling the patient (contact patient just once)</a:t>
                      </a:r>
                    </a:p>
                    <a:p>
                      <a:pPr marL="628650" lvl="1" indent="-171450">
                        <a:lnSpc>
                          <a:spcPct val="107000"/>
                        </a:lnSpc>
                        <a:buFont typeface="Courier New" panose="02070309020205020404" pitchFamily="49" charset="0"/>
                        <a:buChar char="o"/>
                      </a:pPr>
                      <a:r>
                        <a:rPr lang="en-US" sz="1000" u="sng" kern="100">
                          <a:effectLst/>
                          <a:latin typeface="Avenir Next LT Pro" panose="020B0504020202020204" pitchFamily="34" charset="0"/>
                          <a:ea typeface="Aptos" panose="020B0004020202020204" pitchFamily="34" charset="0"/>
                          <a:cs typeface="Arial" panose="020B0604020202020204" pitchFamily="34" charset="0"/>
                        </a:rPr>
                        <a:t>No direct care staff can call patient per </a:t>
                      </a:r>
                      <a:r>
                        <a:rPr lang="en-US" sz="1000" u="sng" kern="100">
                          <a:solidFill>
                            <a:srgbClr val="0070C0"/>
                          </a:solidFill>
                          <a:effectLst/>
                          <a:latin typeface="Avenir Next LT Pro" panose="020B05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 guidelines</a:t>
                      </a:r>
                      <a:endParaRPr lang="en-US" sz="1000" kern="100">
                        <a:solidFill>
                          <a:srgbClr val="0070C0"/>
                        </a:solidFill>
                        <a:effectLst/>
                        <a:latin typeface="Avenir Next LT Pro" panose="020B0504020202020204" pitchFamily="34" charset="0"/>
                        <a:ea typeface="Aptos" panose="020B0004020202020204" pitchFamily="34" charset="0"/>
                        <a:cs typeface="Arial" panose="020B0604020202020204" pitchFamily="34" charset="0"/>
                      </a:endParaRPr>
                    </a:p>
                    <a:p>
                      <a:pPr marL="628650" lvl="1" indent="-171450">
                        <a:lnSpc>
                          <a:spcPct val="107000"/>
                        </a:lnSpc>
                        <a:buFont typeface="Courier New" panose="02070309020205020404" pitchFamily="49" charset="0"/>
                        <a:buChar char="o"/>
                      </a:pPr>
                      <a:r>
                        <a:rPr lang="en-US" sz="1000" kern="100">
                          <a:effectLst/>
                          <a:latin typeface="Avenir Next LT Pro" panose="020B0504020202020204" pitchFamily="34" charset="0"/>
                          <a:ea typeface="Aptos" panose="020B0004020202020204" pitchFamily="34" charset="0"/>
                          <a:cs typeface="Arial" panose="020B0604020202020204" pitchFamily="34" charset="0"/>
                        </a:rPr>
                        <a:t>Request action for resolution</a:t>
                      </a:r>
                    </a:p>
                    <a:p>
                      <a:pPr marL="628650" lvl="1" indent="-171450">
                        <a:lnSpc>
                          <a:spcPct val="107000"/>
                        </a:lnSpc>
                        <a:buFont typeface="Courier New" panose="02070309020205020404" pitchFamily="49" charset="0"/>
                        <a:buChar char="o"/>
                      </a:pPr>
                      <a:r>
                        <a:rPr lang="en-US" sz="1000" kern="100">
                          <a:effectLst/>
                          <a:latin typeface="Avenir Next LT Pro" panose="020B0504020202020204" pitchFamily="34" charset="0"/>
                          <a:ea typeface="Aptos" panose="020B0004020202020204" pitchFamily="34" charset="0"/>
                          <a:cs typeface="Arial" panose="020B0604020202020204" pitchFamily="34" charset="0"/>
                        </a:rPr>
                        <a:t>FYI feedback - per manager discretion </a:t>
                      </a:r>
                    </a:p>
                    <a:p>
                      <a:pPr marL="1085850" lvl="2" indent="-171450">
                        <a:lnSpc>
                          <a:spcPct val="107000"/>
                        </a:lnSpc>
                        <a:buFont typeface="Courier New" panose="02070309020205020404" pitchFamily="49" charset="0"/>
                        <a:buChar char="o"/>
                      </a:pPr>
                      <a:r>
                        <a:rPr lang="en-US" sz="1000" kern="100">
                          <a:effectLst/>
                          <a:latin typeface="Avenir Next LT Pro" panose="020B0504020202020204" pitchFamily="34" charset="0"/>
                          <a:ea typeface="Aptos" panose="020B0004020202020204" pitchFamily="34" charset="0"/>
                          <a:cs typeface="Arial" panose="020B0604020202020204" pitchFamily="34" charset="0"/>
                        </a:rPr>
                        <a:t>(All Support Services depts are expected to be subscribed and reading their comments / alerts.)</a:t>
                      </a:r>
                    </a:p>
                    <a:p>
                      <a:pPr marL="628650" lvl="1" indent="-171450">
                        <a:lnSpc>
                          <a:spcPct val="107000"/>
                        </a:lnSpc>
                        <a:buFont typeface="Courier New" panose="02070309020205020404" pitchFamily="49" charset="0"/>
                        <a:buChar char="o"/>
                      </a:pPr>
                      <a:r>
                        <a:rPr lang="en-US" sz="1000" kern="100">
                          <a:effectLst/>
                          <a:latin typeface="Avenir Next LT Pro" panose="020B0504020202020204" pitchFamily="34" charset="0"/>
                          <a:ea typeface="Aptos" panose="020B0004020202020204" pitchFamily="34" charset="0"/>
                          <a:cs typeface="Arial" panose="020B0604020202020204" pitchFamily="34" charset="0"/>
                        </a:rPr>
                        <a:t>Share unit learnings – bring to huddle, adjust/create new processes. </a:t>
                      </a:r>
                    </a:p>
                    <a:p>
                      <a:pPr marL="628650" lvl="1" indent="-171450">
                        <a:lnSpc>
                          <a:spcPct val="107000"/>
                        </a:lnSpc>
                        <a:buFont typeface="Courier New" panose="02070309020205020404" pitchFamily="49" charset="0"/>
                        <a:buChar char="o"/>
                      </a:pPr>
                      <a:r>
                        <a:rPr lang="en-US" sz="1000" kern="100">
                          <a:effectLst/>
                          <a:latin typeface="Avenir Next LT Pro" panose="020B0504020202020204" pitchFamily="34" charset="0"/>
                          <a:ea typeface="Aptos" panose="020B0004020202020204" pitchFamily="34" charset="0"/>
                          <a:cs typeface="Arial" panose="020B0604020202020204" pitchFamily="34" charset="0"/>
                        </a:rPr>
                        <a:t>Include learnings in future trainings.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sp>
        <p:nvSpPr>
          <p:cNvPr id="14" name="Triangle 13">
            <a:extLst>
              <a:ext uri="{FF2B5EF4-FFF2-40B4-BE49-F238E27FC236}">
                <a16:creationId xmlns:a16="http://schemas.microsoft.com/office/drawing/2014/main" id="{BA38814D-5DA5-DA45-516B-0072C499373C}"/>
              </a:ext>
            </a:extLst>
          </p:cNvPr>
          <p:cNvSpPr/>
          <p:nvPr/>
        </p:nvSpPr>
        <p:spPr>
          <a:xfrm rot="10800000">
            <a:off x="3713940" y="6798659"/>
            <a:ext cx="335687" cy="289385"/>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venir Next LT Pro" panose="020B0504020202020204" pitchFamily="34" charset="0"/>
            </a:endParaRPr>
          </a:p>
        </p:txBody>
      </p:sp>
      <p:sp>
        <p:nvSpPr>
          <p:cNvPr id="20" name="TextBox 19">
            <a:extLst>
              <a:ext uri="{FF2B5EF4-FFF2-40B4-BE49-F238E27FC236}">
                <a16:creationId xmlns:a16="http://schemas.microsoft.com/office/drawing/2014/main" id="{0D070148-866E-8C2C-C71F-95B29D9437E5}"/>
              </a:ext>
            </a:extLst>
          </p:cNvPr>
          <p:cNvSpPr txBox="1"/>
          <p:nvPr/>
        </p:nvSpPr>
        <p:spPr>
          <a:xfrm>
            <a:off x="478536" y="5217573"/>
            <a:ext cx="6242306" cy="5498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00" cap="none" spc="0" normalizeH="0" baseline="0" noProof="0">
                <a:ln>
                  <a:noFill/>
                </a:ln>
                <a:effectLst/>
                <a:uLnTx/>
                <a:uFillTx/>
                <a:latin typeface="Avenir Next LT Pro" panose="020B0504020202020204" pitchFamily="34" charset="0"/>
                <a:ea typeface="Aptos" panose="020B0004020202020204" pitchFamily="34" charset="0"/>
                <a:cs typeface="Arial" panose="020B0604020202020204" pitchFamily="34" charset="0"/>
              </a:rPr>
              <a:t>Comment Elicits Service Recovery (Does not meet Service Alert Criteria)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1" i="1" strike="noStrike" kern="100" cap="none" spc="0" normalizeH="0" baseline="0" noProof="0">
                <a:ln>
                  <a:noFill/>
                </a:ln>
                <a:solidFill>
                  <a:srgbClr val="FF0000"/>
                </a:solidFill>
                <a:effectLst/>
                <a:uLnTx/>
                <a:uFillTx/>
                <a:latin typeface="Avenir Next LT Pro" panose="020B0504020202020204" pitchFamily="34" charset="0"/>
                <a:ea typeface="Aptos" panose="020B0004020202020204" pitchFamily="34" charset="0"/>
                <a:cs typeface="Arial" panose="020B0604020202020204" pitchFamily="34" charset="0"/>
              </a:rPr>
              <a:t>*Contact should take place within 48 business hours of receipt of comment</a:t>
            </a:r>
            <a:endParaRPr kumimoji="0" lang="en-US" sz="1000" b="1" i="0" strike="noStrike" kern="100" cap="none" spc="0" normalizeH="0" baseline="0" noProof="0">
              <a:ln>
                <a:noFill/>
              </a:ln>
              <a:solidFill>
                <a:srgbClr val="FF0000"/>
              </a:solidFill>
              <a:effectLst/>
              <a:uLnTx/>
              <a:uFillTx/>
              <a:latin typeface="Avenir Next LT Pro" panose="020B0504020202020204" pitchFamily="34" charset="0"/>
              <a:ea typeface="Aptos" panose="020B0004020202020204" pitchFamily="34" charset="0"/>
              <a:cs typeface="Arial" panose="020B0604020202020204" pitchFamily="34" charset="0"/>
            </a:endParaRPr>
          </a:p>
        </p:txBody>
      </p:sp>
      <p:sp>
        <p:nvSpPr>
          <p:cNvPr id="23" name="Triangle 13">
            <a:extLst>
              <a:ext uri="{FF2B5EF4-FFF2-40B4-BE49-F238E27FC236}">
                <a16:creationId xmlns:a16="http://schemas.microsoft.com/office/drawing/2014/main" id="{F35E0147-3C42-415A-EA64-59F23BE7A270}"/>
              </a:ext>
            </a:extLst>
          </p:cNvPr>
          <p:cNvSpPr/>
          <p:nvPr/>
        </p:nvSpPr>
        <p:spPr>
          <a:xfrm rot="10800000">
            <a:off x="3713940" y="9329732"/>
            <a:ext cx="335687" cy="289385"/>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venir Next LT Pro" panose="020B0504020202020204" pitchFamily="34" charset="0"/>
            </a:endParaRPr>
          </a:p>
        </p:txBody>
      </p:sp>
    </p:spTree>
    <p:extLst>
      <p:ext uri="{BB962C8B-B14F-4D97-AF65-F5344CB8AC3E}">
        <p14:creationId xmlns:p14="http://schemas.microsoft.com/office/powerpoint/2010/main" val="2772443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FCB5AE4-DF61-4BD9-F59B-FB05859E8825}"/>
              </a:ext>
            </a:extLst>
          </p:cNvPr>
          <p:cNvSpPr txBox="1"/>
          <p:nvPr/>
        </p:nvSpPr>
        <p:spPr>
          <a:xfrm>
            <a:off x="310688" y="1092199"/>
            <a:ext cx="6707307" cy="307777"/>
          </a:xfrm>
          <a:prstGeom prst="rect">
            <a:avLst/>
          </a:prstGeom>
          <a:noFill/>
        </p:spPr>
        <p:txBody>
          <a:bodyPr wrap="square">
            <a:spAutoFit/>
          </a:bodyPr>
          <a:lstStyle/>
          <a:p>
            <a:pPr fontAlgn="t"/>
            <a:r>
              <a:rPr lang="en-US" sz="1400">
                <a:solidFill>
                  <a:srgbClr val="0069A6"/>
                </a:solidFill>
                <a:latin typeface="Avenir Next LT Pro" panose="020B0504020202020204" pitchFamily="34" charset="0"/>
                <a:cs typeface="Arial"/>
              </a:rPr>
              <a:t>Comments, Service Alerts, &amp; Service Recovery Workflow (cont.)</a:t>
            </a:r>
          </a:p>
        </p:txBody>
      </p:sp>
      <p:sp>
        <p:nvSpPr>
          <p:cNvPr id="6" name="Title 1">
            <a:extLst>
              <a:ext uri="{FF2B5EF4-FFF2-40B4-BE49-F238E27FC236}">
                <a16:creationId xmlns:a16="http://schemas.microsoft.com/office/drawing/2014/main" id="{3709D0AB-71D9-CC10-E552-33450AFB405A}"/>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latin typeface="AvenirNext LT Pro Bold" panose="020B0504020202020204" pitchFamily="34" charset="0"/>
            </a:endParaRPr>
          </a:p>
        </p:txBody>
      </p:sp>
      <p:graphicFrame>
        <p:nvGraphicFramePr>
          <p:cNvPr id="13" name="Table 12">
            <a:extLst>
              <a:ext uri="{FF2B5EF4-FFF2-40B4-BE49-F238E27FC236}">
                <a16:creationId xmlns:a16="http://schemas.microsoft.com/office/drawing/2014/main" id="{6995E27B-9BFF-7F26-2037-0592C9FBC4B7}"/>
              </a:ext>
            </a:extLst>
          </p:cNvPr>
          <p:cNvGraphicFramePr>
            <a:graphicFrameLocks noGrp="1"/>
          </p:cNvGraphicFramePr>
          <p:nvPr>
            <p:extLst>
              <p:ext uri="{D42A27DB-BD31-4B8C-83A1-F6EECF244321}">
                <p14:modId xmlns:p14="http://schemas.microsoft.com/office/powerpoint/2010/main" val="3651148267"/>
              </p:ext>
            </p:extLst>
          </p:nvPr>
        </p:nvGraphicFramePr>
        <p:xfrm>
          <a:off x="562000" y="1760045"/>
          <a:ext cx="6648400" cy="741680"/>
        </p:xfrm>
        <a:graphic>
          <a:graphicData uri="http://schemas.openxmlformats.org/drawingml/2006/table">
            <a:tbl>
              <a:tblPr firstRow="1" bandRow="1">
                <a:tableStyleId>{5C22544A-7EE6-4342-B048-85BDC9FD1C3A}</a:tableStyleId>
              </a:tblPr>
              <a:tblGrid>
                <a:gridCol w="6648400">
                  <a:extLst>
                    <a:ext uri="{9D8B030D-6E8A-4147-A177-3AD203B41FA5}">
                      <a16:colId xmlns:a16="http://schemas.microsoft.com/office/drawing/2014/main" val="4170919178"/>
                    </a:ext>
                  </a:extLst>
                </a:gridCol>
              </a:tblGrid>
              <a:tr h="370840">
                <a:tc>
                  <a:txBody>
                    <a:bodyPr/>
                    <a:lstStyle/>
                    <a:p>
                      <a:pPr marL="342900" marR="0" lvl="0" indent="-342900">
                        <a:lnSpc>
                          <a:spcPct val="107000"/>
                        </a:lnSpc>
                        <a:spcBef>
                          <a:spcPts val="0"/>
                        </a:spcBef>
                        <a:spcAft>
                          <a:spcPts val="0"/>
                        </a:spcAft>
                        <a:buFont typeface="+mj-lt"/>
                        <a:buAutoNum type="arabicPeriod" startAt="3"/>
                      </a:pPr>
                      <a:r>
                        <a:rPr lang="en-US" sz="1200" b="1" kern="100">
                          <a:effectLst/>
                          <a:latin typeface="Avenir Next LT Pro" panose="020B0504020202020204" pitchFamily="34" charset="0"/>
                          <a:ea typeface="Aptos" panose="020B0004020202020204" pitchFamily="34" charset="0"/>
                          <a:cs typeface="Arial" panose="020B0604020202020204" pitchFamily="34" charset="0"/>
                        </a:rPr>
                        <a:t>Document actions and/or patient contact</a:t>
                      </a:r>
                      <a:endParaRPr lang="en-US" sz="1200" kern="100">
                        <a:solidFill>
                          <a:srgbClr val="0F4761"/>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370840">
                <a:tc>
                  <a:txBody>
                    <a:bodyPr/>
                    <a:lstStyle/>
                    <a:p>
                      <a:pPr marL="0" indent="0">
                        <a:buFont typeface="Arial" panose="020B0604020202020204" pitchFamily="34" charset="0"/>
                        <a:buNone/>
                      </a:pPr>
                      <a:r>
                        <a:rPr lang="en-US" sz="1000" b="0" kern="100">
                          <a:effectLst/>
                          <a:latin typeface="Avenir Next LT Pro" panose="020B0504020202020204" pitchFamily="34" charset="0"/>
                          <a:ea typeface="Aptos" panose="020B0004020202020204" pitchFamily="34" charset="0"/>
                          <a:cs typeface="Arial" panose="020B0604020202020204" pitchFamily="34" charset="0"/>
                        </a:rPr>
                        <a:t>Use</a:t>
                      </a:r>
                      <a:r>
                        <a:rPr lang="en-US" sz="1000" b="1" kern="100">
                          <a:effectLst/>
                          <a:latin typeface="Avenir Next LT Pro" panose="020B0504020202020204" pitchFamily="34" charset="0"/>
                          <a:ea typeface="Aptos" panose="020B0004020202020204" pitchFamily="34" charset="0"/>
                          <a:cs typeface="Arial" panose="020B0604020202020204" pitchFamily="34" charset="0"/>
                        </a:rPr>
                        <a:t> </a:t>
                      </a:r>
                      <a:r>
                        <a:rPr lang="en-US" sz="1000">
                          <a:solidFill>
                            <a:srgbClr val="0078B3"/>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HCAHPS Comment Log Template for Service Alerts</a:t>
                      </a:r>
                      <a:r>
                        <a:rPr lang="en-US" sz="1000" kern="100">
                          <a:solidFill>
                            <a:srgbClr val="0F4761"/>
                          </a:solidFill>
                          <a:effectLst/>
                          <a:latin typeface="Avenir Next LT Pro" panose="020B0504020202020204" pitchFamily="34" charset="0"/>
                          <a:ea typeface="Times New Roman" panose="02020603050405020304" pitchFamily="18" charset="0"/>
                          <a:cs typeface="Times New Roman" panose="02020603050405020304" pitchFamily="18" charset="0"/>
                        </a:rPr>
                        <a:t> </a:t>
                      </a:r>
                      <a:endParaRPr lang="en-US" sz="1000">
                        <a:latin typeface="Avenir Next LT Pro" panose="020B05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sp>
        <p:nvSpPr>
          <p:cNvPr id="15" name="Triangle 14">
            <a:extLst>
              <a:ext uri="{FF2B5EF4-FFF2-40B4-BE49-F238E27FC236}">
                <a16:creationId xmlns:a16="http://schemas.microsoft.com/office/drawing/2014/main" id="{C6901F12-7937-7273-C99D-0E4D2B627F18}"/>
              </a:ext>
            </a:extLst>
          </p:cNvPr>
          <p:cNvSpPr/>
          <p:nvPr/>
        </p:nvSpPr>
        <p:spPr>
          <a:xfrm rot="10800000">
            <a:off x="3664343" y="2501725"/>
            <a:ext cx="335687" cy="289385"/>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latin typeface="Avenir Next LT Pro" panose="020B0504020202020204" pitchFamily="34" charset="0"/>
            </a:endParaRPr>
          </a:p>
        </p:txBody>
      </p:sp>
      <p:graphicFrame>
        <p:nvGraphicFramePr>
          <p:cNvPr id="21" name="Table 20">
            <a:extLst>
              <a:ext uri="{FF2B5EF4-FFF2-40B4-BE49-F238E27FC236}">
                <a16:creationId xmlns:a16="http://schemas.microsoft.com/office/drawing/2014/main" id="{9A834C4A-B81D-CF39-FD98-DA34F1D747F0}"/>
              </a:ext>
            </a:extLst>
          </p:cNvPr>
          <p:cNvGraphicFramePr>
            <a:graphicFrameLocks noGrp="1"/>
          </p:cNvGraphicFramePr>
          <p:nvPr>
            <p:extLst>
              <p:ext uri="{D42A27DB-BD31-4B8C-83A1-F6EECF244321}">
                <p14:modId xmlns:p14="http://schemas.microsoft.com/office/powerpoint/2010/main" val="787668435"/>
              </p:ext>
            </p:extLst>
          </p:nvPr>
        </p:nvGraphicFramePr>
        <p:xfrm>
          <a:off x="537441" y="2793932"/>
          <a:ext cx="6648400" cy="741680"/>
        </p:xfrm>
        <a:graphic>
          <a:graphicData uri="http://schemas.openxmlformats.org/drawingml/2006/table">
            <a:tbl>
              <a:tblPr firstRow="1" bandRow="1">
                <a:tableStyleId>{5C22544A-7EE6-4342-B048-85BDC9FD1C3A}</a:tableStyleId>
              </a:tblPr>
              <a:tblGrid>
                <a:gridCol w="6648400">
                  <a:extLst>
                    <a:ext uri="{9D8B030D-6E8A-4147-A177-3AD203B41FA5}">
                      <a16:colId xmlns:a16="http://schemas.microsoft.com/office/drawing/2014/main" val="4170919178"/>
                    </a:ext>
                  </a:extLst>
                </a:gridCol>
              </a:tblGrid>
              <a:tr h="370840">
                <a:tc>
                  <a:txBody>
                    <a:bodyPr/>
                    <a:lstStyle/>
                    <a:p>
                      <a:pPr marL="228600" indent="-228600">
                        <a:buFont typeface="+mj-lt"/>
                        <a:buAutoNum type="arabicPeriod" startAt="4"/>
                      </a:pPr>
                      <a:r>
                        <a:rPr lang="en-US" sz="1200" b="1" kern="100">
                          <a:effectLst/>
                          <a:latin typeface="Avenir Next LT Pro" panose="020B0504020202020204" pitchFamily="34" charset="0"/>
                          <a:ea typeface="Aptos" panose="020B0004020202020204" pitchFamily="34" charset="0"/>
                          <a:cs typeface="Arial" panose="020B0604020202020204" pitchFamily="34" charset="0"/>
                        </a:rPr>
                        <a:t>When issue resolution is initiated, document alert closure</a:t>
                      </a:r>
                      <a:endParaRPr lang="en-US" sz="1200">
                        <a:latin typeface="Avenir Next L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2589934608"/>
                  </a:ext>
                </a:extLst>
              </a:tr>
              <a:tr h="370840">
                <a:tc>
                  <a: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kumimoji="0" lang="en-US" sz="1000" b="0" i="0" u="none" strike="noStrike" kern="100" cap="none" spc="0" normalizeH="0" baseline="0" noProof="0">
                          <a:ln>
                            <a:noFill/>
                          </a:ln>
                          <a:solidFill>
                            <a:prstClr val="black"/>
                          </a:solidFill>
                          <a:effectLst/>
                          <a:uLnTx/>
                          <a:uFillTx/>
                          <a:latin typeface="Avenir Next LT Pro" panose="020B0504020202020204" pitchFamily="34" charset="0"/>
                          <a:ea typeface="Aptos" panose="020B0004020202020204" pitchFamily="34" charset="0"/>
                          <a:cs typeface="Arial" panose="020B0604020202020204" pitchFamily="34" charset="0"/>
                        </a:rPr>
                        <a:t>Use</a:t>
                      </a:r>
                      <a:r>
                        <a:rPr kumimoji="0" lang="en-US" sz="1000" b="1" i="0" u="none" strike="noStrike" kern="100" cap="none" spc="0" normalizeH="0" baseline="0" noProof="0">
                          <a:ln>
                            <a:noFill/>
                          </a:ln>
                          <a:solidFill>
                            <a:prstClr val="black"/>
                          </a:solidFill>
                          <a:effectLst/>
                          <a:uLnTx/>
                          <a:uFillTx/>
                          <a:latin typeface="Avenir Next LT Pro" panose="020B0504020202020204" pitchFamily="34" charset="0"/>
                          <a:ea typeface="Aptos" panose="020B0004020202020204" pitchFamily="34" charset="0"/>
                          <a:cs typeface="Arial" panose="020B0604020202020204" pitchFamily="34" charset="0"/>
                        </a:rPr>
                        <a:t> </a:t>
                      </a:r>
                      <a:r>
                        <a:rPr kumimoji="0" lang="en-US" sz="1000" b="0" i="0" u="none" strike="noStrike" kern="1200" cap="none" spc="0" normalizeH="0" baseline="0" noProof="0">
                          <a:ln>
                            <a:noFill/>
                          </a:ln>
                          <a:solidFill>
                            <a:srgbClr val="0078B3"/>
                          </a:solidFill>
                          <a:effectLst/>
                          <a:uLnTx/>
                          <a:uFillTx/>
                          <a:latin typeface="Avenir Next LT Pro" panose="020B0504020202020204" pitchFamily="34" charset="0"/>
                          <a:ea typeface="+mn-ea"/>
                          <a:cs typeface="+mn-cs"/>
                          <a:hlinkClick r:id="rId2">
                            <a:extLst>
                              <a:ext uri="{A12FA001-AC4F-418D-AE19-62706E023703}">
                                <ahyp:hlinkClr xmlns:ahyp="http://schemas.microsoft.com/office/drawing/2018/hyperlinkcolor" val="tx"/>
                              </a:ext>
                            </a:extLst>
                          </a:hlinkClick>
                        </a:rPr>
                        <a:t>HCAHPS Comment Log Template for Service Alerts</a:t>
                      </a:r>
                      <a:r>
                        <a:rPr kumimoji="0" lang="en-US" sz="1000" b="0" i="0" u="none" strike="noStrike" kern="100" cap="none" spc="0" normalizeH="0" baseline="0" noProof="0">
                          <a:ln>
                            <a:noFill/>
                          </a:ln>
                          <a:solidFill>
                            <a:srgbClr val="0F4761"/>
                          </a:solidFill>
                          <a:effectLst/>
                          <a:uLnTx/>
                          <a:uFillTx/>
                          <a:latin typeface="Avenir Next LT Pro" panose="020B0504020202020204" pitchFamily="34" charset="0"/>
                          <a:ea typeface="Times New Roman" panose="02020603050405020304" pitchFamily="18" charset="0"/>
                          <a:cs typeface="Times New Roman" panose="02020603050405020304" pitchFamily="18" charset="0"/>
                        </a:rPr>
                        <a:t> </a:t>
                      </a:r>
                      <a:endParaRPr kumimoji="0" lang="en-US" sz="10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74901"/>
                  </a:ext>
                </a:extLst>
              </a:tr>
            </a:tbl>
          </a:graphicData>
        </a:graphic>
      </p:graphicFrame>
      <p:sp>
        <p:nvSpPr>
          <p:cNvPr id="10" name="TextBox 9">
            <a:extLst>
              <a:ext uri="{FF2B5EF4-FFF2-40B4-BE49-F238E27FC236}">
                <a16:creationId xmlns:a16="http://schemas.microsoft.com/office/drawing/2014/main" id="{5A601112-98B5-7E74-7AE2-E62EE6A51567}"/>
              </a:ext>
            </a:extLst>
          </p:cNvPr>
          <p:cNvSpPr txBox="1"/>
          <p:nvPr/>
        </p:nvSpPr>
        <p:spPr>
          <a:xfrm>
            <a:off x="478533" y="3903836"/>
            <a:ext cx="6707306" cy="281231"/>
          </a:xfrm>
          <a:prstGeom prst="rect">
            <a:avLst/>
          </a:prstGeom>
          <a:noFill/>
        </p:spPr>
        <p:txBody>
          <a:bodyPr wrap="square">
            <a:spAutoFit/>
          </a:bodyPr>
          <a:lstStyle/>
          <a:p>
            <a:pPr>
              <a:lnSpc>
                <a:spcPct val="107000"/>
              </a:lnSpc>
            </a:pPr>
            <a:r>
              <a:rPr lang="en-US" sz="1200" b="1" kern="100">
                <a:latin typeface="Avenir Next LT Pro" panose="020B0504020202020204" pitchFamily="34" charset="0"/>
                <a:cs typeface="Arial" panose="020B0604020202020204" pitchFamily="34" charset="0"/>
              </a:rPr>
              <a:t>Additional Workflows - “What Ifs”</a:t>
            </a:r>
          </a:p>
        </p:txBody>
      </p:sp>
      <p:graphicFrame>
        <p:nvGraphicFramePr>
          <p:cNvPr id="11" name="Table 10">
            <a:extLst>
              <a:ext uri="{FF2B5EF4-FFF2-40B4-BE49-F238E27FC236}">
                <a16:creationId xmlns:a16="http://schemas.microsoft.com/office/drawing/2014/main" id="{32F990C7-7587-CFFA-788C-44751DDBAF9D}"/>
              </a:ext>
            </a:extLst>
          </p:cNvPr>
          <p:cNvGraphicFramePr>
            <a:graphicFrameLocks noGrp="1"/>
          </p:cNvGraphicFramePr>
          <p:nvPr>
            <p:extLst>
              <p:ext uri="{D42A27DB-BD31-4B8C-83A1-F6EECF244321}">
                <p14:modId xmlns:p14="http://schemas.microsoft.com/office/powerpoint/2010/main" val="1310888173"/>
              </p:ext>
            </p:extLst>
          </p:nvPr>
        </p:nvGraphicFramePr>
        <p:xfrm>
          <a:off x="537440" y="4276191"/>
          <a:ext cx="6648399" cy="3493388"/>
        </p:xfrm>
        <a:graphic>
          <a:graphicData uri="http://schemas.openxmlformats.org/drawingml/2006/table">
            <a:tbl>
              <a:tblPr firstRow="1" bandRow="1">
                <a:tableStyleId>{B301B821-A1FF-4177-AEE7-76D212191A09}</a:tableStyleId>
              </a:tblPr>
              <a:tblGrid>
                <a:gridCol w="2009607">
                  <a:extLst>
                    <a:ext uri="{9D8B030D-6E8A-4147-A177-3AD203B41FA5}">
                      <a16:colId xmlns:a16="http://schemas.microsoft.com/office/drawing/2014/main" val="1925995938"/>
                    </a:ext>
                  </a:extLst>
                </a:gridCol>
                <a:gridCol w="4638792">
                  <a:extLst>
                    <a:ext uri="{9D8B030D-6E8A-4147-A177-3AD203B41FA5}">
                      <a16:colId xmlns:a16="http://schemas.microsoft.com/office/drawing/2014/main" val="3924878180"/>
                    </a:ext>
                  </a:extLst>
                </a:gridCol>
              </a:tblGrid>
              <a:tr h="405982">
                <a:tc>
                  <a:txBody>
                    <a:bodyPr/>
                    <a:lstStyle/>
                    <a:p>
                      <a:pPr algn="ctr"/>
                      <a:r>
                        <a:rPr lang="en-US" sz="1400">
                          <a:latin typeface="Avenir Next LT Pro" panose="020B0504020202020204" pitchFamily="34" charset="0"/>
                        </a:rPr>
                        <a:t>What if</a:t>
                      </a:r>
                    </a:p>
                  </a:txBody>
                  <a:tcPr anchor="ctr"/>
                </a:tc>
                <a:tc>
                  <a:txBody>
                    <a:bodyPr/>
                    <a:lstStyle/>
                    <a:p>
                      <a:pPr algn="ctr"/>
                      <a:r>
                        <a:rPr lang="en-US" sz="1400">
                          <a:latin typeface="Avenir Next LT Pro" panose="020B0504020202020204" pitchFamily="34" charset="0"/>
                        </a:rPr>
                        <a:t>Resolution</a:t>
                      </a:r>
                    </a:p>
                  </a:txBody>
                  <a:tcPr anchor="ctr"/>
                </a:tc>
                <a:extLst>
                  <a:ext uri="{0D108BD9-81ED-4DB2-BD59-A6C34878D82A}">
                    <a16:rowId xmlns:a16="http://schemas.microsoft.com/office/drawing/2014/main" val="3914550515"/>
                  </a:ext>
                </a:extLst>
              </a:tr>
              <a:tr h="43378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u="none" kern="100">
                          <a:effectLst/>
                          <a:latin typeface="Avenir Next LT Pro" panose="020B0504020202020204" pitchFamily="34" charset="0"/>
                        </a:rPr>
                        <a:t>Alert Assigned in Error by NRC</a:t>
                      </a:r>
                      <a:endParaRPr lang="en-US" sz="1000" b="1" u="none" kern="100">
                        <a:effectLst/>
                        <a:latin typeface="Avenir Next LT Pro" panose="020B0504020202020204" pitchFamily="34" charset="0"/>
                        <a:ea typeface="Aptos" panose="020B0004020202020204" pitchFamily="34" charset="0"/>
                        <a:cs typeface="Arial" panose="020B06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100">
                          <a:effectLst/>
                          <a:latin typeface="Avenir Next LT Pro" panose="020B0504020202020204" pitchFamily="34" charset="0"/>
                        </a:rPr>
                        <a:t>Email Customersupport@nrchealth.com and ask to remove</a:t>
                      </a:r>
                    </a:p>
                  </a:txBody>
                  <a:tcPr anchor="ctr"/>
                </a:tc>
                <a:extLst>
                  <a:ext uri="{0D108BD9-81ED-4DB2-BD59-A6C34878D82A}">
                    <a16:rowId xmlns:a16="http://schemas.microsoft.com/office/drawing/2014/main" val="3711554375"/>
                  </a:ext>
                </a:extLst>
              </a:tr>
              <a:tr h="60063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u="none" kern="100">
                          <a:effectLst/>
                          <a:latin typeface="Avenir Next LT Pro" panose="020B0504020202020204" pitchFamily="34" charset="0"/>
                        </a:rPr>
                        <a:t>Alert is not referencing any action on your unit</a:t>
                      </a:r>
                      <a:endParaRPr lang="en-US" sz="1000" b="1" u="none" kern="100">
                        <a:effectLst/>
                        <a:latin typeface="Avenir Next LT Pro" panose="020B0504020202020204" pitchFamily="34" charset="0"/>
                        <a:ea typeface="Aptos" panose="020B0004020202020204" pitchFamily="34" charset="0"/>
                        <a:cs typeface="Arial" panose="020B0604020202020204" pitchFamily="34" charset="0"/>
                      </a:endParaRPr>
                    </a:p>
                  </a:txBody>
                  <a:tcPr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100">
                          <a:effectLst/>
                          <a:latin typeface="Avenir Next LT Pro" panose="020B0504020202020204" pitchFamily="34" charset="0"/>
                        </a:rPr>
                        <a:t>Comment should be directed to the director of the department in question to resolve</a:t>
                      </a:r>
                    </a:p>
                  </a:txBody>
                  <a:tcPr anchor="ctr"/>
                </a:tc>
                <a:extLst>
                  <a:ext uri="{0D108BD9-81ED-4DB2-BD59-A6C34878D82A}">
                    <a16:rowId xmlns:a16="http://schemas.microsoft.com/office/drawing/2014/main" val="903957753"/>
                  </a:ext>
                </a:extLst>
              </a:tr>
              <a:tr h="205298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u="none" kern="100">
                          <a:solidFill>
                            <a:schemeClr val="tx1"/>
                          </a:solidFill>
                          <a:effectLst/>
                          <a:latin typeface="Avenir Next LT Pro" panose="020B0504020202020204" pitchFamily="34" charset="0"/>
                        </a:rPr>
                        <a:t>Alert states issues with multiple departments</a:t>
                      </a:r>
                    </a:p>
                    <a:p>
                      <a:pPr marL="0" marR="0" lvl="0" indent="0" defTabSz="914400" eaLnBrk="1" fontAlgn="auto" latinLnBrk="0" hangingPunct="1">
                        <a:lnSpc>
                          <a:spcPct val="100000"/>
                        </a:lnSpc>
                        <a:spcBef>
                          <a:spcPts val="0"/>
                        </a:spcBef>
                        <a:spcAft>
                          <a:spcPts val="0"/>
                        </a:spcAft>
                        <a:buClrTx/>
                        <a:buSzTx/>
                        <a:buFontTx/>
                        <a:buNone/>
                        <a:tabLst/>
                        <a:defRPr/>
                      </a:pPr>
                      <a:endParaRPr lang="en-US" sz="1000" b="1" u="none" kern="100">
                        <a:solidFill>
                          <a:schemeClr val="tx1"/>
                        </a:solidFill>
                        <a:effectLst/>
                        <a:latin typeface="Avenir Next LT Pro" panose="020B0504020202020204" pitchFamily="34" charset="0"/>
                        <a:ea typeface="Aptos" panose="020B0004020202020204" pitchFamily="34" charset="0"/>
                        <a:cs typeface="Arial" panose="020B0604020202020204" pitchFamily="34" charset="0"/>
                      </a:endParaRPr>
                    </a:p>
                  </a:txBody>
                  <a:tcPr anchor="ctr"/>
                </a:tc>
                <a:tc>
                  <a:txBody>
                    <a:bodyPr/>
                    <a:lstStyle/>
                    <a:p>
                      <a:pPr marL="285750" marR="0" lvl="1" indent="-285750">
                        <a:lnSpc>
                          <a:spcPct val="107000"/>
                        </a:lnSpc>
                        <a:spcBef>
                          <a:spcPts val="0"/>
                        </a:spcBef>
                        <a:spcAft>
                          <a:spcPts val="0"/>
                        </a:spcAft>
                        <a:buFont typeface="Courier New" panose="02070309020205020404" pitchFamily="49" charset="0"/>
                        <a:buChar char="o"/>
                      </a:pPr>
                      <a:r>
                        <a:rPr lang="en-US" sz="1000" u="none" kern="100">
                          <a:solidFill>
                            <a:schemeClr val="tx1"/>
                          </a:solidFill>
                          <a:effectLst/>
                          <a:latin typeface="Avenir Next LT Pro" panose="020B0504020202020204" pitchFamily="34" charset="0"/>
                        </a:rPr>
                        <a:t>Service recovery should be performed by Nursing Leadership and outcomes should be shared with other involved department leaders. Patient should NOT be contacted more than once if performing service recovery.</a:t>
                      </a:r>
                    </a:p>
                    <a:p>
                      <a:pPr marL="285750" marR="0" lvl="1" indent="-285750">
                        <a:lnSpc>
                          <a:spcPct val="107000"/>
                        </a:lnSpc>
                        <a:spcBef>
                          <a:spcPts val="0"/>
                        </a:spcBef>
                        <a:spcAft>
                          <a:spcPts val="0"/>
                        </a:spcAft>
                        <a:buFont typeface="Courier New" panose="02070309020205020404" pitchFamily="49" charset="0"/>
                        <a:buChar char="o"/>
                      </a:pPr>
                      <a:endParaRPr lang="en-US" sz="1000" u="none" kern="100">
                        <a:solidFill>
                          <a:schemeClr val="tx1"/>
                        </a:solidFill>
                        <a:effectLst/>
                        <a:latin typeface="Avenir Next LT Pro" panose="020B0504020202020204" pitchFamily="34" charset="0"/>
                      </a:endParaRPr>
                    </a:p>
                    <a:p>
                      <a:pPr marL="285750" marR="0" lvl="1" indent="-285750">
                        <a:lnSpc>
                          <a:spcPct val="107000"/>
                        </a:lnSpc>
                        <a:spcBef>
                          <a:spcPts val="0"/>
                        </a:spcBef>
                        <a:spcAft>
                          <a:spcPts val="0"/>
                        </a:spcAft>
                        <a:buFont typeface="Courier New" panose="02070309020205020404" pitchFamily="49" charset="0"/>
                        <a:buChar char="o"/>
                      </a:pPr>
                      <a:r>
                        <a:rPr lang="en-US" sz="1000" u="none" kern="100">
                          <a:solidFill>
                            <a:schemeClr val="tx1"/>
                          </a:solidFill>
                          <a:effectLst/>
                          <a:latin typeface="Avenir Next LT Pro" panose="020B0504020202020204" pitchFamily="34" charset="0"/>
                        </a:rPr>
                        <a:t>If Nursing is not indicated in comment, then department and care experience leaders should discuss who would be best to contact patient. </a:t>
                      </a:r>
                    </a:p>
                    <a:p>
                      <a:pPr marL="685800" marR="0" lvl="1" indent="-228600">
                        <a:lnSpc>
                          <a:spcPct val="107000"/>
                        </a:lnSpc>
                        <a:spcBef>
                          <a:spcPts val="0"/>
                        </a:spcBef>
                        <a:spcAft>
                          <a:spcPts val="800"/>
                        </a:spcAft>
                        <a:buFont typeface="Wingdings" panose="05000000000000000000" pitchFamily="2" charset="2"/>
                        <a:buChar char=""/>
                      </a:pPr>
                      <a:r>
                        <a:rPr lang="en-US" sz="1000" u="none" kern="100">
                          <a:solidFill>
                            <a:schemeClr val="tx1"/>
                          </a:solidFill>
                          <a:effectLst/>
                          <a:latin typeface="Avenir Next LT Pro" panose="020B0504020202020204" pitchFamily="34" charset="0"/>
                        </a:rPr>
                        <a:t>Other department leaders should be followed up with post patient contact. </a:t>
                      </a:r>
                      <a:endParaRPr lang="en-US" sz="1000" u="none" kern="100">
                        <a:solidFill>
                          <a:schemeClr val="tx1"/>
                        </a:solidFill>
                        <a:effectLst/>
                        <a:latin typeface="Avenir Next LT Pro" panose="020B0504020202020204" pitchFamily="34" charset="0"/>
                        <a:ea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2055941890"/>
                  </a:ext>
                </a:extLst>
              </a:tr>
            </a:tbl>
          </a:graphicData>
        </a:graphic>
      </p:graphicFrame>
    </p:spTree>
    <p:extLst>
      <p:ext uri="{BB962C8B-B14F-4D97-AF65-F5344CB8AC3E}">
        <p14:creationId xmlns:p14="http://schemas.microsoft.com/office/powerpoint/2010/main" val="4069788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F469EE-8B24-124E-637E-EC9F8112FE0C}"/>
              </a:ext>
            </a:extLst>
          </p:cNvPr>
          <p:cNvSpPr txBox="1"/>
          <p:nvPr/>
        </p:nvSpPr>
        <p:spPr>
          <a:xfrm>
            <a:off x="371557" y="832739"/>
            <a:ext cx="6743700" cy="307777"/>
          </a:xfrm>
          <a:prstGeom prst="rect">
            <a:avLst/>
          </a:prstGeom>
          <a:noFill/>
        </p:spPr>
        <p:txBody>
          <a:bodyPr wrap="square">
            <a:spAutoFit/>
          </a:bodyPr>
          <a:lstStyle/>
          <a:p>
            <a:pPr fontAlgn="t"/>
            <a:r>
              <a:rPr lang="en-US" sz="1400">
                <a:solidFill>
                  <a:srgbClr val="0069A6"/>
                </a:solidFill>
                <a:latin typeface="Avenir Next LT Pro" panose="020B0504020202020204" pitchFamily="34" charset="0"/>
                <a:cs typeface="Arial"/>
              </a:rPr>
              <a:t>HCAHPS Survey | Service Alert Workflow (</a:t>
            </a:r>
            <a:r>
              <a:rPr lang="en-US" sz="1400">
                <a:solidFill>
                  <a:srgbClr val="0069A6"/>
                </a:solidFill>
                <a:latin typeface="Avenir Next LT Pro" panose="020B0504020202020204" pitchFamily="34" charset="0"/>
                <a:cs typeface="Arial"/>
                <a:hlinkClick r:id="rId2"/>
              </a:rPr>
              <a:t>Link to Chart</a:t>
            </a:r>
            <a:r>
              <a:rPr lang="en-US" sz="1400">
                <a:solidFill>
                  <a:srgbClr val="0069A6"/>
                </a:solidFill>
                <a:latin typeface="Avenir Next LT Pro" panose="020B0504020202020204" pitchFamily="34" charset="0"/>
                <a:cs typeface="Arial"/>
              </a:rPr>
              <a:t>)</a:t>
            </a:r>
            <a:endParaRPr lang="en-US" sz="1400" b="1" kern="100">
              <a:solidFill>
                <a:srgbClr val="0F4761"/>
              </a:solidFill>
              <a:latin typeface="Avenir Next LT Pro" panose="020B05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00C6A48-0086-29EB-96D2-2E43E94A7BED}"/>
              </a:ext>
            </a:extLst>
          </p:cNvPr>
          <p:cNvSpPr txBox="1"/>
          <p:nvPr/>
        </p:nvSpPr>
        <p:spPr>
          <a:xfrm>
            <a:off x="432517" y="5199873"/>
            <a:ext cx="6743700" cy="307777"/>
          </a:xfrm>
          <a:prstGeom prst="rect">
            <a:avLst/>
          </a:prstGeom>
          <a:noFill/>
        </p:spPr>
        <p:txBody>
          <a:bodyPr wrap="square">
            <a:spAutoFit/>
          </a:bodyPr>
          <a:lstStyle/>
          <a:p>
            <a:pPr fontAlgn="t"/>
            <a:r>
              <a:rPr lang="en-US" sz="1400">
                <a:solidFill>
                  <a:srgbClr val="0069A6"/>
                </a:solidFill>
                <a:latin typeface="Avenir Next LT Pro" panose="020B0504020202020204" pitchFamily="34" charset="0"/>
                <a:cs typeface="Arial"/>
              </a:rPr>
              <a:t>NRC Real-Time Survey | Service Alert Workflow (</a:t>
            </a:r>
            <a:r>
              <a:rPr lang="en-US" sz="1400">
                <a:solidFill>
                  <a:srgbClr val="0069A6"/>
                </a:solidFill>
                <a:latin typeface="Avenir Next LT Pro" panose="020B0504020202020204" pitchFamily="34" charset="0"/>
                <a:cs typeface="Arial"/>
                <a:hlinkClick r:id="rId3"/>
              </a:rPr>
              <a:t>Link to Chart</a:t>
            </a:r>
            <a:r>
              <a:rPr lang="en-US" sz="1400">
                <a:solidFill>
                  <a:srgbClr val="0069A6"/>
                </a:solidFill>
                <a:latin typeface="Avenir Next LT Pro" panose="020B0504020202020204" pitchFamily="34" charset="0"/>
                <a:cs typeface="Arial"/>
              </a:rPr>
              <a:t>)</a:t>
            </a:r>
            <a:endParaRPr lang="en-US" sz="1400" b="1" kern="100">
              <a:solidFill>
                <a:srgbClr val="0F4761"/>
              </a:solidFill>
              <a:latin typeface="Avenir Next LT Pro" panose="020B0504020202020204" pitchFamily="34" charset="0"/>
              <a:ea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8D5AE23-3217-34FF-C5A3-B4ADA38F9BE6}"/>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Patient Experience Feedback</a:t>
            </a:r>
            <a:endParaRPr lang="en-US"/>
          </a:p>
        </p:txBody>
      </p:sp>
      <p:pic>
        <p:nvPicPr>
          <p:cNvPr id="4" name="Picture 3">
            <a:extLst>
              <a:ext uri="{FF2B5EF4-FFF2-40B4-BE49-F238E27FC236}">
                <a16:creationId xmlns:a16="http://schemas.microsoft.com/office/drawing/2014/main" id="{36719B4B-9AA6-60DD-9C10-54BB17A6E158}"/>
              </a:ext>
            </a:extLst>
          </p:cNvPr>
          <p:cNvPicPr>
            <a:picLocks noChangeAspect="1"/>
          </p:cNvPicPr>
          <p:nvPr/>
        </p:nvPicPr>
        <p:blipFill>
          <a:blip r:embed="rId4"/>
          <a:stretch>
            <a:fillRect/>
          </a:stretch>
        </p:blipFill>
        <p:spPr>
          <a:xfrm>
            <a:off x="583900" y="1375156"/>
            <a:ext cx="6540501" cy="3590076"/>
          </a:xfrm>
          <a:prstGeom prst="rect">
            <a:avLst/>
          </a:prstGeom>
        </p:spPr>
      </p:pic>
      <p:pic>
        <p:nvPicPr>
          <p:cNvPr id="10" name="Picture 9">
            <a:extLst>
              <a:ext uri="{FF2B5EF4-FFF2-40B4-BE49-F238E27FC236}">
                <a16:creationId xmlns:a16="http://schemas.microsoft.com/office/drawing/2014/main" id="{33032BDA-5339-BBAE-9DAE-E0D8E23434E0}"/>
              </a:ext>
            </a:extLst>
          </p:cNvPr>
          <p:cNvPicPr>
            <a:picLocks noChangeAspect="1"/>
          </p:cNvPicPr>
          <p:nvPr/>
        </p:nvPicPr>
        <p:blipFill>
          <a:blip r:embed="rId5"/>
          <a:stretch>
            <a:fillRect/>
          </a:stretch>
        </p:blipFill>
        <p:spPr>
          <a:xfrm>
            <a:off x="583900" y="5742291"/>
            <a:ext cx="6525803" cy="3652531"/>
          </a:xfrm>
          <a:prstGeom prst="rect">
            <a:avLst/>
          </a:prstGeom>
        </p:spPr>
      </p:pic>
    </p:spTree>
    <p:extLst>
      <p:ext uri="{BB962C8B-B14F-4D97-AF65-F5344CB8AC3E}">
        <p14:creationId xmlns:p14="http://schemas.microsoft.com/office/powerpoint/2010/main" val="646027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803AC4C-E422-CF4A-AA78-5F535E77D6CC}"/>
              </a:ext>
            </a:extLst>
          </p:cNvPr>
          <p:cNvSpPr/>
          <p:nvPr/>
        </p:nvSpPr>
        <p:spPr>
          <a:xfrm>
            <a:off x="1" y="5087364"/>
            <a:ext cx="7772400" cy="4052435"/>
          </a:xfrm>
          <a:prstGeom prst="rect">
            <a:avLst/>
          </a:prstGeom>
          <a:solidFill>
            <a:srgbClr val="B4DC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26" name="object 26"/>
          <p:cNvSpPr txBox="1"/>
          <p:nvPr/>
        </p:nvSpPr>
        <p:spPr>
          <a:xfrm>
            <a:off x="558799" y="1887726"/>
            <a:ext cx="3200401" cy="2064604"/>
          </a:xfrm>
          <a:prstGeom prst="rect">
            <a:avLst/>
          </a:prstGeom>
        </p:spPr>
        <p:txBody>
          <a:bodyPr vert="horz" wrap="square" lIns="0" tIns="12700" rIns="0" bIns="0" rtlCol="0">
            <a:spAutoFit/>
          </a:bodyPr>
          <a:lstStyle/>
          <a:p>
            <a:pPr marL="12700">
              <a:lnSpc>
                <a:spcPct val="100000"/>
              </a:lnSpc>
              <a:spcBef>
                <a:spcPts val="100"/>
              </a:spcBef>
            </a:pPr>
            <a:r>
              <a:rPr lang="en-US" sz="1400">
                <a:solidFill>
                  <a:srgbClr val="0069A6"/>
                </a:solidFill>
                <a:latin typeface="Avenir Next LT Pro" panose="020B0504020202020204" pitchFamily="34" charset="0"/>
                <a:cs typeface="Avenir-Roman"/>
              </a:rPr>
              <a:t>Introduction</a:t>
            </a:r>
            <a:endParaRPr lang="en-US" sz="1400">
              <a:latin typeface="Avenir Next LT Pro" panose="020B0504020202020204" pitchFamily="34" charset="0"/>
              <a:cs typeface="Avenir-Roman"/>
            </a:endParaRPr>
          </a:p>
          <a:p>
            <a:pPr marL="12700" marR="5080">
              <a:lnSpc>
                <a:spcPct val="125000"/>
              </a:lnSpc>
              <a:spcBef>
                <a:spcPts val="819"/>
              </a:spcBef>
            </a:pPr>
            <a:r>
              <a:rPr lang="en-US" sz="1000" spc="5">
                <a:latin typeface="Avenir Next LT Pro" panose="020B0504020202020204" pitchFamily="34" charset="0"/>
                <a:cs typeface="Avenir-Light"/>
              </a:rPr>
              <a:t>Investing the time and thought into </a:t>
            </a:r>
            <a:r>
              <a:rPr lang="en-US" sz="1000">
                <a:latin typeface="Avenir Next LT Pro" panose="020B0504020202020204" pitchFamily="34" charset="0"/>
                <a:cs typeface="Avenir-Light"/>
              </a:rPr>
              <a:t>a </a:t>
            </a:r>
            <a:r>
              <a:rPr lang="en-US" sz="1000" spc="5">
                <a:latin typeface="Avenir Next LT Pro" panose="020B0504020202020204" pitchFamily="34" charset="0"/>
                <a:cs typeface="Avenir-Light"/>
              </a:rPr>
              <a:t>comprehensive plan will pay dividends for leaders down </a:t>
            </a:r>
            <a:r>
              <a:rPr lang="en-US" sz="1000" spc="10">
                <a:latin typeface="Avenir Next LT Pro" panose="020B0504020202020204" pitchFamily="34" charset="0"/>
                <a:cs typeface="Avenir-Light"/>
              </a:rPr>
              <a:t>the </a:t>
            </a:r>
            <a:r>
              <a:rPr lang="en-US" sz="1000">
                <a:latin typeface="Avenir Next LT Pro" panose="020B0504020202020204" pitchFamily="34" charset="0"/>
                <a:cs typeface="Avenir-Light"/>
              </a:rPr>
              <a:t>road </a:t>
            </a:r>
            <a:r>
              <a:rPr lang="en-US" sz="1000" spc="5">
                <a:latin typeface="Avenir Next LT Pro" panose="020B0504020202020204" pitchFamily="34" charset="0"/>
                <a:cs typeface="Avenir-Light"/>
              </a:rPr>
              <a:t>in terms of sustainable results and reduced </a:t>
            </a:r>
            <a:r>
              <a:rPr lang="en-US" sz="1000" spc="10">
                <a:latin typeface="Avenir Next LT Pro" panose="020B0504020202020204" pitchFamily="34" charset="0"/>
                <a:cs typeface="Avenir-Light"/>
              </a:rPr>
              <a:t>needs </a:t>
            </a:r>
            <a:r>
              <a:rPr lang="en-US" sz="1000" spc="5">
                <a:latin typeface="Avenir Next LT Pro" panose="020B0504020202020204" pitchFamily="34" charset="0"/>
                <a:cs typeface="Avenir-Light"/>
              </a:rPr>
              <a:t>for re-starting or</a:t>
            </a:r>
            <a:r>
              <a:rPr lang="en-US" sz="1000" spc="45">
                <a:latin typeface="Avenir Next LT Pro" panose="020B0504020202020204" pitchFamily="34" charset="0"/>
                <a:cs typeface="Avenir-Light"/>
              </a:rPr>
              <a:t> </a:t>
            </a:r>
            <a:r>
              <a:rPr lang="en-US" sz="1000" spc="5">
                <a:latin typeface="Avenir Next LT Pro" panose="020B0504020202020204" pitchFamily="34" charset="0"/>
                <a:cs typeface="Avenir-Light"/>
              </a:rPr>
              <a:t>refreshing.</a:t>
            </a:r>
          </a:p>
          <a:p>
            <a:pPr marL="12700" marR="5080">
              <a:lnSpc>
                <a:spcPct val="125000"/>
              </a:lnSpc>
              <a:spcBef>
                <a:spcPts val="819"/>
              </a:spcBef>
            </a:pPr>
            <a:r>
              <a:rPr lang="en-US" sz="1000" spc="5">
                <a:latin typeface="Avenir Next LT Pro" panose="020B0504020202020204" pitchFamily="34" charset="0"/>
                <a:cs typeface="Avenir-Light"/>
              </a:rPr>
              <a:t>Each of these stages is enabled by </a:t>
            </a:r>
            <a:r>
              <a:rPr lang="en-US" sz="1000">
                <a:latin typeface="Avenir Next LT Pro" panose="020B0504020202020204" pitchFamily="34" charset="0"/>
                <a:cs typeface="Avenir-Light"/>
              </a:rPr>
              <a:t>core </a:t>
            </a:r>
            <a:r>
              <a:rPr lang="en-US" sz="1000" spc="5">
                <a:latin typeface="Avenir Next LT Pro" panose="020B0504020202020204" pitchFamily="34" charset="0"/>
                <a:cs typeface="Avenir-Light"/>
              </a:rPr>
              <a:t>practices that </a:t>
            </a:r>
            <a:r>
              <a:rPr lang="en-US" sz="1000">
                <a:latin typeface="Avenir Next LT Pro" panose="020B0504020202020204" pitchFamily="34" charset="0"/>
                <a:cs typeface="Avenir-Light"/>
              </a:rPr>
              <a:t>are </a:t>
            </a:r>
            <a:r>
              <a:rPr lang="en-US" sz="1000" spc="5">
                <a:latin typeface="Avenir Next LT Pro" panose="020B0504020202020204" pitchFamily="34" charset="0"/>
                <a:cs typeface="Avenir-Light"/>
              </a:rPr>
              <a:t>familiar to many in Kaiser Permanente and </a:t>
            </a:r>
            <a:r>
              <a:rPr lang="en-US" sz="1000">
                <a:latin typeface="Avenir Next LT Pro" panose="020B0504020202020204" pitchFamily="34" charset="0"/>
                <a:cs typeface="Avenir-Light"/>
              </a:rPr>
              <a:t>are </a:t>
            </a:r>
            <a:r>
              <a:rPr lang="en-US" sz="1000" spc="5">
                <a:latin typeface="Avenir Next LT Pro" panose="020B0504020202020204" pitchFamily="34" charset="0"/>
                <a:cs typeface="Avenir-Light"/>
              </a:rPr>
              <a:t>backed </a:t>
            </a:r>
            <a:r>
              <a:rPr lang="en-US" sz="1000" spc="10">
                <a:latin typeface="Avenir Next LT Pro" panose="020B0504020202020204" pitchFamily="34" charset="0"/>
                <a:cs typeface="Avenir-Light"/>
              </a:rPr>
              <a:t>by </a:t>
            </a:r>
            <a:r>
              <a:rPr lang="en-US" sz="1000" spc="5">
                <a:latin typeface="Avenir Next LT Pro" panose="020B0504020202020204" pitchFamily="34" charset="0"/>
                <a:cs typeface="Avenir-Light"/>
              </a:rPr>
              <a:t>learning content and tools. </a:t>
            </a:r>
            <a:endParaRPr lang="en-US" sz="1000">
              <a:latin typeface="Avenir Next LT Pro" panose="020B0504020202020204" pitchFamily="34" charset="0"/>
              <a:cs typeface="Avenir-Light"/>
            </a:endParaRPr>
          </a:p>
          <a:p>
            <a:pPr marL="12700" marR="5080">
              <a:lnSpc>
                <a:spcPct val="125000"/>
              </a:lnSpc>
              <a:spcBef>
                <a:spcPts val="819"/>
              </a:spcBef>
            </a:pPr>
            <a:endParaRPr lang="en-US" sz="1000" spc="5">
              <a:latin typeface="Avenir Next LT Pro" panose="020B0504020202020204" pitchFamily="34" charset="0"/>
              <a:cs typeface="Avenir-Light"/>
            </a:endParaRPr>
          </a:p>
        </p:txBody>
      </p:sp>
      <p:sp>
        <p:nvSpPr>
          <p:cNvPr id="32" name="object 32"/>
          <p:cNvSpPr txBox="1"/>
          <p:nvPr/>
        </p:nvSpPr>
        <p:spPr>
          <a:xfrm>
            <a:off x="3886200" y="1970159"/>
            <a:ext cx="3297554" cy="1638910"/>
          </a:xfrm>
          <a:prstGeom prst="rect">
            <a:avLst/>
          </a:prstGeom>
          <a:solidFill>
            <a:srgbClr val="0078A9"/>
          </a:solidFill>
        </p:spPr>
        <p:txBody>
          <a:bodyPr vert="horz" wrap="square" lIns="182880" tIns="182880" rIns="0" bIns="182880" rtlCol="0">
            <a:spAutoFit/>
          </a:bodyPr>
          <a:lstStyle/>
          <a:p>
            <a:pPr marL="250825" marR="359410" indent="-137160">
              <a:lnSpc>
                <a:spcPct val="113300"/>
              </a:lnSpc>
            </a:pPr>
            <a:r>
              <a:rPr lang="en-US" sz="1250">
                <a:solidFill>
                  <a:srgbClr val="FFFFFF"/>
                </a:solidFill>
                <a:latin typeface="Avenir Next LT Pro" panose="020B0504020202020204" pitchFamily="34" charset="0"/>
                <a:cs typeface="Arial"/>
              </a:rPr>
              <a:t>“ Many health care systems are not doing service recovery well because they have pieces, but not a system in place.”</a:t>
            </a:r>
            <a:endParaRPr lang="en-US" sz="1250">
              <a:latin typeface="Avenir Next LT Pro" panose="020B0504020202020204" pitchFamily="34" charset="0"/>
              <a:cs typeface="Arial"/>
            </a:endParaRPr>
          </a:p>
          <a:p>
            <a:pPr marL="251460">
              <a:lnSpc>
                <a:spcPct val="100000"/>
              </a:lnSpc>
              <a:spcBef>
                <a:spcPts val="1150"/>
              </a:spcBef>
            </a:pPr>
            <a:r>
              <a:rPr lang="en-US" sz="800" b="1">
                <a:solidFill>
                  <a:srgbClr val="A0DAF2"/>
                </a:solidFill>
                <a:latin typeface="Avenir Next LT Pro" panose="020B0504020202020204" pitchFamily="34" charset="0"/>
                <a:cs typeface="Avenir-Heavy"/>
              </a:rPr>
              <a:t>—KRISTIN BAIRD, RN, BSN, MHA, CEO/President</a:t>
            </a:r>
            <a:endParaRPr lang="en-US" sz="800">
              <a:latin typeface="Avenir Next LT Pro" panose="020B0504020202020204" pitchFamily="34" charset="0"/>
              <a:cs typeface="Avenir-Heavy"/>
            </a:endParaRPr>
          </a:p>
          <a:p>
            <a:pPr marL="251460">
              <a:lnSpc>
                <a:spcPct val="100000"/>
              </a:lnSpc>
            </a:pPr>
            <a:r>
              <a:rPr lang="en-US" sz="800" b="1">
                <a:solidFill>
                  <a:srgbClr val="A0DAF2"/>
                </a:solidFill>
                <a:latin typeface="Avenir Next LT Pro" panose="020B0504020202020204" pitchFamily="34" charset="0"/>
                <a:cs typeface="Avenir-Heavy"/>
              </a:rPr>
              <a:t>Baird Group</a:t>
            </a:r>
            <a:endParaRPr lang="en-US" sz="800">
              <a:latin typeface="Avenir Next LT Pro" panose="020B0504020202020204" pitchFamily="34" charset="0"/>
              <a:cs typeface="Avenir-Heavy"/>
            </a:endParaRPr>
          </a:p>
        </p:txBody>
      </p:sp>
      <p:sp>
        <p:nvSpPr>
          <p:cNvPr id="39" name="Title 1">
            <a:extLst>
              <a:ext uri="{FF2B5EF4-FFF2-40B4-BE49-F238E27FC236}">
                <a16:creationId xmlns:a16="http://schemas.microsoft.com/office/drawing/2014/main" id="{EFB07DE6-A931-B547-839A-4D36FB65D36F}"/>
              </a:ext>
            </a:extLst>
          </p:cNvPr>
          <p:cNvSpPr>
            <a:spLocks noGrp="1"/>
          </p:cNvSpPr>
          <p:nvPr>
            <p:ph type="title"/>
          </p:nvPr>
        </p:nvSpPr>
        <p:spPr/>
        <p:txBody>
          <a:bodyPr/>
          <a:lstStyle/>
          <a:p>
            <a:pPr algn="l"/>
            <a:r>
              <a:rPr lang="en-US">
                <a:solidFill>
                  <a:srgbClr val="FFFFFF"/>
                </a:solidFill>
                <a:cs typeface="Avenir"/>
              </a:rPr>
              <a:t>Implementation</a:t>
            </a:r>
            <a:endParaRPr lang="en-US"/>
          </a:p>
        </p:txBody>
      </p:sp>
      <p:sp>
        <p:nvSpPr>
          <p:cNvPr id="44" name="object 26">
            <a:extLst>
              <a:ext uri="{FF2B5EF4-FFF2-40B4-BE49-F238E27FC236}">
                <a16:creationId xmlns:a16="http://schemas.microsoft.com/office/drawing/2014/main" id="{3BB1F732-A30D-234E-A4A9-7355F4296E05}"/>
              </a:ext>
            </a:extLst>
          </p:cNvPr>
          <p:cNvSpPr txBox="1"/>
          <p:nvPr/>
        </p:nvSpPr>
        <p:spPr>
          <a:xfrm>
            <a:off x="558799" y="4065741"/>
            <a:ext cx="6624955" cy="705258"/>
          </a:xfrm>
          <a:prstGeom prst="rect">
            <a:avLst/>
          </a:prstGeom>
        </p:spPr>
        <p:txBody>
          <a:bodyPr vert="horz" wrap="square" lIns="0" tIns="12700" rIns="0" bIns="0" rtlCol="0">
            <a:spAutoFit/>
          </a:bodyPr>
          <a:lstStyle/>
          <a:p>
            <a:pPr marL="12700">
              <a:lnSpc>
                <a:spcPct val="100000"/>
              </a:lnSpc>
              <a:spcBef>
                <a:spcPts val="100"/>
              </a:spcBef>
            </a:pPr>
            <a:r>
              <a:rPr lang="vi-VN" sz="1400">
                <a:solidFill>
                  <a:srgbClr val="0069A6"/>
                </a:solidFill>
                <a:latin typeface="AvenirNext LT Pro Regular" panose="020B0504020202020204" pitchFamily="34" charset="77"/>
                <a:cs typeface="Avenir-Roman"/>
              </a:rPr>
              <a:t>KP’s Daily Management System</a:t>
            </a:r>
            <a:endParaRPr lang="en-US" sz="1400">
              <a:latin typeface="Avenir Next LT Pro" panose="020B0504020202020204" pitchFamily="34" charset="0"/>
              <a:cs typeface="Avenir-Roman"/>
            </a:endParaRPr>
          </a:p>
          <a:p>
            <a:pPr marL="12700" marR="5080">
              <a:lnSpc>
                <a:spcPct val="125000"/>
              </a:lnSpc>
              <a:spcBef>
                <a:spcPts val="819"/>
              </a:spcBef>
            </a:pPr>
            <a:r>
              <a:rPr lang="en-US" sz="1000" spc="5">
                <a:latin typeface="Avenir Next LT Pro" panose="020B0504020202020204" pitchFamily="34" charset="0"/>
                <a:cs typeface="Avenir-Light"/>
              </a:rPr>
              <a:t>With engagement and empowerment in mind, each practice is not a checklist or “thing to do” but is a vehicle for advancing meaningful results. </a:t>
            </a:r>
            <a:endParaRPr lang="en-US" sz="1000" spc="5">
              <a:highlight>
                <a:srgbClr val="FFFF00"/>
              </a:highlight>
              <a:latin typeface="Avenir Next LT Pro" panose="020B0504020202020204" pitchFamily="34" charset="0"/>
              <a:cs typeface="Avenir-Light"/>
            </a:endParaRPr>
          </a:p>
        </p:txBody>
      </p:sp>
      <p:sp>
        <p:nvSpPr>
          <p:cNvPr id="4" name="TextBox 3">
            <a:extLst>
              <a:ext uri="{FF2B5EF4-FFF2-40B4-BE49-F238E27FC236}">
                <a16:creationId xmlns:a16="http://schemas.microsoft.com/office/drawing/2014/main" id="{8AF6CF1F-3B95-A745-8CBE-C053638AF352}"/>
              </a:ext>
            </a:extLst>
          </p:cNvPr>
          <p:cNvSpPr txBox="1"/>
          <p:nvPr/>
        </p:nvSpPr>
        <p:spPr>
          <a:xfrm>
            <a:off x="2755900" y="5322327"/>
            <a:ext cx="4445000" cy="3600986"/>
          </a:xfrm>
          <a:prstGeom prst="rect">
            <a:avLst/>
          </a:prstGeom>
          <a:noFill/>
        </p:spPr>
        <p:txBody>
          <a:bodyPr wrap="square" rtlCol="0">
            <a:spAutoFit/>
          </a:bodyPr>
          <a:lstStyle/>
          <a:p>
            <a:r>
              <a:rPr lang="en-US" sz="1200">
                <a:latin typeface="Avenir Next LT Pro" panose="020B0504020202020204" pitchFamily="34" charset="0"/>
              </a:rPr>
              <a:t>Focus on the power of individual connections, unique needs, private input, and personalized messaging.</a:t>
            </a:r>
          </a:p>
          <a:p>
            <a:endParaRPr lang="en-US" sz="1200">
              <a:latin typeface="Avenir Next LT Pro" panose="020B0504020202020204" pitchFamily="34" charset="0"/>
            </a:endParaRPr>
          </a:p>
          <a:p>
            <a:endParaRPr lang="en-US" sz="1200">
              <a:latin typeface="Avenir Next LT Pro" panose="020B0504020202020204" pitchFamily="34" charset="0"/>
            </a:endParaRPr>
          </a:p>
          <a:p>
            <a:r>
              <a:rPr lang="en-US" sz="1200">
                <a:latin typeface="Avenir Next LT Pro" panose="020B0504020202020204" pitchFamily="34" charset="0"/>
              </a:rPr>
              <a:t>Focus on the power of team as a whole and the unique dynamics of team collaboration, iteration, and celebration.</a:t>
            </a:r>
          </a:p>
          <a:p>
            <a:endParaRPr lang="en-US" sz="1200">
              <a:latin typeface="Avenir Next LT Pro" panose="020B0504020202020204" pitchFamily="34" charset="0"/>
            </a:endParaRPr>
          </a:p>
          <a:p>
            <a:endParaRPr lang="en-US" sz="1200">
              <a:latin typeface="Avenir Next LT Pro" panose="020B0504020202020204" pitchFamily="34" charset="0"/>
            </a:endParaRPr>
          </a:p>
          <a:p>
            <a:r>
              <a:rPr lang="en-US" sz="1200">
                <a:latin typeface="Avenir Next LT Pro" panose="020B0504020202020204" pitchFamily="34" charset="0"/>
              </a:rPr>
              <a:t>Focus on the power of rapid escalation and resolution and the bigger picture, trends, and systemic fixes.</a:t>
            </a:r>
          </a:p>
          <a:p>
            <a:endParaRPr lang="en-US" sz="1200">
              <a:latin typeface="Avenir Next LT Pro" panose="020B0504020202020204" pitchFamily="34" charset="0"/>
            </a:endParaRPr>
          </a:p>
          <a:p>
            <a:endParaRPr lang="en-US" sz="1200">
              <a:latin typeface="Avenir Next LT Pro" panose="020B0504020202020204" pitchFamily="34" charset="0"/>
            </a:endParaRPr>
          </a:p>
          <a:p>
            <a:r>
              <a:rPr lang="en-US" sz="1200">
                <a:latin typeface="Avenir Next LT Pro" panose="020B0504020202020204" pitchFamily="34" charset="0"/>
              </a:rPr>
              <a:t>Focus on the power of the clear leadership activities to establish consistent routines that drive results.</a:t>
            </a:r>
          </a:p>
          <a:p>
            <a:endParaRPr lang="en-US" sz="1200">
              <a:latin typeface="Avenir Next LT Pro" panose="020B0504020202020204" pitchFamily="34" charset="0"/>
            </a:endParaRPr>
          </a:p>
          <a:p>
            <a:r>
              <a:rPr lang="en-US" sz="1200">
                <a:latin typeface="Avenir Next LT Pro" panose="020B0504020202020204" pitchFamily="34" charset="0"/>
              </a:rPr>
              <a:t> </a:t>
            </a:r>
          </a:p>
          <a:p>
            <a:r>
              <a:rPr lang="en-US" sz="1200">
                <a:latin typeface="Avenir Next LT Pro" panose="020B0504020202020204" pitchFamily="34" charset="0"/>
              </a:rPr>
              <a:t>A suite of courses that helps leaders drive operational results and enhance patient and workplace safety through effective staff engagement.</a:t>
            </a:r>
          </a:p>
        </p:txBody>
      </p:sp>
      <p:pic>
        <p:nvPicPr>
          <p:cNvPr id="24" name="Picture 23">
            <a:hlinkClick r:id="rId2"/>
            <a:extLst>
              <a:ext uri="{FF2B5EF4-FFF2-40B4-BE49-F238E27FC236}">
                <a16:creationId xmlns:a16="http://schemas.microsoft.com/office/drawing/2014/main" id="{BA64BF54-BBD4-A54E-B768-BF6F78B41E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549" y="6157502"/>
            <a:ext cx="1828800" cy="211015"/>
          </a:xfrm>
          <a:prstGeom prst="rect">
            <a:avLst/>
          </a:prstGeom>
        </p:spPr>
      </p:pic>
      <p:pic>
        <p:nvPicPr>
          <p:cNvPr id="48" name="Picture 47" descr="Text&#10;&#10;Description automatically generated with medium confidence">
            <a:hlinkClick r:id="rId4"/>
            <a:extLst>
              <a:ext uri="{FF2B5EF4-FFF2-40B4-BE49-F238E27FC236}">
                <a16:creationId xmlns:a16="http://schemas.microsoft.com/office/drawing/2014/main" id="{68DF1C1B-580F-514B-BA66-0E7C1761A0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805" y="5194908"/>
            <a:ext cx="2304288" cy="704554"/>
          </a:xfrm>
          <a:prstGeom prst="rect">
            <a:avLst/>
          </a:prstGeom>
        </p:spPr>
      </p:pic>
      <p:pic>
        <p:nvPicPr>
          <p:cNvPr id="50" name="Picture 49" descr="A picture containing text, bottle, outdoor, sign&#10;&#10;Description automatically generated">
            <a:hlinkClick r:id="rId6"/>
            <a:extLst>
              <a:ext uri="{FF2B5EF4-FFF2-40B4-BE49-F238E27FC236}">
                <a16:creationId xmlns:a16="http://schemas.microsoft.com/office/drawing/2014/main" id="{1F1D95B3-3761-7D45-863E-12D2EE34DF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028" y="8321911"/>
            <a:ext cx="1610918" cy="483275"/>
          </a:xfrm>
          <a:prstGeom prst="rect">
            <a:avLst/>
          </a:prstGeom>
        </p:spPr>
      </p:pic>
      <p:pic>
        <p:nvPicPr>
          <p:cNvPr id="16" name="Picture 15">
            <a:extLst>
              <a:ext uri="{FF2B5EF4-FFF2-40B4-BE49-F238E27FC236}">
                <a16:creationId xmlns:a16="http://schemas.microsoft.com/office/drawing/2014/main" id="{9873CF73-3578-D844-9434-57C2D4F00D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9549" y="6927183"/>
            <a:ext cx="1828800" cy="147891"/>
          </a:xfrm>
          <a:prstGeom prst="rect">
            <a:avLst/>
          </a:prstGeom>
        </p:spPr>
      </p:pic>
      <p:sp>
        <p:nvSpPr>
          <p:cNvPr id="3" name="object 7">
            <a:extLst>
              <a:ext uri="{FF2B5EF4-FFF2-40B4-BE49-F238E27FC236}">
                <a16:creationId xmlns:a16="http://schemas.microsoft.com/office/drawing/2014/main" id="{B7FE6C9A-C9A0-F6E3-A66D-422741492088}"/>
              </a:ext>
            </a:extLst>
          </p:cNvPr>
          <p:cNvSpPr txBox="1">
            <a:spLocks/>
          </p:cNvSpPr>
          <p:nvPr/>
        </p:nvSpPr>
        <p:spPr>
          <a:xfrm>
            <a:off x="547973" y="959362"/>
            <a:ext cx="6665626" cy="553998"/>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400" b="1" kern="0">
                <a:solidFill>
                  <a:srgbClr val="0078A9"/>
                </a:solidFill>
                <a:latin typeface="Avenir Next LT Pro" panose="020B0504020202020204" pitchFamily="34" charset="0"/>
              </a:rPr>
              <a:t>Implementation</a:t>
            </a:r>
          </a:p>
        </p:txBody>
      </p:sp>
      <p:sp>
        <p:nvSpPr>
          <p:cNvPr id="6" name="TextBox 5">
            <a:extLst>
              <a:ext uri="{FF2B5EF4-FFF2-40B4-BE49-F238E27FC236}">
                <a16:creationId xmlns:a16="http://schemas.microsoft.com/office/drawing/2014/main" id="{0B70CA53-B33E-8A95-26A0-B601A67FE50D}"/>
              </a:ext>
            </a:extLst>
          </p:cNvPr>
          <p:cNvSpPr txBox="1"/>
          <p:nvPr/>
        </p:nvSpPr>
        <p:spPr>
          <a:xfrm>
            <a:off x="654882" y="7423571"/>
            <a:ext cx="2081211" cy="646331"/>
          </a:xfrm>
          <a:prstGeom prst="rect">
            <a:avLst/>
          </a:prstGeom>
          <a:noFill/>
        </p:spPr>
        <p:txBody>
          <a:bodyPr wrap="none" rtlCol="0">
            <a:spAutoFit/>
          </a:bodyPr>
          <a:lstStyle/>
          <a:p>
            <a:r>
              <a:rPr lang="en-US" b="1">
                <a:solidFill>
                  <a:srgbClr val="7030A0"/>
                </a:solidFill>
                <a:latin typeface="Avenir Next LT Pro" panose="020B0504020202020204" pitchFamily="34" charset="0"/>
              </a:rPr>
              <a:t>Leader Standard </a:t>
            </a:r>
          </a:p>
          <a:p>
            <a:pPr algn="ctr"/>
            <a:r>
              <a:rPr lang="en-US" b="1">
                <a:solidFill>
                  <a:srgbClr val="7030A0"/>
                </a:solidFill>
                <a:latin typeface="Avenir Next LT Pro" panose="020B0504020202020204" pitchFamily="34" charset="0"/>
              </a:rPr>
              <a:t>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7">
            <a:extLst>
              <a:ext uri="{FF2B5EF4-FFF2-40B4-BE49-F238E27FC236}">
                <a16:creationId xmlns:a16="http://schemas.microsoft.com/office/drawing/2014/main" id="{5DB4045B-4B48-6C47-B3F5-D2670B1A5C15}"/>
              </a:ext>
            </a:extLst>
          </p:cNvPr>
          <p:cNvSpPr/>
          <p:nvPr/>
        </p:nvSpPr>
        <p:spPr>
          <a:xfrm>
            <a:off x="0" y="646764"/>
            <a:ext cx="7772400" cy="2943198"/>
          </a:xfrm>
          <a:custGeom>
            <a:avLst/>
            <a:gdLst/>
            <a:ahLst/>
            <a:cxnLst/>
            <a:rect l="l" t="t" r="r" b="b"/>
            <a:pathLst>
              <a:path w="6629400" h="2578735">
                <a:moveTo>
                  <a:pt x="0" y="2578607"/>
                </a:moveTo>
                <a:lnTo>
                  <a:pt x="6629400" y="2578607"/>
                </a:lnTo>
                <a:lnTo>
                  <a:pt x="6629400" y="0"/>
                </a:lnTo>
                <a:lnTo>
                  <a:pt x="0" y="0"/>
                </a:lnTo>
                <a:lnTo>
                  <a:pt x="0" y="2578607"/>
                </a:lnTo>
                <a:close/>
              </a:path>
            </a:pathLst>
          </a:custGeom>
          <a:solidFill>
            <a:srgbClr val="B4DCFF">
              <a:alpha val="20000"/>
            </a:srgbClr>
          </a:solidFill>
          <a:ln>
            <a:noFill/>
          </a:ln>
        </p:spPr>
        <p:txBody>
          <a:bodyPr wrap="square" lIns="457200" tIns="228600" rIns="457200" bIns="228600" rtlCol="0"/>
          <a:lstStyle/>
          <a:p>
            <a:pPr marL="12700" marR="5080">
              <a:lnSpc>
                <a:spcPct val="127800"/>
              </a:lnSpc>
            </a:pPr>
            <a:r>
              <a:rPr lang="en-US" sz="1400" spc="-25">
                <a:solidFill>
                  <a:srgbClr val="0078A9"/>
                </a:solidFill>
                <a:latin typeface="Avenir Next LT Pro" panose="020B0504020202020204" pitchFamily="34" charset="0"/>
                <a:cs typeface="Arial"/>
              </a:rPr>
              <a:t>This </a:t>
            </a:r>
            <a:r>
              <a:rPr lang="en-US" sz="1400" spc="50">
                <a:solidFill>
                  <a:srgbClr val="0078A9"/>
                </a:solidFill>
                <a:latin typeface="Avenir Next LT Pro" panose="020B0504020202020204" pitchFamily="34" charset="0"/>
                <a:cs typeface="Arial"/>
              </a:rPr>
              <a:t>guide </a:t>
            </a:r>
            <a:r>
              <a:rPr lang="en-US" sz="1400" spc="-35">
                <a:solidFill>
                  <a:srgbClr val="0078A9"/>
                </a:solidFill>
                <a:latin typeface="Avenir Next LT Pro" panose="020B0504020202020204" pitchFamily="34" charset="0"/>
                <a:cs typeface="Arial"/>
              </a:rPr>
              <a:t>is </a:t>
            </a:r>
            <a:r>
              <a:rPr lang="en-US" sz="1400" spc="45">
                <a:solidFill>
                  <a:srgbClr val="0078A9"/>
                </a:solidFill>
                <a:latin typeface="Avenir Next LT Pro" panose="020B0504020202020204" pitchFamily="34" charset="0"/>
                <a:cs typeface="Arial"/>
              </a:rPr>
              <a:t>intended </a:t>
            </a:r>
            <a:r>
              <a:rPr lang="en-US" sz="1400" spc="75">
                <a:solidFill>
                  <a:srgbClr val="0078A9"/>
                </a:solidFill>
                <a:latin typeface="Avenir Next LT Pro" panose="020B0504020202020204" pitchFamily="34" charset="0"/>
                <a:cs typeface="Arial"/>
              </a:rPr>
              <a:t>to </a:t>
            </a:r>
            <a:r>
              <a:rPr lang="en-US" sz="1400" spc="35">
                <a:solidFill>
                  <a:srgbClr val="0078A9"/>
                </a:solidFill>
                <a:latin typeface="Avenir Next LT Pro" panose="020B0504020202020204" pitchFamily="34" charset="0"/>
                <a:cs typeface="Arial"/>
              </a:rPr>
              <a:t>provide </a:t>
            </a:r>
            <a:r>
              <a:rPr lang="en-US" sz="1400">
                <a:solidFill>
                  <a:srgbClr val="0078A9"/>
                </a:solidFill>
                <a:latin typeface="Avenir Next LT Pro" panose="020B0504020202020204" pitchFamily="34" charset="0"/>
                <a:cs typeface="Arial"/>
              </a:rPr>
              <a:t>leaders </a:t>
            </a:r>
            <a:r>
              <a:rPr lang="en-US" sz="1400" spc="15">
                <a:solidFill>
                  <a:srgbClr val="0078A9"/>
                </a:solidFill>
                <a:latin typeface="Avenir Next LT Pro" panose="020B0504020202020204" pitchFamily="34" charset="0"/>
                <a:cs typeface="Arial"/>
              </a:rPr>
              <a:t>and </a:t>
            </a:r>
            <a:r>
              <a:rPr lang="en-US" sz="1400" spc="30">
                <a:solidFill>
                  <a:srgbClr val="0078A9"/>
                </a:solidFill>
                <a:latin typeface="Avenir Next LT Pro" panose="020B0504020202020204" pitchFamily="34" charset="0"/>
                <a:cs typeface="Arial"/>
              </a:rPr>
              <a:t>their </a:t>
            </a:r>
            <a:r>
              <a:rPr lang="en-US" sz="1400">
                <a:solidFill>
                  <a:srgbClr val="0078A9"/>
                </a:solidFill>
                <a:latin typeface="Avenir Next LT Pro" panose="020B0504020202020204" pitchFamily="34" charset="0"/>
                <a:cs typeface="Arial"/>
              </a:rPr>
              <a:t>teams </a:t>
            </a:r>
            <a:r>
              <a:rPr lang="en-US" sz="1400" spc="30">
                <a:solidFill>
                  <a:srgbClr val="0078A9"/>
                </a:solidFill>
                <a:latin typeface="Avenir Next LT Pro" panose="020B0504020202020204" pitchFamily="34" charset="0"/>
                <a:cs typeface="Arial"/>
              </a:rPr>
              <a:t>with Context, </a:t>
            </a:r>
            <a:r>
              <a:rPr lang="en-US" sz="1400" spc="15">
                <a:solidFill>
                  <a:srgbClr val="0078A9"/>
                </a:solidFill>
                <a:latin typeface="Avenir Next LT Pro" panose="020B0504020202020204" pitchFamily="34" charset="0"/>
                <a:cs typeface="Arial"/>
              </a:rPr>
              <a:t>Recommended </a:t>
            </a:r>
            <a:r>
              <a:rPr lang="en-US" sz="1400" spc="20">
                <a:solidFill>
                  <a:srgbClr val="0078A9"/>
                </a:solidFill>
                <a:latin typeface="Avenir Next LT Pro" panose="020B0504020202020204" pitchFamily="34" charset="0"/>
                <a:cs typeface="Arial"/>
              </a:rPr>
              <a:t>Actions, </a:t>
            </a:r>
            <a:r>
              <a:rPr lang="en-US" sz="1400" spc="15">
                <a:solidFill>
                  <a:srgbClr val="0078A9"/>
                </a:solidFill>
                <a:latin typeface="Avenir Next LT Pro" panose="020B0504020202020204" pitchFamily="34" charset="0"/>
                <a:cs typeface="Arial"/>
              </a:rPr>
              <a:t>and </a:t>
            </a:r>
            <a:r>
              <a:rPr lang="en-US" sz="1400" spc="-30">
                <a:solidFill>
                  <a:srgbClr val="0078A9"/>
                </a:solidFill>
                <a:latin typeface="Avenir Next LT Pro" panose="020B0504020202020204" pitchFamily="34" charset="0"/>
                <a:cs typeface="Arial"/>
              </a:rPr>
              <a:t>Tools </a:t>
            </a:r>
            <a:r>
              <a:rPr lang="en-US" sz="1400" spc="75">
                <a:solidFill>
                  <a:srgbClr val="0078A9"/>
                </a:solidFill>
                <a:latin typeface="Avenir Next LT Pro" panose="020B0504020202020204" pitchFamily="34" charset="0"/>
                <a:cs typeface="Arial"/>
              </a:rPr>
              <a:t>to </a:t>
            </a:r>
            <a:r>
              <a:rPr lang="en-US" sz="1400" spc="15">
                <a:solidFill>
                  <a:srgbClr val="0078A9"/>
                </a:solidFill>
                <a:latin typeface="Avenir Next LT Pro" panose="020B0504020202020204" pitchFamily="34" charset="0"/>
                <a:cs typeface="Arial"/>
              </a:rPr>
              <a:t>execute </a:t>
            </a:r>
            <a:r>
              <a:rPr lang="en-US" sz="1400" spc="-60">
                <a:solidFill>
                  <a:srgbClr val="0078A9"/>
                </a:solidFill>
                <a:latin typeface="Avenir Next LT Pro" panose="020B0504020202020204" pitchFamily="34" charset="0"/>
                <a:cs typeface="Arial"/>
              </a:rPr>
              <a:t>a </a:t>
            </a:r>
            <a:r>
              <a:rPr lang="en-US" sz="1400" spc="10">
                <a:solidFill>
                  <a:srgbClr val="0078A9"/>
                </a:solidFill>
                <a:latin typeface="Avenir Next LT Pro" panose="020B0504020202020204" pitchFamily="34" charset="0"/>
                <a:cs typeface="Arial"/>
              </a:rPr>
              <a:t>Comprehensive </a:t>
            </a:r>
            <a:r>
              <a:rPr lang="en-US" sz="1400" spc="-10">
                <a:solidFill>
                  <a:srgbClr val="0078A9"/>
                </a:solidFill>
                <a:latin typeface="Avenir Next LT Pro" panose="020B0504020202020204" pitchFamily="34" charset="0"/>
                <a:cs typeface="Arial"/>
              </a:rPr>
              <a:t>Service R</a:t>
            </a:r>
            <a:r>
              <a:rPr lang="en-US" sz="1400" spc="-5">
                <a:solidFill>
                  <a:srgbClr val="0078A9"/>
                </a:solidFill>
                <a:latin typeface="Avenir Next LT Pro" panose="020B0504020202020204" pitchFamily="34" charset="0"/>
                <a:cs typeface="Arial"/>
              </a:rPr>
              <a:t>ecovery </a:t>
            </a:r>
            <a:r>
              <a:rPr lang="en-US" sz="1400" spc="35">
                <a:solidFill>
                  <a:srgbClr val="0078A9"/>
                </a:solidFill>
                <a:latin typeface="Avenir Next LT Pro" panose="020B0504020202020204" pitchFamily="34" charset="0"/>
                <a:cs typeface="Arial"/>
              </a:rPr>
              <a:t>Program that </a:t>
            </a:r>
            <a:r>
              <a:rPr lang="en-US" sz="1400">
                <a:solidFill>
                  <a:srgbClr val="0078A9"/>
                </a:solidFill>
                <a:latin typeface="Avenir Next LT Pro" panose="020B0504020202020204" pitchFamily="34" charset="0"/>
                <a:cs typeface="Arial"/>
              </a:rPr>
              <a:t>retains </a:t>
            </a:r>
            <a:r>
              <a:rPr lang="en-US" sz="1400" spc="15">
                <a:solidFill>
                  <a:srgbClr val="0078A9"/>
                </a:solidFill>
                <a:latin typeface="Avenir Next LT Pro" panose="020B0504020202020204" pitchFamily="34" charset="0"/>
                <a:cs typeface="Arial"/>
              </a:rPr>
              <a:t>and </a:t>
            </a:r>
            <a:r>
              <a:rPr lang="en-US" sz="1400">
                <a:solidFill>
                  <a:srgbClr val="0078A9"/>
                </a:solidFill>
                <a:latin typeface="Avenir Next LT Pro" panose="020B0504020202020204" pitchFamily="34" charset="0"/>
                <a:cs typeface="Arial"/>
              </a:rPr>
              <a:t>reinstates </a:t>
            </a:r>
            <a:r>
              <a:rPr lang="en-US" sz="1400" spc="35">
                <a:solidFill>
                  <a:srgbClr val="0078A9"/>
                </a:solidFill>
                <a:latin typeface="Avenir Next LT Pro" panose="020B0504020202020204" pitchFamily="34" charset="0"/>
                <a:cs typeface="Arial"/>
              </a:rPr>
              <a:t>the </a:t>
            </a:r>
            <a:r>
              <a:rPr lang="en-US" sz="1400" spc="20">
                <a:solidFill>
                  <a:srgbClr val="0078A9"/>
                </a:solidFill>
                <a:latin typeface="Avenir Next LT Pro" panose="020B0504020202020204" pitchFamily="34" charset="0"/>
                <a:cs typeface="Arial"/>
              </a:rPr>
              <a:t>trust </a:t>
            </a:r>
            <a:r>
              <a:rPr lang="en-US" sz="1400" spc="45">
                <a:solidFill>
                  <a:srgbClr val="0078A9"/>
                </a:solidFill>
                <a:latin typeface="Avenir Next LT Pro" panose="020B0504020202020204" pitchFamily="34" charset="0"/>
                <a:cs typeface="Arial"/>
              </a:rPr>
              <a:t>of </a:t>
            </a:r>
            <a:r>
              <a:rPr lang="en-US" sz="1400" spc="-25">
                <a:solidFill>
                  <a:srgbClr val="0078A9"/>
                </a:solidFill>
                <a:latin typeface="Avenir Next LT Pro" panose="020B0504020202020204" pitchFamily="34" charset="0"/>
                <a:cs typeface="Arial"/>
              </a:rPr>
              <a:t>Kaiser</a:t>
            </a:r>
            <a:r>
              <a:rPr lang="en-US" sz="1400" spc="-150">
                <a:solidFill>
                  <a:srgbClr val="0078A9"/>
                </a:solidFill>
                <a:latin typeface="Avenir Next LT Pro" panose="020B0504020202020204" pitchFamily="34" charset="0"/>
                <a:cs typeface="Arial"/>
              </a:rPr>
              <a:t> </a:t>
            </a:r>
            <a:r>
              <a:rPr lang="en-US" sz="1400" spc="5">
                <a:solidFill>
                  <a:srgbClr val="0078A9"/>
                </a:solidFill>
                <a:latin typeface="Avenir Next LT Pro" panose="020B0504020202020204" pitchFamily="34" charset="0"/>
                <a:cs typeface="Arial"/>
              </a:rPr>
              <a:t>Permanente </a:t>
            </a:r>
            <a:r>
              <a:rPr lang="en-US" sz="1400" spc="15">
                <a:solidFill>
                  <a:srgbClr val="0078A9"/>
                </a:solidFill>
                <a:latin typeface="Avenir Next LT Pro" panose="020B0504020202020204" pitchFamily="34" charset="0"/>
                <a:cs typeface="Arial"/>
              </a:rPr>
              <a:t>members and </a:t>
            </a:r>
            <a:r>
              <a:rPr lang="en-US" sz="1400" spc="25">
                <a:solidFill>
                  <a:srgbClr val="0078A9"/>
                </a:solidFill>
                <a:latin typeface="Avenir Next LT Pro" panose="020B0504020202020204" pitchFamily="34" charset="0"/>
                <a:cs typeface="Arial"/>
              </a:rPr>
              <a:t>patients </a:t>
            </a:r>
            <a:r>
              <a:rPr lang="en-US" sz="1400" spc="15">
                <a:solidFill>
                  <a:srgbClr val="0078A9"/>
                </a:solidFill>
                <a:latin typeface="Avenir Next LT Pro" panose="020B0504020202020204" pitchFamily="34" charset="0"/>
                <a:cs typeface="Arial"/>
              </a:rPr>
              <a:t>who </a:t>
            </a:r>
            <a:r>
              <a:rPr lang="en-US" sz="1400" spc="-20">
                <a:solidFill>
                  <a:srgbClr val="0078A9"/>
                </a:solidFill>
                <a:latin typeface="Avenir Next LT Pro" panose="020B0504020202020204" pitchFamily="34" charset="0"/>
                <a:cs typeface="Arial"/>
              </a:rPr>
              <a:t>have </a:t>
            </a:r>
            <a:r>
              <a:rPr lang="en-US" sz="1400" spc="15">
                <a:solidFill>
                  <a:srgbClr val="0078A9"/>
                </a:solidFill>
                <a:latin typeface="Avenir Next LT Pro" panose="020B0504020202020204" pitchFamily="34" charset="0"/>
                <a:cs typeface="Arial"/>
              </a:rPr>
              <a:t>had </a:t>
            </a:r>
            <a:r>
              <a:rPr lang="en-US" sz="1400" spc="-60">
                <a:solidFill>
                  <a:srgbClr val="0078A9"/>
                </a:solidFill>
                <a:latin typeface="Avenir Next LT Pro" panose="020B0504020202020204" pitchFamily="34" charset="0"/>
                <a:cs typeface="Arial"/>
              </a:rPr>
              <a:t>a </a:t>
            </a:r>
            <a:r>
              <a:rPr lang="en-US" sz="1400" spc="40">
                <a:solidFill>
                  <a:srgbClr val="0078A9"/>
                </a:solidFill>
                <a:latin typeface="Avenir Next LT Pro" panose="020B0504020202020204" pitchFamily="34" charset="0"/>
                <a:cs typeface="Arial"/>
              </a:rPr>
              <a:t>disappointing</a:t>
            </a:r>
            <a:r>
              <a:rPr lang="en-US" sz="1400" spc="10">
                <a:solidFill>
                  <a:srgbClr val="0078A9"/>
                </a:solidFill>
                <a:latin typeface="Avenir Next LT Pro" panose="020B0504020202020204" pitchFamily="34" charset="0"/>
                <a:cs typeface="Arial"/>
              </a:rPr>
              <a:t> </a:t>
            </a:r>
            <a:r>
              <a:rPr lang="en-US" sz="1400" spc="15">
                <a:solidFill>
                  <a:srgbClr val="0078A9"/>
                </a:solidFill>
                <a:latin typeface="Avenir Next LT Pro" panose="020B0504020202020204" pitchFamily="34" charset="0"/>
                <a:cs typeface="Arial"/>
              </a:rPr>
              <a:t>experience.</a:t>
            </a:r>
            <a:endParaRPr lang="en-US" sz="1400">
              <a:solidFill>
                <a:srgbClr val="0078A9"/>
              </a:solidFill>
              <a:latin typeface="Avenir Next LT Pro" panose="020B0504020202020204" pitchFamily="34" charset="0"/>
              <a:cs typeface="Arial"/>
            </a:endParaRPr>
          </a:p>
          <a:p>
            <a:pPr marL="12700" marR="267970">
              <a:lnSpc>
                <a:spcPct val="127699"/>
              </a:lnSpc>
              <a:spcBef>
                <a:spcPts val="1350"/>
              </a:spcBef>
            </a:pPr>
            <a:r>
              <a:rPr lang="en-US" sz="1400" spc="-10">
                <a:solidFill>
                  <a:srgbClr val="0078A9"/>
                </a:solidFill>
                <a:latin typeface="Avenir Next LT Pro" panose="020B0504020202020204" pitchFamily="34" charset="0"/>
                <a:cs typeface="Arial"/>
              </a:rPr>
              <a:t>The </a:t>
            </a:r>
            <a:r>
              <a:rPr lang="en-US" sz="1400" spc="50">
                <a:solidFill>
                  <a:srgbClr val="0078A9"/>
                </a:solidFill>
                <a:latin typeface="Avenir Next LT Pro" panose="020B0504020202020204" pitchFamily="34" charset="0"/>
                <a:cs typeface="Arial"/>
              </a:rPr>
              <a:t>guide </a:t>
            </a:r>
            <a:r>
              <a:rPr lang="en-US" sz="1400" spc="-15">
                <a:solidFill>
                  <a:srgbClr val="0078A9"/>
                </a:solidFill>
                <a:latin typeface="Avenir Next LT Pro" panose="020B0504020202020204" pitchFamily="34" charset="0"/>
                <a:cs typeface="Arial"/>
              </a:rPr>
              <a:t>addresses </a:t>
            </a:r>
            <a:r>
              <a:rPr lang="en-US" sz="1400" spc="30">
                <a:solidFill>
                  <a:srgbClr val="0078A9"/>
                </a:solidFill>
                <a:latin typeface="Avenir Next LT Pro" panose="020B0504020202020204" pitchFamily="34" charset="0"/>
                <a:cs typeface="Arial"/>
              </a:rPr>
              <a:t>four </a:t>
            </a:r>
            <a:r>
              <a:rPr lang="en-US" sz="1400" spc="-85">
                <a:solidFill>
                  <a:srgbClr val="0078A9"/>
                </a:solidFill>
                <a:latin typeface="Avenir Next LT Pro" panose="020B0504020202020204" pitchFamily="34" charset="0"/>
                <a:cs typeface="Arial"/>
              </a:rPr>
              <a:t>(4) </a:t>
            </a:r>
            <a:r>
              <a:rPr lang="en-US" sz="1400" spc="30">
                <a:solidFill>
                  <a:srgbClr val="0078A9"/>
                </a:solidFill>
                <a:latin typeface="Avenir Next LT Pro" panose="020B0504020202020204" pitchFamily="34" charset="0"/>
                <a:cs typeface="Arial"/>
              </a:rPr>
              <a:t>operational components </a:t>
            </a:r>
            <a:r>
              <a:rPr lang="en-US" sz="1400" spc="35">
                <a:solidFill>
                  <a:srgbClr val="0078A9"/>
                </a:solidFill>
                <a:latin typeface="Avenir Next LT Pro" panose="020B0504020202020204" pitchFamily="34" charset="0"/>
                <a:cs typeface="Arial"/>
              </a:rPr>
              <a:t>that</a:t>
            </a:r>
            <a:r>
              <a:rPr lang="en-US" sz="1400" spc="-55">
                <a:solidFill>
                  <a:srgbClr val="0078A9"/>
                </a:solidFill>
                <a:latin typeface="Avenir Next LT Pro" panose="020B0504020202020204" pitchFamily="34" charset="0"/>
                <a:cs typeface="Arial"/>
              </a:rPr>
              <a:t> </a:t>
            </a:r>
            <a:r>
              <a:rPr lang="en-US" sz="1400" spc="15">
                <a:solidFill>
                  <a:srgbClr val="0078A9"/>
                </a:solidFill>
                <a:latin typeface="Avenir Next LT Pro" panose="020B0504020202020204" pitchFamily="34" charset="0"/>
                <a:cs typeface="Arial"/>
              </a:rPr>
              <a:t>work </a:t>
            </a:r>
            <a:r>
              <a:rPr lang="en-US" sz="1400" spc="20">
                <a:solidFill>
                  <a:srgbClr val="0078A9"/>
                </a:solidFill>
                <a:latin typeface="Avenir Next LT Pro" panose="020B0504020202020204" pitchFamily="34" charset="0"/>
                <a:cs typeface="Arial"/>
              </a:rPr>
              <a:t>in </a:t>
            </a:r>
            <a:r>
              <a:rPr lang="en-US" sz="1400" spc="35">
                <a:solidFill>
                  <a:srgbClr val="0078A9"/>
                </a:solidFill>
                <a:latin typeface="Avenir Next LT Pro" panose="020B0504020202020204" pitchFamily="34" charset="0"/>
                <a:cs typeface="Arial"/>
              </a:rPr>
              <a:t>tandem </a:t>
            </a:r>
            <a:r>
              <a:rPr lang="en-US" sz="1400" spc="75">
                <a:solidFill>
                  <a:srgbClr val="0078A9"/>
                </a:solidFill>
                <a:latin typeface="Avenir Next LT Pro" panose="020B0504020202020204" pitchFamily="34" charset="0"/>
                <a:cs typeface="Arial"/>
              </a:rPr>
              <a:t>to </a:t>
            </a:r>
            <a:r>
              <a:rPr lang="en-US" sz="1400" spc="35">
                <a:solidFill>
                  <a:srgbClr val="0078A9"/>
                </a:solidFill>
                <a:latin typeface="Avenir Next LT Pro" panose="020B0504020202020204" pitchFamily="34" charset="0"/>
                <a:cs typeface="Arial"/>
              </a:rPr>
              <a:t>produce </a:t>
            </a:r>
            <a:r>
              <a:rPr lang="en-US" sz="1400" spc="-60">
                <a:solidFill>
                  <a:srgbClr val="0078A9"/>
                </a:solidFill>
                <a:latin typeface="Avenir Next LT Pro" panose="020B0504020202020204" pitchFamily="34" charset="0"/>
                <a:cs typeface="Arial"/>
              </a:rPr>
              <a:t>a </a:t>
            </a:r>
            <a:r>
              <a:rPr lang="en-US" sz="1400" spc="-25">
                <a:solidFill>
                  <a:srgbClr val="0078A9"/>
                </a:solidFill>
                <a:latin typeface="Avenir Next LT Pro" panose="020B0504020202020204" pitchFamily="34" charset="0"/>
                <a:cs typeface="Arial"/>
              </a:rPr>
              <a:t>successful </a:t>
            </a:r>
            <a:r>
              <a:rPr lang="en-US" sz="1400" spc="15">
                <a:solidFill>
                  <a:srgbClr val="0078A9"/>
                </a:solidFill>
                <a:latin typeface="Avenir Next LT Pro" panose="020B0504020202020204" pitchFamily="34" charset="0"/>
                <a:cs typeface="Arial"/>
              </a:rPr>
              <a:t>approach. </a:t>
            </a:r>
            <a:r>
              <a:rPr lang="en-US" sz="1400" spc="-40">
                <a:solidFill>
                  <a:srgbClr val="0078A9"/>
                </a:solidFill>
                <a:latin typeface="Avenir Next LT Pro" panose="020B0504020202020204" pitchFamily="34" charset="0"/>
                <a:cs typeface="Arial"/>
              </a:rPr>
              <a:t>Each </a:t>
            </a:r>
            <a:r>
              <a:rPr lang="en-US" sz="1400" spc="45">
                <a:solidFill>
                  <a:srgbClr val="0078A9"/>
                </a:solidFill>
                <a:latin typeface="Avenir Next LT Pro" panose="020B0504020202020204" pitchFamily="34" charset="0"/>
                <a:cs typeface="Arial"/>
              </a:rPr>
              <a:t>of </a:t>
            </a:r>
            <a:r>
              <a:rPr lang="en-US" sz="1400" spc="5">
                <a:solidFill>
                  <a:srgbClr val="0078A9"/>
                </a:solidFill>
                <a:latin typeface="Avenir Next LT Pro" panose="020B0504020202020204" pitchFamily="34" charset="0"/>
                <a:cs typeface="Arial"/>
              </a:rPr>
              <a:t>these </a:t>
            </a:r>
            <a:r>
              <a:rPr lang="en-US" sz="1400">
                <a:solidFill>
                  <a:srgbClr val="0078A9"/>
                </a:solidFill>
                <a:latin typeface="Avenir Next LT Pro" panose="020B0504020202020204" pitchFamily="34" charset="0"/>
                <a:cs typeface="Arial"/>
              </a:rPr>
              <a:t>sections </a:t>
            </a:r>
            <a:r>
              <a:rPr lang="en-US" sz="1400" spc="-15">
                <a:solidFill>
                  <a:srgbClr val="0078A9"/>
                </a:solidFill>
                <a:latin typeface="Avenir Next LT Pro" panose="020B0504020202020204" pitchFamily="34" charset="0"/>
                <a:cs typeface="Arial"/>
              </a:rPr>
              <a:t>can </a:t>
            </a:r>
            <a:r>
              <a:rPr lang="en-US" sz="1400" spc="45">
                <a:solidFill>
                  <a:srgbClr val="0078A9"/>
                </a:solidFill>
                <a:latin typeface="Avenir Next LT Pro" panose="020B0504020202020204" pitchFamily="34" charset="0"/>
                <a:cs typeface="Arial"/>
              </a:rPr>
              <a:t>be </a:t>
            </a:r>
            <a:r>
              <a:rPr lang="en-US" sz="1400" spc="15">
                <a:solidFill>
                  <a:srgbClr val="0078A9"/>
                </a:solidFill>
                <a:latin typeface="Avenir Next LT Pro" panose="020B0504020202020204" pitchFamily="34" charset="0"/>
                <a:cs typeface="Arial"/>
              </a:rPr>
              <a:t>translated </a:t>
            </a:r>
            <a:r>
              <a:rPr lang="en-US" sz="1400" spc="50">
                <a:solidFill>
                  <a:srgbClr val="0078A9"/>
                </a:solidFill>
                <a:latin typeface="Avenir Next LT Pro" panose="020B0504020202020204" pitchFamily="34" charset="0"/>
                <a:cs typeface="Arial"/>
              </a:rPr>
              <a:t>into </a:t>
            </a:r>
            <a:r>
              <a:rPr lang="en-US" sz="1400" spc="-60">
                <a:solidFill>
                  <a:srgbClr val="0078A9"/>
                </a:solidFill>
                <a:latin typeface="Avenir Next LT Pro" panose="020B0504020202020204" pitchFamily="34" charset="0"/>
                <a:cs typeface="Arial"/>
              </a:rPr>
              <a:t>a </a:t>
            </a:r>
            <a:r>
              <a:rPr lang="en-US" sz="1400" spc="5">
                <a:solidFill>
                  <a:srgbClr val="0078A9"/>
                </a:solidFill>
                <a:latin typeface="Avenir Next LT Pro" panose="020B0504020202020204" pitchFamily="34" charset="0"/>
                <a:cs typeface="Arial"/>
              </a:rPr>
              <a:t>speciﬁc </a:t>
            </a:r>
            <a:r>
              <a:rPr lang="en-US" sz="1400" spc="10">
                <a:solidFill>
                  <a:srgbClr val="0078A9"/>
                </a:solidFill>
                <a:latin typeface="Avenir Next LT Pro" panose="020B0504020202020204" pitchFamily="34" charset="0"/>
                <a:cs typeface="Arial"/>
              </a:rPr>
              <a:t>work </a:t>
            </a:r>
            <a:r>
              <a:rPr lang="en-US" sz="1400" spc="-5">
                <a:solidFill>
                  <a:srgbClr val="0078A9"/>
                </a:solidFill>
                <a:latin typeface="Avenir Next LT Pro" panose="020B0504020202020204" pitchFamily="34" charset="0"/>
                <a:cs typeface="Arial"/>
              </a:rPr>
              <a:t>stream </a:t>
            </a:r>
            <a:r>
              <a:rPr lang="en-US" sz="1400" spc="35">
                <a:solidFill>
                  <a:srgbClr val="0078A9"/>
                </a:solidFill>
                <a:latin typeface="Avenir Next LT Pro" panose="020B0504020202020204" pitchFamily="34" charset="0"/>
                <a:cs typeface="Arial"/>
              </a:rPr>
              <a:t>or </a:t>
            </a:r>
            <a:r>
              <a:rPr lang="en-US" sz="1400" spc="-5">
                <a:solidFill>
                  <a:srgbClr val="0078A9"/>
                </a:solidFill>
                <a:latin typeface="Avenir Next LT Pro" panose="020B0504020202020204" pitchFamily="34" charset="0"/>
                <a:cs typeface="Arial"/>
              </a:rPr>
              <a:t>discussion </a:t>
            </a:r>
            <a:r>
              <a:rPr lang="en-US" sz="1400" spc="-25">
                <a:solidFill>
                  <a:srgbClr val="0078A9"/>
                </a:solidFill>
                <a:latin typeface="Avenir Next LT Pro" panose="020B0504020202020204" pitchFamily="34" charset="0"/>
                <a:cs typeface="Arial"/>
              </a:rPr>
              <a:t>area </a:t>
            </a:r>
            <a:r>
              <a:rPr lang="en-US" sz="1400" spc="20">
                <a:solidFill>
                  <a:srgbClr val="0078A9"/>
                </a:solidFill>
                <a:latin typeface="Avenir Next LT Pro" panose="020B0504020202020204" pitchFamily="34" charset="0"/>
                <a:cs typeface="Arial"/>
              </a:rPr>
              <a:t>in </a:t>
            </a:r>
            <a:r>
              <a:rPr lang="en-US" sz="1400" spc="-60">
                <a:solidFill>
                  <a:srgbClr val="0078A9"/>
                </a:solidFill>
                <a:latin typeface="Avenir Next LT Pro" panose="020B0504020202020204" pitchFamily="34" charset="0"/>
                <a:cs typeface="Arial"/>
              </a:rPr>
              <a:t>a </a:t>
            </a:r>
            <a:r>
              <a:rPr lang="en-US" sz="1400" spc="10">
                <a:solidFill>
                  <a:srgbClr val="0078A9"/>
                </a:solidFill>
                <a:latin typeface="Avenir Next LT Pro" panose="020B0504020202020204" pitchFamily="34" charset="0"/>
                <a:cs typeface="Arial"/>
              </a:rPr>
              <a:t>speciﬁc </a:t>
            </a:r>
            <a:r>
              <a:rPr lang="en-US" sz="1400" spc="40">
                <a:solidFill>
                  <a:srgbClr val="0078A9"/>
                </a:solidFill>
                <a:latin typeface="Avenir Next LT Pro" panose="020B0504020202020204" pitchFamily="34" charset="0"/>
                <a:cs typeface="Arial"/>
              </a:rPr>
              <a:t>implementation </a:t>
            </a:r>
            <a:r>
              <a:rPr lang="en-US" sz="1400" spc="-25">
                <a:solidFill>
                  <a:srgbClr val="0078A9"/>
                </a:solidFill>
                <a:latin typeface="Avenir Next LT Pro" panose="020B0504020202020204" pitchFamily="34" charset="0"/>
                <a:cs typeface="Arial"/>
              </a:rPr>
              <a:t>area, </a:t>
            </a:r>
            <a:r>
              <a:rPr lang="en-US" sz="1400" spc="-15">
                <a:solidFill>
                  <a:srgbClr val="0078A9"/>
                </a:solidFill>
                <a:latin typeface="Avenir Next LT Pro" panose="020B0504020202020204" pitchFamily="34" charset="0"/>
                <a:cs typeface="Arial"/>
              </a:rPr>
              <a:t>service </a:t>
            </a:r>
            <a:r>
              <a:rPr lang="en-US" sz="1400" spc="15">
                <a:solidFill>
                  <a:srgbClr val="0078A9"/>
                </a:solidFill>
                <a:latin typeface="Avenir Next LT Pro" panose="020B0504020202020204" pitchFamily="34" charset="0"/>
                <a:cs typeface="Arial"/>
              </a:rPr>
              <a:t>line, </a:t>
            </a:r>
            <a:r>
              <a:rPr lang="en-US" sz="1400" spc="35">
                <a:solidFill>
                  <a:srgbClr val="0078A9"/>
                </a:solidFill>
                <a:latin typeface="Avenir Next LT Pro" panose="020B0504020202020204" pitchFamily="34" charset="0"/>
                <a:cs typeface="Arial"/>
              </a:rPr>
              <a:t>or </a:t>
            </a:r>
            <a:r>
              <a:rPr lang="en-US" sz="1400" spc="20">
                <a:solidFill>
                  <a:srgbClr val="0078A9"/>
                </a:solidFill>
                <a:latin typeface="Avenir Next LT Pro" panose="020B0504020202020204" pitchFamily="34" charset="0"/>
                <a:cs typeface="Arial"/>
              </a:rPr>
              <a:t>medical</a:t>
            </a:r>
            <a:r>
              <a:rPr lang="en-US" sz="1400" spc="-50">
                <a:solidFill>
                  <a:srgbClr val="0078A9"/>
                </a:solidFill>
                <a:latin typeface="Avenir Next LT Pro" panose="020B0504020202020204" pitchFamily="34" charset="0"/>
                <a:cs typeface="Arial"/>
              </a:rPr>
              <a:t> </a:t>
            </a:r>
            <a:r>
              <a:rPr lang="en-US" sz="1400" spc="-5">
                <a:solidFill>
                  <a:srgbClr val="0078A9"/>
                </a:solidFill>
                <a:latin typeface="Avenir Next LT Pro" panose="020B0504020202020204" pitchFamily="34" charset="0"/>
                <a:cs typeface="Arial"/>
              </a:rPr>
              <a:t>center.</a:t>
            </a:r>
            <a:endParaRPr lang="en-US" sz="1400">
              <a:solidFill>
                <a:srgbClr val="0078A9"/>
              </a:solidFill>
              <a:latin typeface="Avenir Next LT Pro" panose="020B0504020202020204" pitchFamily="34" charset="0"/>
              <a:cs typeface="Arial"/>
            </a:endParaRPr>
          </a:p>
          <a:p>
            <a:endParaRPr lang="en-US" sz="1400">
              <a:solidFill>
                <a:srgbClr val="0078A9"/>
              </a:solidFill>
              <a:latin typeface="Avenir Next LT Pro" panose="020B0504020202020204" pitchFamily="34" charset="0"/>
            </a:endParaRPr>
          </a:p>
        </p:txBody>
      </p:sp>
      <p:sp>
        <p:nvSpPr>
          <p:cNvPr id="2" name="object 6">
            <a:extLst>
              <a:ext uri="{FF2B5EF4-FFF2-40B4-BE49-F238E27FC236}">
                <a16:creationId xmlns:a16="http://schemas.microsoft.com/office/drawing/2014/main" id="{11ED9A7F-42B4-BB44-AFDE-CD66C48024E2}"/>
              </a:ext>
            </a:extLst>
          </p:cNvPr>
          <p:cNvSpPr txBox="1"/>
          <p:nvPr/>
        </p:nvSpPr>
        <p:spPr>
          <a:xfrm>
            <a:off x="558799" y="7799065"/>
            <a:ext cx="6642101" cy="1175706"/>
          </a:xfrm>
          <a:prstGeom prst="rect">
            <a:avLst/>
          </a:prstGeom>
        </p:spPr>
        <p:txBody>
          <a:bodyPr vert="horz" wrap="square" lIns="0" tIns="12700" rIns="0" bIns="0" rtlCol="0">
            <a:spAutoFit/>
          </a:bodyPr>
          <a:lstStyle/>
          <a:p>
            <a:pPr marL="12700" marR="5080">
              <a:lnSpc>
                <a:spcPct val="125000"/>
              </a:lnSpc>
              <a:spcBef>
                <a:spcPts val="100"/>
              </a:spcBef>
            </a:pPr>
            <a:r>
              <a:rPr lang="en-US" sz="1000" spc="5">
                <a:solidFill>
                  <a:schemeClr val="tx1">
                    <a:lumMod val="85000"/>
                    <a:lumOff val="15000"/>
                  </a:schemeClr>
                </a:solidFill>
                <a:latin typeface="Avenir Next LT Pro" panose="020B0504020202020204" pitchFamily="34" charset="0"/>
                <a:cs typeface="Avenir-Light"/>
              </a:rPr>
              <a:t>Each section highlights </a:t>
            </a:r>
            <a:r>
              <a:rPr lang="en-US" sz="1000">
                <a:solidFill>
                  <a:schemeClr val="tx1">
                    <a:lumMod val="85000"/>
                    <a:lumOff val="15000"/>
                  </a:schemeClr>
                </a:solidFill>
                <a:latin typeface="Avenir Next LT Pro" panose="020B0504020202020204" pitchFamily="34" charset="0"/>
                <a:cs typeface="Avenir-Light"/>
              </a:rPr>
              <a:t>core </a:t>
            </a:r>
            <a:r>
              <a:rPr lang="en-US" sz="1000" spc="5">
                <a:solidFill>
                  <a:schemeClr val="tx1">
                    <a:lumMod val="85000"/>
                    <a:lumOff val="15000"/>
                  </a:schemeClr>
                </a:solidFill>
                <a:latin typeface="Avenir Next LT Pro" panose="020B0504020202020204" pitchFamily="34" charset="0"/>
                <a:cs typeface="Avenir-Light"/>
              </a:rPr>
              <a:t>concepts </a:t>
            </a:r>
            <a:r>
              <a:rPr lang="en-US" sz="1000" spc="10">
                <a:solidFill>
                  <a:schemeClr val="tx1">
                    <a:lumMod val="85000"/>
                    <a:lumOff val="15000"/>
                  </a:schemeClr>
                </a:solidFill>
                <a:latin typeface="Avenir Next LT Pro" panose="020B0504020202020204" pitchFamily="34" charset="0"/>
                <a:cs typeface="Avenir-Light"/>
              </a:rPr>
              <a:t>and </a:t>
            </a:r>
            <a:r>
              <a:rPr lang="en-US" sz="1000" spc="5">
                <a:solidFill>
                  <a:schemeClr val="tx1">
                    <a:lumMod val="85000"/>
                    <a:lumOff val="15000"/>
                  </a:schemeClr>
                </a:solidFill>
                <a:latin typeface="Avenir Next LT Pro" panose="020B0504020202020204" pitchFamily="34" charset="0"/>
                <a:cs typeface="Avenir-Light"/>
              </a:rPr>
              <a:t>considerations for the work and includes </a:t>
            </a:r>
            <a:r>
              <a:rPr lang="en-US" sz="1000">
                <a:solidFill>
                  <a:schemeClr val="tx1">
                    <a:lumMod val="85000"/>
                    <a:lumOff val="15000"/>
                  </a:schemeClr>
                </a:solidFill>
                <a:latin typeface="Avenir Next LT Pro" panose="020B0504020202020204" pitchFamily="34" charset="0"/>
                <a:cs typeface="Avenir-Light"/>
              </a:rPr>
              <a:t>a </a:t>
            </a:r>
            <a:r>
              <a:rPr lang="en-US" sz="1000" spc="5">
                <a:solidFill>
                  <a:schemeClr val="tx1">
                    <a:lumMod val="85000"/>
                    <a:lumOff val="15000"/>
                  </a:schemeClr>
                </a:solidFill>
                <a:latin typeface="Avenir Next LT Pro" panose="020B0504020202020204" pitchFamily="34" charset="0"/>
                <a:cs typeface="Avenir-Light"/>
              </a:rPr>
              <a:t>list </a:t>
            </a:r>
            <a:r>
              <a:rPr lang="en-US" sz="1000" spc="10">
                <a:solidFill>
                  <a:schemeClr val="tx1">
                    <a:lumMod val="85000"/>
                    <a:lumOff val="15000"/>
                  </a:schemeClr>
                </a:solidFill>
                <a:latin typeface="Avenir Next LT Pro" panose="020B0504020202020204" pitchFamily="34" charset="0"/>
                <a:cs typeface="Avenir-Light"/>
              </a:rPr>
              <a:t>of </a:t>
            </a:r>
            <a:r>
              <a:rPr lang="en-US" sz="1000" spc="5">
                <a:solidFill>
                  <a:schemeClr val="tx1">
                    <a:lumMod val="85000"/>
                    <a:lumOff val="15000"/>
                  </a:schemeClr>
                </a:solidFill>
                <a:latin typeface="Avenir Next LT Pro" panose="020B0504020202020204" pitchFamily="34" charset="0"/>
                <a:cs typeface="Avenir-Light"/>
              </a:rPr>
              <a:t>specific recommendations and decision points</a:t>
            </a:r>
            <a:r>
              <a:rPr lang="en-US" sz="1000" spc="90">
                <a:solidFill>
                  <a:schemeClr val="tx1">
                    <a:lumMod val="85000"/>
                    <a:lumOff val="15000"/>
                  </a:schemeClr>
                </a:solidFill>
                <a:latin typeface="Avenir Next LT Pro" panose="020B0504020202020204" pitchFamily="34" charset="0"/>
                <a:cs typeface="Avenir-Light"/>
              </a:rPr>
              <a:t> </a:t>
            </a:r>
            <a:r>
              <a:rPr lang="en-US" sz="1000" spc="5">
                <a:solidFill>
                  <a:schemeClr val="tx1">
                    <a:lumMod val="85000"/>
                    <a:lumOff val="15000"/>
                  </a:schemeClr>
                </a:solidFill>
                <a:latin typeface="Avenir Next LT Pro" panose="020B0504020202020204" pitchFamily="34" charset="0"/>
                <a:cs typeface="Avenir-Light"/>
              </a:rPr>
              <a:t>to</a:t>
            </a:r>
            <a:r>
              <a:rPr lang="en-US" sz="1000" spc="20">
                <a:solidFill>
                  <a:schemeClr val="tx1">
                    <a:lumMod val="85000"/>
                    <a:lumOff val="15000"/>
                  </a:schemeClr>
                </a:solidFill>
                <a:latin typeface="Avenir Next LT Pro" panose="020B0504020202020204" pitchFamily="34" charset="0"/>
                <a:cs typeface="Avenir-Light"/>
              </a:rPr>
              <a:t> </a:t>
            </a:r>
            <a:r>
              <a:rPr lang="en-US" sz="1000" spc="10">
                <a:solidFill>
                  <a:schemeClr val="tx1">
                    <a:lumMod val="85000"/>
                    <a:lumOff val="15000"/>
                  </a:schemeClr>
                </a:solidFill>
                <a:latin typeface="Avenir Next LT Pro" panose="020B0504020202020204" pitchFamily="34" charset="0"/>
                <a:cs typeface="Avenir-Light"/>
              </a:rPr>
              <a:t>be </a:t>
            </a:r>
            <a:r>
              <a:rPr lang="en-US" sz="1000" spc="5">
                <a:solidFill>
                  <a:schemeClr val="tx1">
                    <a:lumMod val="85000"/>
                    <a:lumOff val="15000"/>
                  </a:schemeClr>
                </a:solidFill>
                <a:latin typeface="Avenir Next LT Pro" panose="020B0504020202020204" pitchFamily="34" charset="0"/>
                <a:cs typeface="Avenir-Light"/>
              </a:rPr>
              <a:t>addressed.</a:t>
            </a:r>
          </a:p>
          <a:p>
            <a:pPr marL="12700" marR="5080">
              <a:lnSpc>
                <a:spcPct val="125000"/>
              </a:lnSpc>
              <a:spcBef>
                <a:spcPts val="100"/>
              </a:spcBef>
            </a:pPr>
            <a:endParaRPr lang="en-US" sz="1000" spc="5">
              <a:solidFill>
                <a:schemeClr val="tx1">
                  <a:lumMod val="85000"/>
                  <a:lumOff val="15000"/>
                </a:schemeClr>
              </a:solidFill>
              <a:latin typeface="Avenir Next LT Pro" panose="020B0504020202020204" pitchFamily="34" charset="0"/>
              <a:cs typeface="Avenir-Light"/>
            </a:endParaRPr>
          </a:p>
          <a:p>
            <a:pPr marL="12700" marR="5080">
              <a:lnSpc>
                <a:spcPct val="125000"/>
              </a:lnSpc>
              <a:spcBef>
                <a:spcPts val="100"/>
              </a:spcBef>
            </a:pPr>
            <a:r>
              <a:rPr lang="en-US" sz="1000" spc="5">
                <a:solidFill>
                  <a:schemeClr val="tx1">
                    <a:lumMod val="85000"/>
                    <a:lumOff val="15000"/>
                  </a:schemeClr>
                </a:solidFill>
                <a:latin typeface="Avenir Next LT Pro" panose="020B0504020202020204" pitchFamily="34" charset="0"/>
                <a:cs typeface="Avenir-Light"/>
              </a:rPr>
              <a:t>The guide concludes with an implementation </a:t>
            </a:r>
            <a:r>
              <a:rPr lang="en-US" sz="1000" spc="10">
                <a:solidFill>
                  <a:schemeClr val="tx1">
                    <a:lumMod val="85000"/>
                    <a:lumOff val="15000"/>
                  </a:schemeClr>
                </a:solidFill>
                <a:latin typeface="Avenir Next LT Pro" panose="020B0504020202020204" pitchFamily="34" charset="0"/>
                <a:cs typeface="Avenir-Light"/>
              </a:rPr>
              <a:t>outline </a:t>
            </a:r>
            <a:r>
              <a:rPr lang="en-US" sz="1000" spc="5">
                <a:solidFill>
                  <a:schemeClr val="tx1">
                    <a:lumMod val="85000"/>
                    <a:lumOff val="15000"/>
                  </a:schemeClr>
                </a:solidFill>
                <a:latin typeface="Avenir Next LT Pro" panose="020B0504020202020204" pitchFamily="34" charset="0"/>
                <a:cs typeface="Avenir-Light"/>
              </a:rPr>
              <a:t>that pulls the four components back together in </a:t>
            </a:r>
            <a:r>
              <a:rPr lang="en-US" sz="1000" spc="10">
                <a:solidFill>
                  <a:schemeClr val="tx1">
                    <a:lumMod val="85000"/>
                    <a:lumOff val="15000"/>
                  </a:schemeClr>
                </a:solidFill>
                <a:latin typeface="Avenir Next LT Pro" panose="020B0504020202020204" pitchFamily="34" charset="0"/>
                <a:cs typeface="Avenir-Light"/>
              </a:rPr>
              <a:t>an </a:t>
            </a:r>
            <a:r>
              <a:rPr lang="en-US" sz="1000" spc="5">
                <a:solidFill>
                  <a:schemeClr val="tx1">
                    <a:lumMod val="85000"/>
                    <a:lumOff val="15000"/>
                  </a:schemeClr>
                </a:solidFill>
                <a:latin typeface="Avenir Next LT Pro" panose="020B0504020202020204" pitchFamily="34" charset="0"/>
                <a:cs typeface="Avenir-Light"/>
              </a:rPr>
              <a:t>organized fashion to ensure </a:t>
            </a:r>
            <a:r>
              <a:rPr lang="en-US" sz="1000">
                <a:solidFill>
                  <a:schemeClr val="tx1">
                    <a:lumMod val="85000"/>
                    <a:lumOff val="15000"/>
                  </a:schemeClr>
                </a:solidFill>
                <a:latin typeface="Avenir Next LT Pro" panose="020B0504020202020204" pitchFamily="34" charset="0"/>
                <a:cs typeface="Avenir-Light"/>
              </a:rPr>
              <a:t>there </a:t>
            </a:r>
            <a:r>
              <a:rPr lang="en-US" sz="1000" spc="5">
                <a:solidFill>
                  <a:schemeClr val="tx1">
                    <a:lumMod val="85000"/>
                    <a:lumOff val="15000"/>
                  </a:schemeClr>
                </a:solidFill>
                <a:latin typeface="Avenir Next LT Pro" panose="020B0504020202020204" pitchFamily="34" charset="0"/>
                <a:cs typeface="Avenir-Light"/>
              </a:rPr>
              <a:t>is clear </a:t>
            </a:r>
            <a:r>
              <a:rPr lang="en-US" sz="1000" spc="10">
                <a:solidFill>
                  <a:schemeClr val="tx1">
                    <a:lumMod val="85000"/>
                    <a:lumOff val="15000"/>
                  </a:schemeClr>
                </a:solidFill>
                <a:latin typeface="Avenir Next LT Pro" panose="020B0504020202020204" pitchFamily="34" charset="0"/>
                <a:cs typeface="Avenir-Light"/>
              </a:rPr>
              <a:t>alignment </a:t>
            </a:r>
            <a:r>
              <a:rPr lang="en-US" sz="1000" spc="5">
                <a:solidFill>
                  <a:schemeClr val="tx1">
                    <a:lumMod val="85000"/>
                    <a:lumOff val="15000"/>
                  </a:schemeClr>
                </a:solidFill>
                <a:latin typeface="Avenir Next LT Pro" panose="020B0504020202020204" pitchFamily="34" charset="0"/>
                <a:cs typeface="Avenir-Light"/>
              </a:rPr>
              <a:t>prior to going “live”. This section also </a:t>
            </a:r>
            <a:r>
              <a:rPr lang="en-US" sz="1000" spc="10">
                <a:solidFill>
                  <a:schemeClr val="tx1">
                    <a:lumMod val="85000"/>
                    <a:lumOff val="15000"/>
                  </a:schemeClr>
                </a:solidFill>
                <a:latin typeface="Avenir Next LT Pro" panose="020B0504020202020204" pitchFamily="34" charset="0"/>
                <a:cs typeface="Avenir-Light"/>
              </a:rPr>
              <a:t>includes </a:t>
            </a:r>
            <a:r>
              <a:rPr lang="en-US" sz="1000" spc="5">
                <a:solidFill>
                  <a:schemeClr val="tx1">
                    <a:lumMod val="85000"/>
                    <a:lumOff val="15000"/>
                  </a:schemeClr>
                </a:solidFill>
                <a:latin typeface="Avenir Next LT Pro" panose="020B0504020202020204" pitchFamily="34" charset="0"/>
                <a:cs typeface="Avenir-Light"/>
              </a:rPr>
              <a:t>suggested </a:t>
            </a:r>
            <a:r>
              <a:rPr lang="en-US" sz="1000">
                <a:solidFill>
                  <a:schemeClr val="tx1">
                    <a:lumMod val="85000"/>
                    <a:lumOff val="15000"/>
                  </a:schemeClr>
                </a:solidFill>
                <a:latin typeface="Avenir Next LT Pro" panose="020B0504020202020204" pitchFamily="34" charset="0"/>
                <a:cs typeface="Avenir-Light"/>
              </a:rPr>
              <a:t>roles </a:t>
            </a:r>
            <a:r>
              <a:rPr lang="en-US" sz="1000" spc="5">
                <a:solidFill>
                  <a:schemeClr val="tx1">
                    <a:lumMod val="85000"/>
                    <a:lumOff val="15000"/>
                  </a:schemeClr>
                </a:solidFill>
                <a:latin typeface="Avenir Next LT Pro" panose="020B0504020202020204" pitchFamily="34" charset="0"/>
                <a:cs typeface="Avenir-Light"/>
              </a:rPr>
              <a:t>for involvement and management </a:t>
            </a:r>
            <a:r>
              <a:rPr lang="en-US" sz="1000" spc="10">
                <a:solidFill>
                  <a:schemeClr val="tx1">
                    <a:lumMod val="85000"/>
                    <a:lumOff val="15000"/>
                  </a:schemeClr>
                </a:solidFill>
                <a:latin typeface="Avenir Next LT Pro" panose="020B0504020202020204" pitchFamily="34" charset="0"/>
                <a:cs typeface="Avenir-Light"/>
              </a:rPr>
              <a:t>of </a:t>
            </a:r>
            <a:r>
              <a:rPr lang="en-US" sz="1000" spc="5">
                <a:solidFill>
                  <a:schemeClr val="tx1">
                    <a:lumMod val="85000"/>
                    <a:lumOff val="15000"/>
                  </a:schemeClr>
                </a:solidFill>
                <a:latin typeface="Avenir Next LT Pro" panose="020B0504020202020204" pitchFamily="34" charset="0"/>
                <a:cs typeface="Avenir-Light"/>
              </a:rPr>
              <a:t>the work to ensure stakeholder</a:t>
            </a:r>
            <a:r>
              <a:rPr lang="en-US" sz="1000" spc="70">
                <a:solidFill>
                  <a:schemeClr val="tx1">
                    <a:lumMod val="85000"/>
                    <a:lumOff val="15000"/>
                  </a:schemeClr>
                </a:solidFill>
                <a:latin typeface="Avenir Next LT Pro" panose="020B0504020202020204" pitchFamily="34" charset="0"/>
                <a:cs typeface="Avenir-Light"/>
              </a:rPr>
              <a:t> </a:t>
            </a:r>
            <a:r>
              <a:rPr lang="en-US" sz="1000" spc="10">
                <a:solidFill>
                  <a:schemeClr val="tx1">
                    <a:lumMod val="85000"/>
                    <a:lumOff val="15000"/>
                  </a:schemeClr>
                </a:solidFill>
                <a:latin typeface="Avenir Next LT Pro" panose="020B0504020202020204" pitchFamily="34" charset="0"/>
                <a:cs typeface="Avenir-Light"/>
              </a:rPr>
              <a:t>buy-in.</a:t>
            </a:r>
            <a:endParaRPr lang="en-US" sz="1000">
              <a:solidFill>
                <a:schemeClr val="tx1">
                  <a:lumMod val="85000"/>
                  <a:lumOff val="15000"/>
                </a:schemeClr>
              </a:solidFill>
              <a:latin typeface="Avenir Next LT Pro" panose="020B0504020202020204" pitchFamily="34" charset="0"/>
              <a:cs typeface="Avenir-Light"/>
            </a:endParaRPr>
          </a:p>
        </p:txBody>
      </p:sp>
      <p:sp>
        <p:nvSpPr>
          <p:cNvPr id="27" name="Title 26">
            <a:extLst>
              <a:ext uri="{FF2B5EF4-FFF2-40B4-BE49-F238E27FC236}">
                <a16:creationId xmlns:a16="http://schemas.microsoft.com/office/drawing/2014/main" id="{589163E8-2FD8-3044-9E0A-C17B9F451DA0}"/>
              </a:ext>
            </a:extLst>
          </p:cNvPr>
          <p:cNvSpPr>
            <a:spLocks noGrp="1"/>
          </p:cNvSpPr>
          <p:nvPr>
            <p:ph type="title"/>
          </p:nvPr>
        </p:nvSpPr>
        <p:spPr/>
        <p:txBody>
          <a:bodyPr/>
          <a:lstStyle/>
          <a:p>
            <a:pPr algn="l"/>
            <a:r>
              <a:rPr lang="en-US"/>
              <a:t>The Program</a:t>
            </a:r>
          </a:p>
        </p:txBody>
      </p:sp>
      <p:grpSp>
        <p:nvGrpSpPr>
          <p:cNvPr id="45" name="Group 44">
            <a:extLst>
              <a:ext uri="{FF2B5EF4-FFF2-40B4-BE49-F238E27FC236}">
                <a16:creationId xmlns:a16="http://schemas.microsoft.com/office/drawing/2014/main" id="{616E9F6C-B5A2-2340-8C83-795AC298FCB5}"/>
              </a:ext>
            </a:extLst>
          </p:cNvPr>
          <p:cNvGrpSpPr/>
          <p:nvPr/>
        </p:nvGrpSpPr>
        <p:grpSpPr>
          <a:xfrm>
            <a:off x="1243346" y="3849302"/>
            <a:ext cx="5370104" cy="3690422"/>
            <a:chOff x="3996213" y="6255913"/>
            <a:chExt cx="3276901" cy="2251939"/>
          </a:xfrm>
        </p:grpSpPr>
        <p:sp>
          <p:nvSpPr>
            <p:cNvPr id="44" name="Donut 43">
              <a:extLst>
                <a:ext uri="{FF2B5EF4-FFF2-40B4-BE49-F238E27FC236}">
                  <a16:creationId xmlns:a16="http://schemas.microsoft.com/office/drawing/2014/main" id="{6157D45B-6A7F-3446-AE72-A56FE534A01F}"/>
                </a:ext>
              </a:extLst>
            </p:cNvPr>
            <p:cNvSpPr/>
            <p:nvPr/>
          </p:nvSpPr>
          <p:spPr>
            <a:xfrm>
              <a:off x="4290789" y="6575204"/>
              <a:ext cx="2536770" cy="1599486"/>
            </a:xfrm>
            <a:prstGeom prst="donut">
              <a:avLst>
                <a:gd name="adj" fmla="val 12653"/>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Next LT Pro Bold" panose="020B0504020202020204" pitchFamily="34" charset="0"/>
              </a:endParaRPr>
            </a:p>
          </p:txBody>
        </p:sp>
        <p:grpSp>
          <p:nvGrpSpPr>
            <p:cNvPr id="40" name="Group 39">
              <a:extLst>
                <a:ext uri="{FF2B5EF4-FFF2-40B4-BE49-F238E27FC236}">
                  <a16:creationId xmlns:a16="http://schemas.microsoft.com/office/drawing/2014/main" id="{89F6C152-F6EE-AB4E-92C4-3CAA2680F337}"/>
                </a:ext>
              </a:extLst>
            </p:cNvPr>
            <p:cNvGrpSpPr/>
            <p:nvPr/>
          </p:nvGrpSpPr>
          <p:grpSpPr>
            <a:xfrm>
              <a:off x="5076012" y="6255913"/>
              <a:ext cx="966324" cy="966324"/>
              <a:chOff x="5129759" y="6209861"/>
              <a:chExt cx="966324" cy="966324"/>
            </a:xfrm>
          </p:grpSpPr>
          <p:sp>
            <p:nvSpPr>
              <p:cNvPr id="28" name="Oval 27">
                <a:extLst>
                  <a:ext uri="{FF2B5EF4-FFF2-40B4-BE49-F238E27FC236}">
                    <a16:creationId xmlns:a16="http://schemas.microsoft.com/office/drawing/2014/main" id="{A67E190A-14AA-8D45-9879-9C264637407E}"/>
                  </a:ext>
                </a:extLst>
              </p:cNvPr>
              <p:cNvSpPr/>
              <p:nvPr/>
            </p:nvSpPr>
            <p:spPr>
              <a:xfrm>
                <a:off x="5129759" y="6209861"/>
                <a:ext cx="966324" cy="96632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0" rIns="0" bIns="0" rtlCol="0" anchor="ctr"/>
              <a:lstStyle/>
              <a:p>
                <a:pPr algn="ctr"/>
                <a:r>
                  <a:rPr lang="en-US" sz="1200">
                    <a:latin typeface="AvenirNext LT Pro Bold" panose="020B0504020202020204" pitchFamily="34" charset="0"/>
                  </a:rPr>
                  <a:t>Proactive Surfacing</a:t>
                </a:r>
              </a:p>
            </p:txBody>
          </p:sp>
          <p:pic>
            <p:nvPicPr>
              <p:cNvPr id="33" name="Graphic 32" descr="Magnifying glass with solid fill">
                <a:extLst>
                  <a:ext uri="{FF2B5EF4-FFF2-40B4-BE49-F238E27FC236}">
                    <a16:creationId xmlns:a16="http://schemas.microsoft.com/office/drawing/2014/main" id="{E428D491-49F2-4148-9047-C6438F3BA3F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4321" y="6320519"/>
                <a:ext cx="457200" cy="457200"/>
              </a:xfrm>
              <a:prstGeom prst="rect">
                <a:avLst/>
              </a:prstGeom>
            </p:spPr>
          </p:pic>
        </p:grpSp>
        <p:grpSp>
          <p:nvGrpSpPr>
            <p:cNvPr id="43" name="Group 42">
              <a:extLst>
                <a:ext uri="{FF2B5EF4-FFF2-40B4-BE49-F238E27FC236}">
                  <a16:creationId xmlns:a16="http://schemas.microsoft.com/office/drawing/2014/main" id="{C068F54E-307A-9A45-9726-436B5C14BF41}"/>
                </a:ext>
              </a:extLst>
            </p:cNvPr>
            <p:cNvGrpSpPr/>
            <p:nvPr/>
          </p:nvGrpSpPr>
          <p:grpSpPr>
            <a:xfrm>
              <a:off x="3996213" y="6912537"/>
              <a:ext cx="966324" cy="966324"/>
              <a:chOff x="3996213" y="6912537"/>
              <a:chExt cx="966324" cy="966324"/>
            </a:xfrm>
          </p:grpSpPr>
          <p:sp>
            <p:nvSpPr>
              <p:cNvPr id="29" name="Oval 28">
                <a:extLst>
                  <a:ext uri="{FF2B5EF4-FFF2-40B4-BE49-F238E27FC236}">
                    <a16:creationId xmlns:a16="http://schemas.microsoft.com/office/drawing/2014/main" id="{9DE86B66-AF85-CF4C-A0E6-DFB533BB38BE}"/>
                  </a:ext>
                </a:extLst>
              </p:cNvPr>
              <p:cNvSpPr/>
              <p:nvPr/>
            </p:nvSpPr>
            <p:spPr>
              <a:xfrm>
                <a:off x="3996213" y="6912537"/>
                <a:ext cx="966324" cy="96632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0" rIns="0" bIns="0" rtlCol="0" anchor="ctr"/>
              <a:lstStyle/>
              <a:p>
                <a:pPr algn="ctr"/>
                <a:r>
                  <a:rPr lang="en-US" sz="1200">
                    <a:latin typeface="AvenirNext LT Pro Bold" panose="020B0504020202020204" pitchFamily="34" charset="0"/>
                  </a:rPr>
                  <a:t>Tracking &amp; Measurement</a:t>
                </a:r>
              </a:p>
            </p:txBody>
          </p:sp>
          <p:pic>
            <p:nvPicPr>
              <p:cNvPr id="35" name="Graphic 34" descr="Statistics with solid fill">
                <a:extLst>
                  <a:ext uri="{FF2B5EF4-FFF2-40B4-BE49-F238E27FC236}">
                    <a16:creationId xmlns:a16="http://schemas.microsoft.com/office/drawing/2014/main" id="{D099BC66-4ED8-F743-9D75-087201DFF56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0775" y="7015568"/>
                <a:ext cx="457200" cy="457200"/>
              </a:xfrm>
              <a:prstGeom prst="rect">
                <a:avLst/>
              </a:prstGeom>
            </p:spPr>
          </p:pic>
        </p:grpSp>
        <p:grpSp>
          <p:nvGrpSpPr>
            <p:cNvPr id="42" name="Group 41">
              <a:extLst>
                <a:ext uri="{FF2B5EF4-FFF2-40B4-BE49-F238E27FC236}">
                  <a16:creationId xmlns:a16="http://schemas.microsoft.com/office/drawing/2014/main" id="{87D8D118-86FB-FB46-A535-87487B5A93D5}"/>
                </a:ext>
              </a:extLst>
            </p:cNvPr>
            <p:cNvGrpSpPr/>
            <p:nvPr/>
          </p:nvGrpSpPr>
          <p:grpSpPr>
            <a:xfrm>
              <a:off x="6255291" y="6900145"/>
              <a:ext cx="1017823" cy="966324"/>
              <a:chOff x="6255291" y="6900145"/>
              <a:chExt cx="1017823" cy="966324"/>
            </a:xfrm>
          </p:grpSpPr>
          <p:sp>
            <p:nvSpPr>
              <p:cNvPr id="30" name="Oval 29">
                <a:extLst>
                  <a:ext uri="{FF2B5EF4-FFF2-40B4-BE49-F238E27FC236}">
                    <a16:creationId xmlns:a16="http://schemas.microsoft.com/office/drawing/2014/main" id="{5DC83306-C075-254D-A51C-62897B33348D}"/>
                  </a:ext>
                </a:extLst>
              </p:cNvPr>
              <p:cNvSpPr/>
              <p:nvPr/>
            </p:nvSpPr>
            <p:spPr>
              <a:xfrm>
                <a:off x="6255291" y="6900145"/>
                <a:ext cx="1017823" cy="9663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0" rIns="0" bIns="0" rtlCol="0" anchor="ctr"/>
              <a:lstStyle/>
              <a:p>
                <a:pPr algn="ctr"/>
                <a:r>
                  <a:rPr lang="en-US" sz="1200" dirty="0">
                    <a:latin typeface="AvenirNext LT Pro Bold" panose="020B0504020202020204" pitchFamily="34" charset="0"/>
                  </a:rPr>
                  <a:t>Communication &amp; Empathy</a:t>
                </a:r>
              </a:p>
            </p:txBody>
          </p:sp>
          <p:pic>
            <p:nvPicPr>
              <p:cNvPr id="37" name="Graphic 36" descr="Heart with solid fill">
                <a:extLst>
                  <a:ext uri="{FF2B5EF4-FFF2-40B4-BE49-F238E27FC236}">
                    <a16:creationId xmlns:a16="http://schemas.microsoft.com/office/drawing/2014/main" id="{8D25509A-18EC-3346-9477-EB1044DA24E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9853" y="7031979"/>
                <a:ext cx="457200" cy="457200"/>
              </a:xfrm>
              <a:prstGeom prst="rect">
                <a:avLst/>
              </a:prstGeom>
            </p:spPr>
          </p:pic>
        </p:grpSp>
        <p:grpSp>
          <p:nvGrpSpPr>
            <p:cNvPr id="41" name="Group 40">
              <a:extLst>
                <a:ext uri="{FF2B5EF4-FFF2-40B4-BE49-F238E27FC236}">
                  <a16:creationId xmlns:a16="http://schemas.microsoft.com/office/drawing/2014/main" id="{BDAA93C1-2105-9D4A-A6D4-524DF39948C7}"/>
                </a:ext>
              </a:extLst>
            </p:cNvPr>
            <p:cNvGrpSpPr/>
            <p:nvPr/>
          </p:nvGrpSpPr>
          <p:grpSpPr>
            <a:xfrm>
              <a:off x="5076012" y="7541528"/>
              <a:ext cx="966324" cy="966324"/>
              <a:chOff x="5102595" y="7413285"/>
              <a:chExt cx="966324" cy="966324"/>
            </a:xfrm>
          </p:grpSpPr>
          <p:sp>
            <p:nvSpPr>
              <p:cNvPr id="31" name="Oval 30">
                <a:extLst>
                  <a:ext uri="{FF2B5EF4-FFF2-40B4-BE49-F238E27FC236}">
                    <a16:creationId xmlns:a16="http://schemas.microsoft.com/office/drawing/2014/main" id="{BEC68621-CE4A-984B-819B-F84A5722D313}"/>
                  </a:ext>
                </a:extLst>
              </p:cNvPr>
              <p:cNvSpPr/>
              <p:nvPr/>
            </p:nvSpPr>
            <p:spPr>
              <a:xfrm>
                <a:off x="5102595" y="7413285"/>
                <a:ext cx="966324" cy="9663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0" rIns="0" bIns="0" rtlCol="0" anchor="ctr"/>
              <a:lstStyle/>
              <a:p>
                <a:pPr algn="ctr"/>
                <a:r>
                  <a:rPr lang="en-US" sz="1200">
                    <a:latin typeface="AvenirNext LT Pro Bold" panose="020B0504020202020204" pitchFamily="34" charset="0"/>
                  </a:rPr>
                  <a:t>Resolution &amp; Recovery</a:t>
                </a:r>
              </a:p>
            </p:txBody>
          </p:sp>
          <p:pic>
            <p:nvPicPr>
              <p:cNvPr id="39" name="Graphic 38" descr="Thumbs up sign with solid fill">
                <a:extLst>
                  <a:ext uri="{FF2B5EF4-FFF2-40B4-BE49-F238E27FC236}">
                    <a16:creationId xmlns:a16="http://schemas.microsoft.com/office/drawing/2014/main" id="{A57E6702-92DC-CB43-9D26-915201DC7EC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57157" y="7500154"/>
                <a:ext cx="457200" cy="457200"/>
              </a:xfrm>
              <a:prstGeom prst="rect">
                <a:avLst/>
              </a:prstGeom>
            </p:spPr>
          </p:pic>
        </p:grpSp>
      </p:grpSp>
    </p:spTree>
    <p:extLst>
      <p:ext uri="{BB962C8B-B14F-4D97-AF65-F5344CB8AC3E}">
        <p14:creationId xmlns:p14="http://schemas.microsoft.com/office/powerpoint/2010/main" val="120867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588" y="646996"/>
            <a:ext cx="7772400" cy="3367788"/>
          </a:xfrm>
          <a:prstGeom prst="rect">
            <a:avLst/>
          </a:prstGeom>
          <a:blipFill>
            <a:blip r:embed="rId2" cstate="screen">
              <a:extLst>
                <a:ext uri="{28A0092B-C50C-407E-A947-70E740481C1C}">
                  <a14:useLocalDpi xmlns:a14="http://schemas.microsoft.com/office/drawing/2010/main"/>
                </a:ext>
              </a:extLst>
            </a:blip>
            <a:srcRect/>
            <a:stretch>
              <a:fillRect t="-3090" b="-4698"/>
            </a:stretch>
          </a:blipFill>
        </p:spPr>
        <p:txBody>
          <a:bodyPr wrap="square" lIns="0" tIns="0" rIns="0" bIns="0" rtlCol="0"/>
          <a:lstStyle/>
          <a:p>
            <a:endParaRPr>
              <a:latin typeface="AvenirNext LT Pro Regular" panose="020B0504020202020204" pitchFamily="34" charset="77"/>
            </a:endParaRPr>
          </a:p>
        </p:txBody>
      </p:sp>
      <p:sp>
        <p:nvSpPr>
          <p:cNvPr id="7" name="object 7"/>
          <p:cNvSpPr txBox="1"/>
          <p:nvPr/>
        </p:nvSpPr>
        <p:spPr>
          <a:xfrm>
            <a:off x="569912" y="4290046"/>
            <a:ext cx="3156585" cy="2217145"/>
          </a:xfrm>
          <a:prstGeom prst="rect">
            <a:avLst/>
          </a:prstGeom>
        </p:spPr>
        <p:txBody>
          <a:bodyPr vert="horz" wrap="square" lIns="0" tIns="12700" rIns="0" bIns="0" rtlCol="0">
            <a:spAutoFit/>
          </a:bodyPr>
          <a:lstStyle/>
          <a:p>
            <a:pPr marL="12700">
              <a:lnSpc>
                <a:spcPct val="125000"/>
              </a:lnSpc>
              <a:spcBef>
                <a:spcPts val="100"/>
              </a:spcBef>
            </a:pPr>
            <a:r>
              <a:rPr lang="en-US" sz="1400">
                <a:solidFill>
                  <a:srgbClr val="0069A6"/>
                </a:solidFill>
                <a:latin typeface="Avenir Next LT Pro" panose="020B0504020202020204" pitchFamily="34" charset="0"/>
                <a:cs typeface="Avenir-Roman"/>
              </a:rPr>
              <a:t>Assess</a:t>
            </a:r>
            <a:endParaRPr lang="en-US" sz="1400">
              <a:latin typeface="Avenir Next LT Pro" panose="020B0504020202020204" pitchFamily="34" charset="0"/>
              <a:cs typeface="Avenir-Roman"/>
            </a:endParaRPr>
          </a:p>
          <a:p>
            <a:pPr marL="184150" marR="5080" indent="-171450">
              <a:lnSpc>
                <a:spcPct val="125000"/>
              </a:lnSpc>
              <a:spcBef>
                <a:spcPts val="820"/>
              </a:spcBef>
            </a:pPr>
            <a:r>
              <a:rPr lang="en-US" sz="1000" b="1">
                <a:solidFill>
                  <a:srgbClr val="0078A9"/>
                </a:solidFill>
                <a:latin typeface="Avenir Next LT Pro" panose="020B0504020202020204" pitchFamily="34" charset="0"/>
                <a:cs typeface="Avenir-Heavy"/>
              </a:rPr>
              <a:t>1. </a:t>
            </a:r>
            <a:r>
              <a:rPr lang="en-US" sz="1000">
                <a:latin typeface="Avenir Next LT Pro" panose="020B0504020202020204" pitchFamily="34" charset="0"/>
                <a:cs typeface="Avenir-Light"/>
              </a:rPr>
              <a:t>Review common member complaints, comments, service alerts, etc. from KP Rounding, Real-time systems, survey vendors, and other existing processes to understand opportunities.</a:t>
            </a:r>
          </a:p>
          <a:p>
            <a:pPr marL="184150" marR="5080" indent="-171450">
              <a:lnSpc>
                <a:spcPct val="125000"/>
              </a:lnSpc>
              <a:spcBef>
                <a:spcPts val="820"/>
              </a:spcBef>
            </a:pPr>
            <a:endParaRPr lang="en-US" sz="1000">
              <a:latin typeface="Avenir Next LT Pro" panose="020B0504020202020204" pitchFamily="34" charset="0"/>
              <a:cs typeface="Avenir-Light"/>
            </a:endParaRPr>
          </a:p>
          <a:p>
            <a:pPr marL="184150" marR="5080" lvl="0" indent="-171450">
              <a:lnSpc>
                <a:spcPct val="125000"/>
              </a:lnSpc>
              <a:spcBef>
                <a:spcPts val="100"/>
              </a:spcBef>
            </a:pPr>
            <a:r>
              <a:rPr lang="en-US" sz="1000" b="1">
                <a:solidFill>
                  <a:srgbClr val="0078A9"/>
                </a:solidFill>
                <a:latin typeface="Avenir Next LT Pro" panose="020B0504020202020204" pitchFamily="34" charset="0"/>
                <a:cs typeface="Avenir-Heavy"/>
              </a:rPr>
              <a:t>2. </a:t>
            </a:r>
            <a:r>
              <a:rPr lang="en-US" sz="1000">
                <a:solidFill>
                  <a:prstClr val="black"/>
                </a:solidFill>
                <a:latin typeface="Avenir Next LT Pro" panose="020B0504020202020204" pitchFamily="34" charset="0"/>
                <a:cs typeface="Avenir-Light"/>
              </a:rPr>
              <a:t>Make service recovery a focus of monthly direct report rounding. Ask staff what ideas they have for improving service recovery efforts. Document and categorize learnings.</a:t>
            </a:r>
            <a:endParaRPr lang="en-US" sz="1000">
              <a:latin typeface="Avenir Next LT Pro" panose="020B0504020202020204" pitchFamily="34" charset="0"/>
              <a:cs typeface="Avenir-Light"/>
            </a:endParaRPr>
          </a:p>
        </p:txBody>
      </p:sp>
      <p:sp>
        <p:nvSpPr>
          <p:cNvPr id="9" name="object 9"/>
          <p:cNvSpPr txBox="1"/>
          <p:nvPr/>
        </p:nvSpPr>
        <p:spPr>
          <a:xfrm>
            <a:off x="3998912" y="4639853"/>
            <a:ext cx="2882900" cy="1753365"/>
          </a:xfrm>
          <a:prstGeom prst="rect">
            <a:avLst/>
          </a:prstGeom>
        </p:spPr>
        <p:txBody>
          <a:bodyPr vert="horz" wrap="square" lIns="0" tIns="12700" rIns="0" bIns="0" rtlCol="0">
            <a:spAutoFit/>
          </a:bodyPr>
          <a:lstStyle/>
          <a:p>
            <a:pPr marL="184150" marR="5080" indent="-171450">
              <a:lnSpc>
                <a:spcPct val="125000"/>
              </a:lnSpc>
              <a:spcBef>
                <a:spcPts val="100"/>
              </a:spcBef>
            </a:pPr>
            <a:r>
              <a:rPr lang="en-US" sz="1000" b="1">
                <a:solidFill>
                  <a:srgbClr val="0078A9"/>
                </a:solidFill>
                <a:latin typeface="Avenir Next LT Pro" panose="020B0504020202020204" pitchFamily="34" charset="0"/>
                <a:cs typeface="Avenir-Heavy"/>
              </a:rPr>
              <a:t>3. </a:t>
            </a:r>
            <a:r>
              <a:rPr lang="en-US" sz="1000">
                <a:latin typeface="Avenir Next LT Pro" panose="020B0504020202020204" pitchFamily="34" charset="0"/>
                <a:cs typeface="Avenir-Light"/>
              </a:rPr>
              <a:t>Identify champions or early adopters of service recovery who are willing to go first and share learnings with others.</a:t>
            </a:r>
          </a:p>
          <a:p>
            <a:pPr marL="184150" marR="5080" indent="-171450">
              <a:lnSpc>
                <a:spcPct val="125000"/>
              </a:lnSpc>
              <a:spcBef>
                <a:spcPts val="100"/>
              </a:spcBef>
            </a:pPr>
            <a:endParaRPr lang="en-US" sz="1000">
              <a:latin typeface="Avenir Next LT Pro" panose="020B0504020202020204" pitchFamily="34" charset="0"/>
              <a:cs typeface="Avenir-Light"/>
            </a:endParaRPr>
          </a:p>
          <a:p>
            <a:pPr marL="184150" marR="5080" lvl="0" indent="-171450">
              <a:lnSpc>
                <a:spcPct val="125000"/>
              </a:lnSpc>
              <a:spcBef>
                <a:spcPts val="100"/>
              </a:spcBef>
            </a:pPr>
            <a:r>
              <a:rPr lang="en-US" sz="1000" b="1">
                <a:solidFill>
                  <a:srgbClr val="0078A9"/>
                </a:solidFill>
                <a:latin typeface="Avenir Next LT Pro" panose="020B0504020202020204" pitchFamily="34" charset="0"/>
                <a:cs typeface="Avenir-Heavy"/>
              </a:rPr>
              <a:t>4. </a:t>
            </a:r>
            <a:r>
              <a:rPr lang="en-US" sz="1000">
                <a:solidFill>
                  <a:prstClr val="black"/>
                </a:solidFill>
                <a:latin typeface="Avenir Next LT Pro" panose="020B0504020202020204" pitchFamily="34" charset="0"/>
                <a:cs typeface="Avenir-Light"/>
              </a:rPr>
              <a:t>This guide addresses key performance improvement questions as shown below. Teams can use this</a:t>
            </a:r>
          </a:p>
          <a:p>
            <a:pPr marL="184150" marR="175895" lvl="0">
              <a:lnSpc>
                <a:spcPct val="125000"/>
              </a:lnSpc>
            </a:pPr>
            <a:r>
              <a:rPr lang="en-US" sz="1000">
                <a:solidFill>
                  <a:prstClr val="black"/>
                </a:solidFill>
                <a:latin typeface="Avenir Next LT Pro" panose="020B0504020202020204" pitchFamily="34" charset="0"/>
                <a:cs typeface="Avenir-Light"/>
              </a:rPr>
              <a:t>guide as a resource for developing their own AIM statements as desired.</a:t>
            </a:r>
            <a:endParaRPr lang="en-US" sz="1000">
              <a:latin typeface="Avenir Next LT Pro" panose="020B0504020202020204" pitchFamily="34" charset="0"/>
              <a:cs typeface="Avenir-Light"/>
            </a:endParaRPr>
          </a:p>
        </p:txBody>
      </p:sp>
      <p:graphicFrame>
        <p:nvGraphicFramePr>
          <p:cNvPr id="11" name="object 11"/>
          <p:cNvGraphicFramePr>
            <a:graphicFrameLocks noGrp="1"/>
          </p:cNvGraphicFramePr>
          <p:nvPr>
            <p:extLst>
              <p:ext uri="{D42A27DB-BD31-4B8C-83A1-F6EECF244321}">
                <p14:modId xmlns:p14="http://schemas.microsoft.com/office/powerpoint/2010/main" val="2440100201"/>
              </p:ext>
            </p:extLst>
          </p:nvPr>
        </p:nvGraphicFramePr>
        <p:xfrm>
          <a:off x="569912" y="6686366"/>
          <a:ext cx="6629400" cy="2711787"/>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491819">
                <a:tc>
                  <a:txBody>
                    <a:bodyPr/>
                    <a:lstStyle/>
                    <a:p>
                      <a:pPr marL="107950" algn="ctr">
                        <a:lnSpc>
                          <a:spcPct val="100000"/>
                        </a:lnSpc>
                        <a:spcBef>
                          <a:spcPts val="580"/>
                        </a:spcBef>
                      </a:pPr>
                      <a:r>
                        <a:rPr lang="en-US" sz="1400" b="1" spc="0">
                          <a:solidFill>
                            <a:srgbClr val="FFFFFF"/>
                          </a:solidFill>
                          <a:latin typeface="Avenir Next LT Pro" panose="020B0504020202020204" pitchFamily="34" charset="0"/>
                          <a:cs typeface="Arial"/>
                        </a:rPr>
                        <a:t>Foundational Performance Improvement Questions</a:t>
                      </a:r>
                      <a:endParaRPr lang="en-US" sz="1400" spc="0">
                        <a:latin typeface="Avenir Next LT Pro" panose="020B0504020202020204" pitchFamily="34" charset="0"/>
                        <a:cs typeface="Arial"/>
                      </a:endParaRPr>
                    </a:p>
                  </a:txBody>
                  <a:tcPr marL="0" marR="0" anchor="ctr">
                    <a:solidFill>
                      <a:schemeClr val="accent3"/>
                    </a:solidFill>
                  </a:tcPr>
                </a:tc>
                <a:tc>
                  <a:txBody>
                    <a:bodyPr/>
                    <a:lstStyle/>
                    <a:p>
                      <a:pPr marL="107950" algn="ctr">
                        <a:lnSpc>
                          <a:spcPct val="100000"/>
                        </a:lnSpc>
                        <a:spcBef>
                          <a:spcPts val="580"/>
                        </a:spcBef>
                      </a:pPr>
                      <a:r>
                        <a:rPr lang="en-US" sz="1400" b="1" spc="0">
                          <a:solidFill>
                            <a:srgbClr val="FFFFFF"/>
                          </a:solidFill>
                          <a:latin typeface="Avenir Next LT Pro" panose="020B0504020202020204" pitchFamily="34" charset="0"/>
                          <a:cs typeface="Arial"/>
                        </a:rPr>
                        <a:t>Service Recovery Answers</a:t>
                      </a:r>
                      <a:endParaRPr lang="en-US" sz="1400" spc="0">
                        <a:latin typeface="Avenir Next LT Pro" panose="020B0504020202020204" pitchFamily="34" charset="0"/>
                        <a:cs typeface="Arial"/>
                      </a:endParaRPr>
                    </a:p>
                  </a:txBody>
                  <a:tcPr marL="0" marR="0" anchor="ctr">
                    <a:solidFill>
                      <a:srgbClr val="0078A9"/>
                    </a:solidFill>
                  </a:tcPr>
                </a:tc>
                <a:extLst>
                  <a:ext uri="{0D108BD9-81ED-4DB2-BD59-A6C34878D82A}">
                    <a16:rowId xmlns:a16="http://schemas.microsoft.com/office/drawing/2014/main" val="10000"/>
                  </a:ext>
                </a:extLst>
              </a:tr>
              <a:tr h="693711">
                <a:tc>
                  <a:txBody>
                    <a:bodyPr/>
                    <a:lstStyle/>
                    <a:p>
                      <a:pPr marL="113664">
                        <a:lnSpc>
                          <a:spcPct val="125000"/>
                        </a:lnSpc>
                        <a:spcBef>
                          <a:spcPts val="650"/>
                        </a:spcBef>
                      </a:pPr>
                      <a:r>
                        <a:rPr lang="en-US" sz="1000" spc="0">
                          <a:solidFill>
                            <a:srgbClr val="82BC00"/>
                          </a:solidFill>
                          <a:latin typeface="Avenir Next LT Pro" panose="020B0504020202020204" pitchFamily="34" charset="0"/>
                          <a:cs typeface="Arial"/>
                        </a:rPr>
                        <a:t>» </a:t>
                      </a:r>
                      <a:r>
                        <a:rPr lang="en-US" sz="1000" spc="0">
                          <a:latin typeface="Avenir Next LT Pro" panose="020B0504020202020204" pitchFamily="34" charset="0"/>
                          <a:cs typeface="Avenir-Light"/>
                        </a:rPr>
                        <a:t>What are we trying to accomplish?</a:t>
                      </a:r>
                    </a:p>
                  </a:txBody>
                  <a:tcPr marL="0" marR="0" anchor="ctr">
                    <a:lnB w="3175">
                      <a:solidFill>
                        <a:srgbClr val="A5A983"/>
                      </a:solidFill>
                      <a:prstDash val="solid"/>
                    </a:lnB>
                    <a:solidFill>
                      <a:schemeClr val="accent3">
                        <a:lumMod val="20000"/>
                        <a:lumOff val="80000"/>
                        <a:alpha val="50000"/>
                      </a:schemeClr>
                    </a:solidFill>
                  </a:tcPr>
                </a:tc>
                <a:tc>
                  <a:txBody>
                    <a:bodyPr/>
                    <a:lstStyle/>
                    <a:p>
                      <a:pPr marL="227965" marR="402590" indent="-114300">
                        <a:lnSpc>
                          <a:spcPct val="125000"/>
                        </a:lnSpc>
                        <a:spcBef>
                          <a:spcPts val="350"/>
                        </a:spcBef>
                      </a:pPr>
                      <a:r>
                        <a:rPr lang="en-US" sz="1000" spc="0">
                          <a:solidFill>
                            <a:srgbClr val="0078A9"/>
                          </a:solidFill>
                          <a:latin typeface="Avenir Next LT Pro" panose="020B0504020202020204" pitchFamily="34" charset="0"/>
                          <a:cs typeface="Arial"/>
                        </a:rPr>
                        <a:t>» </a:t>
                      </a:r>
                      <a:r>
                        <a:rPr lang="en-US" sz="1000" spc="0">
                          <a:latin typeface="Avenir Next LT Pro" panose="020B0504020202020204" pitchFamily="34" charset="0"/>
                          <a:cs typeface="Avenir-Light"/>
                        </a:rPr>
                        <a:t>Improve member and patient experience by surfacing and addressing concerns quickly and effectively.</a:t>
                      </a:r>
                    </a:p>
                  </a:txBody>
                  <a:tcPr marL="0" marR="0" anchor="ctr">
                    <a:lnB w="3175">
                      <a:solidFill>
                        <a:srgbClr val="A5A983"/>
                      </a:solidFill>
                      <a:prstDash val="solid"/>
                    </a:lnB>
                    <a:solidFill>
                      <a:srgbClr val="FAFBF9"/>
                    </a:solidFill>
                  </a:tcPr>
                </a:tc>
                <a:extLst>
                  <a:ext uri="{0D108BD9-81ED-4DB2-BD59-A6C34878D82A}">
                    <a16:rowId xmlns:a16="http://schemas.microsoft.com/office/drawing/2014/main" val="10001"/>
                  </a:ext>
                </a:extLst>
              </a:tr>
              <a:tr h="806205">
                <a:tc>
                  <a:txBody>
                    <a:bodyPr/>
                    <a:lstStyle/>
                    <a:p>
                      <a:pPr marL="227965" marR="1244600" indent="-114300">
                        <a:lnSpc>
                          <a:spcPct val="125000"/>
                        </a:lnSpc>
                        <a:spcBef>
                          <a:spcPts val="350"/>
                        </a:spcBef>
                      </a:pPr>
                      <a:r>
                        <a:rPr lang="en-US" sz="1000" spc="0">
                          <a:solidFill>
                            <a:srgbClr val="82BC00"/>
                          </a:solidFill>
                          <a:latin typeface="Avenir Next LT Pro" panose="020B0504020202020204" pitchFamily="34" charset="0"/>
                          <a:cs typeface="Arial"/>
                        </a:rPr>
                        <a:t>» </a:t>
                      </a:r>
                      <a:r>
                        <a:rPr lang="en-US" sz="1000" spc="0">
                          <a:latin typeface="Avenir Next LT Pro" panose="020B0504020202020204" pitchFamily="34" charset="0"/>
                          <a:cs typeface="Avenir-Light"/>
                        </a:rPr>
                        <a:t>How will we know that a change is an improvement?</a:t>
                      </a:r>
                    </a:p>
                  </a:txBody>
                  <a:tcPr marL="0" marR="0" anchor="ctr">
                    <a:lnT w="3175">
                      <a:solidFill>
                        <a:srgbClr val="A5A983"/>
                      </a:solidFill>
                      <a:prstDash val="solid"/>
                    </a:lnT>
                    <a:lnB w="3175">
                      <a:solidFill>
                        <a:srgbClr val="A5A983"/>
                      </a:solidFill>
                      <a:prstDash val="solid"/>
                    </a:lnB>
                    <a:solidFill>
                      <a:schemeClr val="accent3">
                        <a:lumMod val="20000"/>
                        <a:lumOff val="80000"/>
                        <a:alpha val="50000"/>
                      </a:schemeClr>
                    </a:solidFill>
                  </a:tcPr>
                </a:tc>
                <a:tc>
                  <a:txBody>
                    <a:bodyPr/>
                    <a:lstStyle/>
                    <a:p>
                      <a:pPr marL="227965" marR="325120" indent="-114300">
                        <a:lnSpc>
                          <a:spcPct val="125000"/>
                        </a:lnSpc>
                        <a:spcBef>
                          <a:spcPts val="350"/>
                        </a:spcBef>
                      </a:pPr>
                      <a:r>
                        <a:rPr lang="en-US" sz="1000" spc="0">
                          <a:solidFill>
                            <a:srgbClr val="0078A9"/>
                          </a:solidFill>
                          <a:latin typeface="Avenir Next LT Pro" panose="020B0504020202020204" pitchFamily="34" charset="0"/>
                          <a:cs typeface="Arial"/>
                        </a:rPr>
                        <a:t>» </a:t>
                      </a:r>
                      <a:r>
                        <a:rPr lang="en-US" sz="1000" spc="0">
                          <a:latin typeface="Avenir Next LT Pro" panose="020B0504020202020204" pitchFamily="34" charset="0"/>
                          <a:cs typeface="Avenir-Light"/>
                        </a:rPr>
                        <a:t>Fewer member grievances, negative comments, service alerts, and negative reviews.</a:t>
                      </a:r>
                      <a:endParaRPr lang="en-US" sz="1000" spc="0">
                        <a:latin typeface="Avenir Next LT Pro" panose="020B0504020202020204" pitchFamily="34" charset="0"/>
                        <a:cs typeface="Times New Roman"/>
                      </a:endParaRPr>
                    </a:p>
                    <a:p>
                      <a:pPr marL="113664">
                        <a:lnSpc>
                          <a:spcPct val="125000"/>
                        </a:lnSpc>
                      </a:pPr>
                      <a:r>
                        <a:rPr lang="en-US" sz="1000" spc="0">
                          <a:solidFill>
                            <a:srgbClr val="0078A9"/>
                          </a:solidFill>
                          <a:latin typeface="Avenir Next LT Pro" panose="020B0504020202020204" pitchFamily="34" charset="0"/>
                          <a:cs typeface="Arial"/>
                        </a:rPr>
                        <a:t>» </a:t>
                      </a:r>
                      <a:r>
                        <a:rPr lang="en-US" sz="1000" spc="0">
                          <a:latin typeface="Avenir Next LT Pro" panose="020B0504020202020204" pitchFamily="34" charset="0"/>
                          <a:cs typeface="Avenir-Light"/>
                        </a:rPr>
                        <a:t>Improved performance and member loyalty</a:t>
                      </a:r>
                    </a:p>
                  </a:txBody>
                  <a:tcPr marL="0" marR="0" anchor="ctr">
                    <a:lnT w="3175">
                      <a:solidFill>
                        <a:srgbClr val="A5A983"/>
                      </a:solidFill>
                      <a:prstDash val="solid"/>
                    </a:lnT>
                    <a:lnB w="3175">
                      <a:solidFill>
                        <a:srgbClr val="A5A983"/>
                      </a:solidFill>
                      <a:prstDash val="solid"/>
                    </a:lnB>
                    <a:solidFill>
                      <a:srgbClr val="FAFBF9"/>
                    </a:solidFill>
                  </a:tcPr>
                </a:tc>
                <a:extLst>
                  <a:ext uri="{0D108BD9-81ED-4DB2-BD59-A6C34878D82A}">
                    <a16:rowId xmlns:a16="http://schemas.microsoft.com/office/drawing/2014/main" val="10002"/>
                  </a:ext>
                </a:extLst>
              </a:tr>
              <a:tr h="693711">
                <a:tc>
                  <a:txBody>
                    <a:bodyPr/>
                    <a:lstStyle/>
                    <a:p>
                      <a:pPr marL="227965" marR="1222375" indent="-114300">
                        <a:lnSpc>
                          <a:spcPct val="125000"/>
                        </a:lnSpc>
                        <a:spcBef>
                          <a:spcPts val="350"/>
                        </a:spcBef>
                      </a:pPr>
                      <a:r>
                        <a:rPr lang="en-US" sz="1000" spc="0">
                          <a:solidFill>
                            <a:srgbClr val="82BC00"/>
                          </a:solidFill>
                          <a:latin typeface="Avenir Next LT Pro" panose="020B0504020202020204" pitchFamily="34" charset="0"/>
                          <a:cs typeface="Arial"/>
                        </a:rPr>
                        <a:t>» </a:t>
                      </a:r>
                      <a:r>
                        <a:rPr lang="en-US" sz="1000" spc="0">
                          <a:latin typeface="Avenir Next LT Pro" panose="020B0504020202020204" pitchFamily="34" charset="0"/>
                          <a:cs typeface="Avenir-Light"/>
                        </a:rPr>
                        <a:t>What changes can we make that will result in improvement?</a:t>
                      </a:r>
                    </a:p>
                  </a:txBody>
                  <a:tcPr marL="0" marR="0" anchor="ctr">
                    <a:lnT w="3175">
                      <a:solidFill>
                        <a:srgbClr val="A5A983"/>
                      </a:solidFill>
                      <a:prstDash val="solid"/>
                    </a:lnT>
                    <a:lnB w="3175">
                      <a:solidFill>
                        <a:srgbClr val="A5A983"/>
                      </a:solidFill>
                      <a:prstDash val="solid"/>
                    </a:lnB>
                    <a:solidFill>
                      <a:schemeClr val="accent3">
                        <a:lumMod val="20000"/>
                        <a:lumOff val="80000"/>
                        <a:alpha val="50000"/>
                      </a:schemeClr>
                    </a:solidFill>
                  </a:tcPr>
                </a:tc>
                <a:tc>
                  <a:txBody>
                    <a:bodyPr/>
                    <a:lstStyle/>
                    <a:p>
                      <a:pPr marL="227965" marR="181610" indent="-114300">
                        <a:lnSpc>
                          <a:spcPct val="125000"/>
                        </a:lnSpc>
                        <a:spcBef>
                          <a:spcPts val="350"/>
                        </a:spcBef>
                      </a:pPr>
                      <a:r>
                        <a:rPr lang="en-US" sz="1000" spc="0">
                          <a:solidFill>
                            <a:srgbClr val="0078A9"/>
                          </a:solidFill>
                          <a:latin typeface="Avenir Next LT Pro" panose="020B0504020202020204" pitchFamily="34" charset="0"/>
                          <a:cs typeface="Arial"/>
                        </a:rPr>
                        <a:t>» </a:t>
                      </a:r>
                      <a:r>
                        <a:rPr lang="en-US" sz="1000" spc="0">
                          <a:latin typeface="Avenir Next LT Pro" panose="020B0504020202020204" pitchFamily="34" charset="0"/>
                          <a:cs typeface="Avenir-Light"/>
                        </a:rPr>
                        <a:t>Implement and sustain a comprehensive approach to service recovery based on well-established evidence and practices</a:t>
                      </a:r>
                    </a:p>
                  </a:txBody>
                  <a:tcPr marL="0" marR="0" anchor="ctr">
                    <a:lnT w="3175">
                      <a:solidFill>
                        <a:srgbClr val="A5A983"/>
                      </a:solidFill>
                      <a:prstDash val="solid"/>
                    </a:lnT>
                    <a:lnB w="3175">
                      <a:solidFill>
                        <a:srgbClr val="A5A983"/>
                      </a:solidFill>
                      <a:prstDash val="solid"/>
                    </a:lnB>
                    <a:solidFill>
                      <a:srgbClr val="FAFBF9"/>
                    </a:solidFill>
                  </a:tcPr>
                </a:tc>
                <a:extLst>
                  <a:ext uri="{0D108BD9-81ED-4DB2-BD59-A6C34878D82A}">
                    <a16:rowId xmlns:a16="http://schemas.microsoft.com/office/drawing/2014/main" val="10003"/>
                  </a:ext>
                </a:extLst>
              </a:tr>
            </a:tbl>
          </a:graphicData>
        </a:graphic>
      </p:graphicFrame>
      <p:sp>
        <p:nvSpPr>
          <p:cNvPr id="12" name="object 12"/>
          <p:cNvSpPr/>
          <p:nvPr/>
        </p:nvSpPr>
        <p:spPr>
          <a:xfrm>
            <a:off x="3366612" y="7339680"/>
            <a:ext cx="405765" cy="396875"/>
          </a:xfrm>
          <a:custGeom>
            <a:avLst/>
            <a:gdLst/>
            <a:ahLst/>
            <a:cxnLst/>
            <a:rect l="l" t="t" r="r" b="b"/>
            <a:pathLst>
              <a:path w="405764" h="396875">
                <a:moveTo>
                  <a:pt x="207111" y="0"/>
                </a:moveTo>
                <a:lnTo>
                  <a:pt x="207111" y="97269"/>
                </a:lnTo>
                <a:lnTo>
                  <a:pt x="0" y="97269"/>
                </a:lnTo>
                <a:lnTo>
                  <a:pt x="0" y="299072"/>
                </a:lnTo>
                <a:lnTo>
                  <a:pt x="207111" y="299072"/>
                </a:lnTo>
                <a:lnTo>
                  <a:pt x="207111" y="396341"/>
                </a:lnTo>
                <a:lnTo>
                  <a:pt x="405282" y="198170"/>
                </a:lnTo>
                <a:lnTo>
                  <a:pt x="207111" y="0"/>
                </a:lnTo>
                <a:close/>
              </a:path>
            </a:pathLst>
          </a:custGeom>
          <a:solidFill>
            <a:schemeClr val="accent6"/>
          </a:solidFill>
        </p:spPr>
        <p:txBody>
          <a:bodyPr wrap="square" lIns="0" tIns="0" rIns="0" bIns="0" rtlCol="0"/>
          <a:lstStyle/>
          <a:p>
            <a:endParaRPr>
              <a:latin typeface="AvenirNext LT Pro Regular" panose="020B0504020202020204" pitchFamily="34" charset="77"/>
            </a:endParaRPr>
          </a:p>
        </p:txBody>
      </p:sp>
      <p:sp>
        <p:nvSpPr>
          <p:cNvPr id="13" name="object 13"/>
          <p:cNvSpPr/>
          <p:nvPr/>
        </p:nvSpPr>
        <p:spPr>
          <a:xfrm>
            <a:off x="3366612" y="8094905"/>
            <a:ext cx="405765" cy="396875"/>
          </a:xfrm>
          <a:custGeom>
            <a:avLst/>
            <a:gdLst/>
            <a:ahLst/>
            <a:cxnLst/>
            <a:rect l="l" t="t" r="r" b="b"/>
            <a:pathLst>
              <a:path w="405764" h="396875">
                <a:moveTo>
                  <a:pt x="207111" y="0"/>
                </a:moveTo>
                <a:lnTo>
                  <a:pt x="207111" y="97269"/>
                </a:lnTo>
                <a:lnTo>
                  <a:pt x="0" y="97269"/>
                </a:lnTo>
                <a:lnTo>
                  <a:pt x="0" y="299072"/>
                </a:lnTo>
                <a:lnTo>
                  <a:pt x="207111" y="299072"/>
                </a:lnTo>
                <a:lnTo>
                  <a:pt x="207111" y="396341"/>
                </a:lnTo>
                <a:lnTo>
                  <a:pt x="405282" y="198170"/>
                </a:lnTo>
                <a:lnTo>
                  <a:pt x="207111" y="0"/>
                </a:lnTo>
                <a:close/>
              </a:path>
            </a:pathLst>
          </a:custGeom>
          <a:solidFill>
            <a:schemeClr val="accent6"/>
          </a:solidFill>
        </p:spPr>
        <p:txBody>
          <a:bodyPr wrap="square" lIns="0" tIns="0" rIns="0" bIns="0" rtlCol="0"/>
          <a:lstStyle/>
          <a:p>
            <a:endParaRPr>
              <a:latin typeface="AvenirNext LT Pro Regular" panose="020B0504020202020204" pitchFamily="34" charset="77"/>
            </a:endParaRPr>
          </a:p>
        </p:txBody>
      </p:sp>
      <p:sp>
        <p:nvSpPr>
          <p:cNvPr id="14" name="object 14"/>
          <p:cNvSpPr/>
          <p:nvPr/>
        </p:nvSpPr>
        <p:spPr>
          <a:xfrm>
            <a:off x="3366612" y="8844830"/>
            <a:ext cx="405765" cy="396875"/>
          </a:xfrm>
          <a:custGeom>
            <a:avLst/>
            <a:gdLst/>
            <a:ahLst/>
            <a:cxnLst/>
            <a:rect l="l" t="t" r="r" b="b"/>
            <a:pathLst>
              <a:path w="405764" h="396875">
                <a:moveTo>
                  <a:pt x="207111" y="0"/>
                </a:moveTo>
                <a:lnTo>
                  <a:pt x="207111" y="97269"/>
                </a:lnTo>
                <a:lnTo>
                  <a:pt x="0" y="97269"/>
                </a:lnTo>
                <a:lnTo>
                  <a:pt x="0" y="299072"/>
                </a:lnTo>
                <a:lnTo>
                  <a:pt x="207111" y="299072"/>
                </a:lnTo>
                <a:lnTo>
                  <a:pt x="207111" y="396341"/>
                </a:lnTo>
                <a:lnTo>
                  <a:pt x="405282" y="198170"/>
                </a:lnTo>
                <a:lnTo>
                  <a:pt x="207111" y="0"/>
                </a:lnTo>
                <a:close/>
              </a:path>
            </a:pathLst>
          </a:custGeom>
          <a:solidFill>
            <a:schemeClr val="accent6"/>
          </a:solidFill>
        </p:spPr>
        <p:txBody>
          <a:bodyPr wrap="square" lIns="0" tIns="0" rIns="0" bIns="0" rtlCol="0"/>
          <a:lstStyle/>
          <a:p>
            <a:endParaRPr>
              <a:latin typeface="AvenirNext LT Pro Regular" panose="020B0504020202020204" pitchFamily="34" charset="77"/>
            </a:endParaRPr>
          </a:p>
        </p:txBody>
      </p:sp>
      <p:sp>
        <p:nvSpPr>
          <p:cNvPr id="15" name="Title 1">
            <a:extLst>
              <a:ext uri="{FF2B5EF4-FFF2-40B4-BE49-F238E27FC236}">
                <a16:creationId xmlns:a16="http://schemas.microsoft.com/office/drawing/2014/main" id="{CF63D87A-4E33-CA4E-97FF-704779087C90}"/>
              </a:ext>
            </a:extLst>
          </p:cNvPr>
          <p:cNvSpPr>
            <a:spLocks noGrp="1"/>
          </p:cNvSpPr>
          <p:nvPr>
            <p:ph type="title"/>
          </p:nvPr>
        </p:nvSpPr>
        <p:spPr/>
        <p:txBody>
          <a:bodyPr/>
          <a:lstStyle/>
          <a:p>
            <a:pPr algn="l"/>
            <a:r>
              <a:rPr lang="en-US">
                <a:solidFill>
                  <a:srgbClr val="FFFFFF"/>
                </a:solidFill>
                <a:latin typeface="Avenir Next LT Pro" panose="020B0504020202020204" pitchFamily="34" charset="0"/>
                <a:cs typeface="Avenir"/>
              </a:rPr>
              <a:t>Implementation</a:t>
            </a:r>
            <a:endParaRPr lang="en-US">
              <a:latin typeface="Avenir Next LT Pro" panose="020B05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71501" y="1011426"/>
            <a:ext cx="3213100" cy="8085227"/>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69A6"/>
                </a:solidFill>
                <a:latin typeface="Avenir Next LT Pro" panose="020B0504020202020204" pitchFamily="34" charset="0"/>
                <a:cs typeface="Avenir-Roman"/>
              </a:rPr>
              <a:t>Set Expectations</a:t>
            </a:r>
            <a:endParaRPr lang="en-US" sz="1400">
              <a:latin typeface="Avenir Next LT Pro" panose="020B0504020202020204" pitchFamily="34" charset="0"/>
              <a:cs typeface="Avenir-Roman"/>
            </a:endParaRPr>
          </a:p>
          <a:p>
            <a:pPr marL="173038" marR="5080" indent="-163513">
              <a:lnSpc>
                <a:spcPct val="125000"/>
              </a:lnSpc>
              <a:spcBef>
                <a:spcPts val="600"/>
              </a:spcBef>
            </a:pPr>
            <a:r>
              <a:rPr lang="en-US" sz="1000" b="1">
                <a:solidFill>
                  <a:srgbClr val="0078A9"/>
                </a:solidFill>
                <a:latin typeface="Avenir Next LT Pro" panose="020B0504020202020204" pitchFamily="34" charset="0"/>
                <a:cs typeface="Avenir-Heavy"/>
              </a:rPr>
              <a:t>1. </a:t>
            </a:r>
            <a:r>
              <a:rPr lang="en-US" sz="1000">
                <a:latin typeface="Avenir Next LT Pro" panose="020B0504020202020204" pitchFamily="34" charset="0"/>
                <a:cs typeface="Avenir-Light"/>
              </a:rPr>
              <a:t>Expectations are critical to bringing everyone to a common understanding and helping people see and understand their role in a broader context. Prior to any educational activities, expectations should be widely communicated so that staff can focus on what they need to learn and not on contemplation of their changing role.</a:t>
            </a:r>
          </a:p>
          <a:p>
            <a:pPr marL="12700" lvl="0">
              <a:lnSpc>
                <a:spcPct val="125000"/>
              </a:lnSpc>
              <a:spcBef>
                <a:spcPts val="600"/>
              </a:spcBef>
            </a:pPr>
            <a:r>
              <a:rPr lang="en-US" sz="1000" b="1">
                <a:solidFill>
                  <a:srgbClr val="0078A9"/>
                </a:solidFill>
                <a:latin typeface="Avenir Next LT Pro" panose="020B0504020202020204" pitchFamily="34" charset="0"/>
                <a:cs typeface="Avenir-Heavy"/>
              </a:rPr>
              <a:t>2. </a:t>
            </a:r>
            <a:r>
              <a:rPr lang="en-US" sz="1000">
                <a:solidFill>
                  <a:prstClr val="black"/>
                </a:solidFill>
                <a:latin typeface="Avenir Next LT Pro" panose="020B0504020202020204" pitchFamily="34" charset="0"/>
                <a:cs typeface="Avenir-Light"/>
              </a:rPr>
              <a:t>Discuss and determine clear expectations for:</a:t>
            </a:r>
          </a:p>
          <a:p>
            <a:pPr marL="285750" marR="408305" lvl="0" indent="-112713">
              <a:lnSpc>
                <a:spcPct val="125000"/>
              </a:lnSpc>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How key practices will be used to drive the culture (e.g., huddles, rounding)</a:t>
            </a:r>
          </a:p>
          <a:p>
            <a:pPr marL="285750" lvl="0" indent="-112713" algn="just">
              <a:lnSpc>
                <a:spcPct val="125000"/>
              </a:lnSpc>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Use of the A-HEART communication model</a:t>
            </a:r>
          </a:p>
          <a:p>
            <a:pPr marL="285750" marR="97790" lvl="0" indent="-112713" algn="just">
              <a:lnSpc>
                <a:spcPct val="125000"/>
              </a:lnSpc>
            </a:pPr>
            <a:r>
              <a:rPr lang="en-US" sz="1000">
                <a:solidFill>
                  <a:srgbClr val="0078A9"/>
                </a:solidFill>
                <a:latin typeface="Avenir Next LT Pro" panose="020B0504020202020204" pitchFamily="34" charset="0"/>
                <a:cs typeface="Arial"/>
              </a:rPr>
              <a:t>»</a:t>
            </a:r>
            <a:r>
              <a:rPr lang="en-US" sz="1000">
                <a:solidFill>
                  <a:prstClr val="black"/>
                </a:solidFill>
                <a:latin typeface="Avenir Next LT Pro" panose="020B0504020202020204" pitchFamily="34" charset="0"/>
                <a:cs typeface="Arial"/>
              </a:rPr>
              <a:t>The learning approach, including which learning assets, educators, and the sequence and timing for educating all teams</a:t>
            </a:r>
          </a:p>
          <a:p>
            <a:pPr marL="285750" lvl="0" indent="-112713" algn="just">
              <a:lnSpc>
                <a:spcPct val="125000"/>
              </a:lnSpc>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Use of the Resolution Roadmap document</a:t>
            </a:r>
          </a:p>
          <a:p>
            <a:pPr marL="285750" lvl="0" indent="-112713">
              <a:lnSpc>
                <a:spcPct val="125000"/>
              </a:lnSpc>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Planned date for formal validation and completion</a:t>
            </a:r>
          </a:p>
          <a:p>
            <a:pPr marL="285750" marR="215900" lvl="0" indent="-112713">
              <a:lnSpc>
                <a:spcPct val="125000"/>
              </a:lnSpc>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Use of KP Rounding and/or Real-time system to track service recovery issues</a:t>
            </a:r>
          </a:p>
          <a:p>
            <a:pPr marL="285750" lvl="0" indent="-112713">
              <a:lnSpc>
                <a:spcPct val="125000"/>
              </a:lnSpc>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Regular check in meetings</a:t>
            </a:r>
          </a:p>
          <a:p>
            <a:pPr marL="184150" lvl="0" indent="-171450">
              <a:lnSpc>
                <a:spcPct val="125000"/>
              </a:lnSpc>
              <a:spcBef>
                <a:spcPts val="600"/>
              </a:spcBef>
              <a:buClr>
                <a:srgbClr val="0078A9"/>
              </a:buClr>
              <a:buFont typeface="Avenir-Heavy"/>
              <a:buAutoNum type="arabicPeriod" startAt="3"/>
              <a:tabLst>
                <a:tab pos="184150" algn="l"/>
              </a:tabLst>
            </a:pPr>
            <a:r>
              <a:rPr lang="en-US" sz="1000">
                <a:solidFill>
                  <a:prstClr val="black"/>
                </a:solidFill>
                <a:latin typeface="Avenir Next LT Pro" panose="020B0504020202020204" pitchFamily="34" charset="0"/>
                <a:cs typeface="Avenir-Light"/>
              </a:rPr>
              <a:t>Document all expectations on a summary document.</a:t>
            </a:r>
          </a:p>
          <a:p>
            <a:pPr marL="184150" marR="174625" lvl="0" indent="-171450">
              <a:lnSpc>
                <a:spcPct val="125000"/>
              </a:lnSpc>
              <a:spcBef>
                <a:spcPts val="600"/>
              </a:spcBef>
              <a:buClr>
                <a:srgbClr val="0078A9"/>
              </a:buClr>
              <a:buFont typeface="Avenir-Heavy"/>
              <a:buAutoNum type="arabicPeriod" startAt="3"/>
              <a:tabLst>
                <a:tab pos="184150" algn="l"/>
              </a:tabLst>
            </a:pPr>
            <a:r>
              <a:rPr lang="en-US" sz="1000">
                <a:solidFill>
                  <a:prstClr val="black"/>
                </a:solidFill>
                <a:latin typeface="Avenir Next LT Pro" panose="020B0504020202020204" pitchFamily="34" charset="0"/>
                <a:cs typeface="Avenir-Light"/>
              </a:rPr>
              <a:t>Develop and deploy a service recovery communications plan that leverages use of all available channels including senior leader rounds, staff meetings, e-mail, internet etc.</a:t>
            </a:r>
          </a:p>
          <a:p>
            <a:pPr marL="184150" marR="174625" lvl="0" indent="-171450">
              <a:lnSpc>
                <a:spcPct val="125000"/>
              </a:lnSpc>
              <a:buClr>
                <a:srgbClr val="0078A9"/>
              </a:buClr>
              <a:buFont typeface="Avenir-Heavy"/>
              <a:buAutoNum type="arabicPeriod" startAt="3"/>
              <a:tabLst>
                <a:tab pos="184150" algn="l"/>
              </a:tabLst>
            </a:pPr>
            <a:endParaRPr lang="en-US" sz="1050">
              <a:solidFill>
                <a:prstClr val="black"/>
              </a:solidFill>
              <a:latin typeface="Avenir Next LT Pro" panose="020B0504020202020204" pitchFamily="34" charset="0"/>
              <a:cs typeface="Avenir-Light"/>
            </a:endParaRPr>
          </a:p>
          <a:p>
            <a:pPr marL="12700" lvl="0">
              <a:lnSpc>
                <a:spcPct val="125000"/>
              </a:lnSpc>
              <a:spcBef>
                <a:spcPts val="600"/>
              </a:spcBef>
            </a:pPr>
            <a:r>
              <a:rPr lang="en-US" sz="1400">
                <a:solidFill>
                  <a:srgbClr val="0069A6"/>
                </a:solidFill>
                <a:latin typeface="Avenir Next LT Pro" panose="020B0504020202020204" pitchFamily="34" charset="0"/>
                <a:cs typeface="Avenir-Roman"/>
              </a:rPr>
              <a:t>Educate</a:t>
            </a:r>
            <a:endParaRPr lang="en-US" sz="1400">
              <a:solidFill>
                <a:prstClr val="black"/>
              </a:solidFill>
              <a:latin typeface="Avenir Next LT Pro" panose="020B0504020202020204" pitchFamily="34" charset="0"/>
              <a:cs typeface="Avenir-Roman"/>
            </a:endParaRPr>
          </a:p>
          <a:p>
            <a:pPr marL="184150" marR="462915" lvl="0" indent="-171450">
              <a:lnSpc>
                <a:spcPct val="125000"/>
              </a:lnSpc>
              <a:spcBef>
                <a:spcPts val="600"/>
              </a:spcBef>
              <a:buClr>
                <a:srgbClr val="0078A9"/>
              </a:buClr>
              <a:buFont typeface="Avenir-Heavy"/>
              <a:buAutoNum type="arabicPeriod"/>
              <a:tabLst>
                <a:tab pos="184150" algn="l"/>
              </a:tabLst>
            </a:pPr>
            <a:r>
              <a:rPr lang="en-US" sz="1000">
                <a:solidFill>
                  <a:prstClr val="black"/>
                </a:solidFill>
                <a:latin typeface="Avenir Next LT Pro" panose="020B0504020202020204" pitchFamily="34" charset="0"/>
                <a:cs typeface="Avenir-Light"/>
              </a:rPr>
              <a:t>Develop training schedule, assess number of learning facilitators needed.</a:t>
            </a:r>
          </a:p>
          <a:p>
            <a:pPr marL="184150" marR="399415" lvl="0" indent="-171450">
              <a:lnSpc>
                <a:spcPct val="125000"/>
              </a:lnSpc>
              <a:spcBef>
                <a:spcPts val="600"/>
              </a:spcBef>
              <a:buClr>
                <a:srgbClr val="0078A9"/>
              </a:buClr>
              <a:buFont typeface="Avenir-Heavy"/>
              <a:buAutoNum type="arabicPeriod"/>
              <a:tabLst>
                <a:tab pos="184150" algn="l"/>
              </a:tabLst>
            </a:pPr>
            <a:r>
              <a:rPr lang="en-US" sz="1000">
                <a:solidFill>
                  <a:prstClr val="black"/>
                </a:solidFill>
                <a:latin typeface="Avenir Next LT Pro" panose="020B0504020202020204" pitchFamily="34" charset="0"/>
                <a:cs typeface="Avenir-Light"/>
              </a:rPr>
              <a:t>Through use of available assets and local information and scenarios, customize learning content and receive endorsement from senior leadership.</a:t>
            </a:r>
          </a:p>
          <a:p>
            <a:pPr marL="184150" marR="277495" lvl="0" indent="-171450">
              <a:lnSpc>
                <a:spcPct val="125000"/>
              </a:lnSpc>
              <a:spcBef>
                <a:spcPts val="600"/>
              </a:spcBef>
              <a:buClr>
                <a:srgbClr val="0078A9"/>
              </a:buClr>
              <a:buFont typeface="Avenir-Heavy"/>
              <a:buAutoNum type="arabicPeriod"/>
              <a:tabLst>
                <a:tab pos="184150" algn="l"/>
              </a:tabLst>
            </a:pPr>
            <a:r>
              <a:rPr lang="en-US" sz="1000">
                <a:solidFill>
                  <a:prstClr val="black"/>
                </a:solidFill>
                <a:latin typeface="Avenir Next LT Pro" panose="020B0504020202020204" pitchFamily="34" charset="0"/>
                <a:cs typeface="Avenir-Light"/>
              </a:rPr>
              <a:t>Train facilitators and deploy education plan. Leaders should co-facilitate their department sessions whenever possible and sessions should include simulation of skills and process.</a:t>
            </a:r>
            <a:endParaRPr lang="en-US" sz="1000">
              <a:latin typeface="Avenir Next LT Pro" panose="020B0504020202020204" pitchFamily="34" charset="0"/>
              <a:cs typeface="Avenir-Light"/>
            </a:endParaRPr>
          </a:p>
        </p:txBody>
      </p:sp>
      <p:sp>
        <p:nvSpPr>
          <p:cNvPr id="9" name="object 9"/>
          <p:cNvSpPr txBox="1"/>
          <p:nvPr/>
        </p:nvSpPr>
        <p:spPr>
          <a:xfrm>
            <a:off x="3987800" y="1011426"/>
            <a:ext cx="3225800" cy="4112985"/>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69A6"/>
                </a:solidFill>
                <a:latin typeface="Avenir Next LT Pro" panose="020B0504020202020204" pitchFamily="34" charset="0"/>
                <a:cs typeface="Avenir-Roman"/>
              </a:rPr>
              <a:t>Advance Skills</a:t>
            </a:r>
            <a:endParaRPr lang="en-US" sz="1400">
              <a:latin typeface="Avenir Next LT Pro" panose="020B0504020202020204" pitchFamily="34" charset="0"/>
              <a:cs typeface="Avenir-Roman"/>
            </a:endParaRPr>
          </a:p>
          <a:p>
            <a:pPr marL="173038" marR="5080" indent="-163513">
              <a:lnSpc>
                <a:spcPct val="125000"/>
              </a:lnSpc>
              <a:spcBef>
                <a:spcPts val="600"/>
              </a:spcBef>
            </a:pPr>
            <a:r>
              <a:rPr lang="en-US" sz="1000" b="1">
                <a:solidFill>
                  <a:srgbClr val="0078A9"/>
                </a:solidFill>
                <a:latin typeface="Avenir Next LT Pro" panose="020B0504020202020204" pitchFamily="34" charset="0"/>
                <a:cs typeface="Avenir-Heavy"/>
              </a:rPr>
              <a:t>1. </a:t>
            </a:r>
            <a:r>
              <a:rPr lang="en-US" sz="1000">
                <a:latin typeface="Avenir Next LT Pro" panose="020B0504020202020204" pitchFamily="34" charset="0"/>
                <a:cs typeface="Avenir-Light"/>
              </a:rPr>
              <a:t>Plan a follow up skills lab for each department after initial education/training to ensure skills and understanding are advancing.</a:t>
            </a:r>
          </a:p>
          <a:p>
            <a:pPr marL="173038" marR="5080" lvl="0" indent="-163513">
              <a:lnSpc>
                <a:spcPct val="125000"/>
              </a:lnSpc>
              <a:spcBef>
                <a:spcPts val="600"/>
              </a:spcBef>
            </a:pPr>
            <a:r>
              <a:rPr lang="en-US" sz="1000" b="1">
                <a:solidFill>
                  <a:srgbClr val="0078A9"/>
                </a:solidFill>
                <a:latin typeface="Avenir Next LT Pro" panose="020B0504020202020204" pitchFamily="34" charset="0"/>
                <a:cs typeface="Avenir-Heavy"/>
              </a:rPr>
              <a:t>2. </a:t>
            </a:r>
            <a:r>
              <a:rPr lang="en-US" sz="1000">
                <a:solidFill>
                  <a:prstClr val="black"/>
                </a:solidFill>
                <a:latin typeface="Avenir Next LT Pro" panose="020B0504020202020204" pitchFamily="34" charset="0"/>
                <a:cs typeface="Avenir-Light"/>
              </a:rPr>
              <a:t>Use observation and feedback model to debrief with staff after a service recovery moment. The debrief process can focus on both the use of A-HEART and the Resolution Roadmap. Particularly with service recovery, which can sometimes be a challenging or intimidating situation, leaders will need to focus on recognizing and appreciating positive behaviors.</a:t>
            </a:r>
          </a:p>
          <a:p>
            <a:pPr marL="173038" marR="5080" lvl="0" indent="-163513">
              <a:lnSpc>
                <a:spcPct val="125000"/>
              </a:lnSpc>
              <a:spcBef>
                <a:spcPts val="600"/>
              </a:spcBef>
            </a:pPr>
            <a:r>
              <a:rPr lang="en-US" sz="1000" b="1">
                <a:solidFill>
                  <a:srgbClr val="0078A9"/>
                </a:solidFill>
                <a:latin typeface="Avenir Next LT Pro" panose="020B0504020202020204" pitchFamily="34" charset="0"/>
                <a:cs typeface="Avenir-Heavy"/>
              </a:rPr>
              <a:t>3. </a:t>
            </a:r>
            <a:r>
              <a:rPr lang="en-US" sz="1000">
                <a:solidFill>
                  <a:prstClr val="black"/>
                </a:solidFill>
                <a:latin typeface="Avenir Next LT Pro" panose="020B0504020202020204" pitchFamily="34" charset="0"/>
                <a:cs typeface="Avenir-Light"/>
              </a:rPr>
              <a:t>Ask staff to complete a self-assessment several weeks post training and prior to the planned formal validation date.</a:t>
            </a:r>
          </a:p>
          <a:p>
            <a:pPr marL="173038" marR="5080" lvl="0" indent="-163513">
              <a:lnSpc>
                <a:spcPct val="125000"/>
              </a:lnSpc>
              <a:spcBef>
                <a:spcPts val="600"/>
              </a:spcBef>
            </a:pPr>
            <a:r>
              <a:rPr lang="en-US" sz="1000" b="1">
                <a:solidFill>
                  <a:srgbClr val="0078A9"/>
                </a:solidFill>
                <a:latin typeface="Avenir Next LT Pro" panose="020B0504020202020204" pitchFamily="34" charset="0"/>
                <a:cs typeface="Avenir-Heavy"/>
              </a:rPr>
              <a:t>4. </a:t>
            </a:r>
            <a:r>
              <a:rPr lang="en-US" sz="1000">
                <a:solidFill>
                  <a:prstClr val="black"/>
                </a:solidFill>
                <a:latin typeface="Avenir Next LT Pro" panose="020B0504020202020204" pitchFamily="34" charset="0"/>
                <a:cs typeface="Avenir-Light"/>
              </a:rPr>
              <a:t>Leverage formal debrief sessions to simulate skills, discuss resolutions and recovery efforts, and advance collective insights around ideal practices.</a:t>
            </a:r>
          </a:p>
          <a:p>
            <a:pPr marL="173038" marR="5080" lvl="0" indent="-163513">
              <a:lnSpc>
                <a:spcPct val="125000"/>
              </a:lnSpc>
              <a:spcBef>
                <a:spcPts val="600"/>
              </a:spcBef>
            </a:pPr>
            <a:r>
              <a:rPr lang="en-US" sz="1000" b="1">
                <a:solidFill>
                  <a:srgbClr val="0078A9"/>
                </a:solidFill>
                <a:latin typeface="Avenir Next LT Pro" panose="020B0504020202020204" pitchFamily="34" charset="0"/>
                <a:cs typeface="Avenir-Heavy"/>
              </a:rPr>
              <a:t>5. </a:t>
            </a:r>
            <a:r>
              <a:rPr lang="en-US" sz="1000">
                <a:solidFill>
                  <a:prstClr val="black"/>
                </a:solidFill>
                <a:latin typeface="Avenir Next LT Pro" panose="020B0504020202020204" pitchFamily="34" charset="0"/>
                <a:cs typeface="Avenir-Light"/>
              </a:rPr>
              <a:t>Reinforce the importance of service recovery through the use of these highly reliable </a:t>
            </a:r>
            <a:r>
              <a:rPr lang="en-US" sz="1000">
                <a:solidFill>
                  <a:prstClr val="black"/>
                </a:solidFill>
                <a:latin typeface="Avenir Next LT Pro" panose="020B0504020202020204" pitchFamily="34" charset="0"/>
                <a:cs typeface="Avenir-Heavy"/>
              </a:rPr>
              <a:t>practices</a:t>
            </a:r>
            <a:r>
              <a:rPr lang="en-US" sz="1000" b="1">
                <a:solidFill>
                  <a:prstClr val="black"/>
                </a:solidFill>
                <a:latin typeface="Avenir Next LT Pro" panose="020B0504020202020204" pitchFamily="34" charset="0"/>
                <a:cs typeface="Avenir-Heavy"/>
              </a:rPr>
              <a:t>.</a:t>
            </a:r>
            <a:endParaRPr lang="en-US" sz="1000">
              <a:latin typeface="Avenir Next LT Pro" panose="020B0504020202020204" pitchFamily="34" charset="0"/>
              <a:cs typeface="Avenir-Light"/>
            </a:endParaRPr>
          </a:p>
        </p:txBody>
      </p:sp>
      <p:sp>
        <p:nvSpPr>
          <p:cNvPr id="14" name="object 14"/>
          <p:cNvSpPr/>
          <p:nvPr/>
        </p:nvSpPr>
        <p:spPr>
          <a:xfrm>
            <a:off x="4005021" y="5441185"/>
            <a:ext cx="3195878" cy="3893314"/>
          </a:xfrm>
          <a:prstGeom prst="rect">
            <a:avLst/>
          </a:prstGeom>
          <a:blipFill>
            <a:blip r:embed="rId2" cstate="screen">
              <a:extLst>
                <a:ext uri="{28A0092B-C50C-407E-A947-70E740481C1C}">
                  <a14:useLocalDpi xmlns:a14="http://schemas.microsoft.com/office/drawing/2010/main"/>
                </a:ext>
              </a:extLst>
            </a:blip>
            <a:srcRect/>
            <a:stretch>
              <a:fillRect l="-3336" t="-755" r="-4100" b="-1"/>
            </a:stretch>
          </a:blipFill>
        </p:spPr>
        <p:txBody>
          <a:bodyPr wrap="square" lIns="0" tIns="0" rIns="0" bIns="0" rtlCol="0"/>
          <a:lstStyle/>
          <a:p>
            <a:endParaRPr lang="en-US">
              <a:latin typeface="Avenir Next LT Pro" panose="020B0504020202020204" pitchFamily="34" charset="0"/>
            </a:endParaRPr>
          </a:p>
        </p:txBody>
      </p:sp>
      <p:sp>
        <p:nvSpPr>
          <p:cNvPr id="16" name="Title 1">
            <a:extLst>
              <a:ext uri="{FF2B5EF4-FFF2-40B4-BE49-F238E27FC236}">
                <a16:creationId xmlns:a16="http://schemas.microsoft.com/office/drawing/2014/main" id="{CEF7EC72-EAD4-FD49-8618-D1799766F82D}"/>
              </a:ext>
            </a:extLst>
          </p:cNvPr>
          <p:cNvSpPr>
            <a:spLocks noGrp="1"/>
          </p:cNvSpPr>
          <p:nvPr>
            <p:ph type="title"/>
          </p:nvPr>
        </p:nvSpPr>
        <p:spPr/>
        <p:txBody>
          <a:bodyPr/>
          <a:lstStyle/>
          <a:p>
            <a:pPr algn="l"/>
            <a:r>
              <a:rPr lang="en-US">
                <a:solidFill>
                  <a:srgbClr val="FFFFFF"/>
                </a:solidFill>
                <a:latin typeface="Avenir Next LT Pro" panose="020B0504020202020204" pitchFamily="34" charset="0"/>
                <a:cs typeface="Avenir"/>
              </a:rPr>
              <a:t>Implementation</a:t>
            </a:r>
            <a:endParaRPr lang="en-US">
              <a:latin typeface="Avenir Next LT Pro" panose="020B05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62529384"/>
              </p:ext>
            </p:extLst>
          </p:nvPr>
        </p:nvGraphicFramePr>
        <p:xfrm>
          <a:off x="571500" y="1077344"/>
          <a:ext cx="6629717" cy="5558878"/>
        </p:xfrm>
        <a:graphic>
          <a:graphicData uri="http://schemas.openxmlformats.org/drawingml/2006/table">
            <a:tbl>
              <a:tblPr firstRow="1" bandRow="1">
                <a:tableStyleId>{B301B821-A1FF-4177-AEE7-76D212191A09}</a:tableStyleId>
              </a:tblPr>
              <a:tblGrid>
                <a:gridCol w="2020474">
                  <a:extLst>
                    <a:ext uri="{9D8B030D-6E8A-4147-A177-3AD203B41FA5}">
                      <a16:colId xmlns:a16="http://schemas.microsoft.com/office/drawing/2014/main" val="20000"/>
                    </a:ext>
                  </a:extLst>
                </a:gridCol>
                <a:gridCol w="4609243">
                  <a:extLst>
                    <a:ext uri="{9D8B030D-6E8A-4147-A177-3AD203B41FA5}">
                      <a16:colId xmlns:a16="http://schemas.microsoft.com/office/drawing/2014/main" val="20001"/>
                    </a:ext>
                  </a:extLst>
                </a:gridCol>
              </a:tblGrid>
              <a:tr h="395856">
                <a:tc gridSpan="2">
                  <a:txBody>
                    <a:bodyPr/>
                    <a:lstStyle/>
                    <a:p>
                      <a:pPr marL="222250">
                        <a:lnSpc>
                          <a:spcPct val="100000"/>
                        </a:lnSpc>
                        <a:spcBef>
                          <a:spcPts val="325"/>
                        </a:spcBef>
                      </a:pPr>
                      <a:r>
                        <a:rPr lang="en-US" sz="1400" b="1" spc="0">
                          <a:solidFill>
                            <a:srgbClr val="FFFFFF"/>
                          </a:solidFill>
                          <a:latin typeface="Avenir Next LT Pro" panose="020B0504020202020204" pitchFamily="34" charset="0"/>
                        </a:rPr>
                        <a:t>Skill Implementation</a:t>
                      </a:r>
                      <a:endParaRPr lang="en-US" sz="1400" spc="0">
                        <a:latin typeface="Avenir Next LT Pro" panose="020B0504020202020204" pitchFamily="34" charset="0"/>
                        <a:cs typeface="Arial"/>
                      </a:endParaRPr>
                    </a:p>
                  </a:txBody>
                  <a:tcPr marL="0" marR="0" marT="41275" marB="0" anchor="ctr">
                    <a:solidFill>
                      <a:srgbClr val="0078A9"/>
                    </a:solidFill>
                  </a:tcPr>
                </a:tc>
                <a:tc hMerge="1">
                  <a:txBody>
                    <a:bodyPr/>
                    <a:lstStyle/>
                    <a:p>
                      <a:endParaRPr/>
                    </a:p>
                  </a:txBody>
                  <a:tcPr marL="0" marR="0" marT="0" marB="0"/>
                </a:tc>
                <a:extLst>
                  <a:ext uri="{0D108BD9-81ED-4DB2-BD59-A6C34878D82A}">
                    <a16:rowId xmlns:a16="http://schemas.microsoft.com/office/drawing/2014/main" val="10000"/>
                  </a:ext>
                </a:extLst>
              </a:tr>
              <a:tr h="630927">
                <a:tc>
                  <a:txBody>
                    <a:bodyPr/>
                    <a:lstStyle/>
                    <a:p>
                      <a:pPr marL="228600">
                        <a:lnSpc>
                          <a:spcPct val="100000"/>
                        </a:lnSpc>
                      </a:pPr>
                      <a:r>
                        <a:rPr lang="en-US" sz="1200" b="1" spc="0">
                          <a:solidFill>
                            <a:srgbClr val="0078A9"/>
                          </a:solidFill>
                          <a:latin typeface="Avenir Next LT Pro" panose="020B0504020202020204" pitchFamily="34" charset="0"/>
                        </a:rPr>
                        <a:t>Direct Report Rounding</a:t>
                      </a:r>
                      <a:endParaRPr lang="en-US" sz="1200" b="1" spc="0">
                        <a:latin typeface="Avenir Next LT Pro" panose="020B0504020202020204" pitchFamily="34" charset="0"/>
                        <a:cs typeface="Avenir-Heavy"/>
                      </a:endParaRPr>
                    </a:p>
                  </a:txBody>
                  <a:tcPr marL="0" marR="0" marT="635" marB="91440" anchor="ctr"/>
                </a:tc>
                <a:tc>
                  <a:txBody>
                    <a:bodyPr/>
                    <a:lstStyle/>
                    <a:p>
                      <a:pPr marL="265430" marR="396875">
                        <a:lnSpc>
                          <a:spcPct val="125000"/>
                        </a:lnSpc>
                        <a:spcBef>
                          <a:spcPts val="960"/>
                        </a:spcBef>
                      </a:pPr>
                      <a:r>
                        <a:rPr lang="en-US" sz="1000" spc="0">
                          <a:latin typeface="Avenir Next LT Pro" panose="020B0504020202020204" pitchFamily="34" charset="0"/>
                        </a:rPr>
                        <a:t>Ask, “What’s working well with service recovery this month?” on your direct report rounds.</a:t>
                      </a:r>
                      <a:endParaRPr lang="en-US" sz="1000" spc="0">
                        <a:latin typeface="Avenir Next LT Pro" panose="020B0504020202020204" pitchFamily="34" charset="0"/>
                        <a:cs typeface="Avenir-Light"/>
                      </a:endParaRPr>
                    </a:p>
                  </a:txBody>
                  <a:tcPr marL="0" marR="0" marT="121920" marB="91440" anchor="ctr"/>
                </a:tc>
                <a:extLst>
                  <a:ext uri="{0D108BD9-81ED-4DB2-BD59-A6C34878D82A}">
                    <a16:rowId xmlns:a16="http://schemas.microsoft.com/office/drawing/2014/main" val="10001"/>
                  </a:ext>
                </a:extLst>
              </a:tr>
              <a:tr h="1380049">
                <a:tc>
                  <a:txBody>
                    <a:bodyPr/>
                    <a:lstStyle/>
                    <a:p>
                      <a:pPr>
                        <a:lnSpc>
                          <a:spcPct val="100000"/>
                        </a:lnSpc>
                        <a:spcBef>
                          <a:spcPts val="5"/>
                        </a:spcBef>
                      </a:pPr>
                      <a:endParaRPr lang="en-US" sz="1200" b="1" spc="0">
                        <a:latin typeface="Avenir Next LT Pro" panose="020B0504020202020204" pitchFamily="34" charset="0"/>
                      </a:endParaRPr>
                    </a:p>
                    <a:p>
                      <a:pPr marL="228600">
                        <a:lnSpc>
                          <a:spcPct val="100000"/>
                        </a:lnSpc>
                      </a:pPr>
                      <a:r>
                        <a:rPr lang="en-US" sz="1200" b="1" spc="0">
                          <a:solidFill>
                            <a:srgbClr val="0078A9"/>
                          </a:solidFill>
                          <a:latin typeface="Avenir Next LT Pro" panose="020B0504020202020204" pitchFamily="34" charset="0"/>
                        </a:rPr>
                        <a:t>Huddles &amp; Debriefing</a:t>
                      </a:r>
                      <a:endParaRPr lang="en-US" sz="1200" b="1" spc="0">
                        <a:latin typeface="Avenir Next LT Pro" panose="020B0504020202020204" pitchFamily="34" charset="0"/>
                        <a:cs typeface="Avenir-Heavy"/>
                      </a:endParaRPr>
                    </a:p>
                  </a:txBody>
                  <a:tcPr marL="0" marR="0" marT="635" marB="91440" anchor="ctr"/>
                </a:tc>
                <a:tc>
                  <a:txBody>
                    <a:bodyPr/>
                    <a:lstStyle/>
                    <a:p>
                      <a:pPr marL="403225" marR="311785" indent="-107950">
                        <a:lnSpc>
                          <a:spcPct val="125000"/>
                        </a:lnSpc>
                        <a:spcBef>
                          <a:spcPts val="960"/>
                        </a:spcBef>
                        <a:tabLst/>
                      </a:pPr>
                      <a:r>
                        <a:rPr lang="en-US" sz="1000" spc="0">
                          <a:solidFill>
                            <a:srgbClr val="0078A9"/>
                          </a:solidFill>
                          <a:latin typeface="Avenir Next LT Pro" panose="020B0504020202020204" pitchFamily="34" charset="0"/>
                        </a:rPr>
                        <a:t>» </a:t>
                      </a:r>
                      <a:r>
                        <a:rPr lang="en-US" sz="1000" spc="0">
                          <a:latin typeface="Avenir Next LT Pro" panose="020B0504020202020204" pitchFamily="34" charset="0"/>
                        </a:rPr>
                        <a:t>Recognize a team member during huddle for resolving and escalating a concern appropriately. Ask team members to share an experience .</a:t>
                      </a:r>
                    </a:p>
                    <a:p>
                      <a:pPr marL="403225" marR="241300" indent="-107950">
                        <a:lnSpc>
                          <a:spcPct val="125000"/>
                        </a:lnSpc>
                        <a:spcBef>
                          <a:spcPts val="900"/>
                        </a:spcBef>
                        <a:tabLst/>
                      </a:pPr>
                      <a:r>
                        <a:rPr lang="en-US" sz="1000" spc="0">
                          <a:solidFill>
                            <a:srgbClr val="0078A9"/>
                          </a:solidFill>
                          <a:latin typeface="Avenir Next LT Pro" panose="020B0504020202020204" pitchFamily="34" charset="0"/>
                        </a:rPr>
                        <a:t>» </a:t>
                      </a:r>
                      <a:r>
                        <a:rPr lang="en-US" sz="1000" spc="0">
                          <a:latin typeface="Avenir Next LT Pro" panose="020B0504020202020204" pitchFamily="34" charset="0"/>
                        </a:rPr>
                        <a:t>Debrief on the month's service recovery issues at a team meeting or other regular gathering. Establish a climate of appreciation and learning</a:t>
                      </a:r>
                      <a:endParaRPr lang="en-US" sz="1000" spc="0">
                        <a:latin typeface="Avenir Next LT Pro" panose="020B0504020202020204" pitchFamily="34" charset="0"/>
                        <a:cs typeface="Avenir-Light"/>
                      </a:endParaRPr>
                    </a:p>
                  </a:txBody>
                  <a:tcPr marL="0" marR="0" marT="121920" marB="91440" anchor="ctr"/>
                </a:tc>
                <a:extLst>
                  <a:ext uri="{0D108BD9-81ED-4DB2-BD59-A6C34878D82A}">
                    <a16:rowId xmlns:a16="http://schemas.microsoft.com/office/drawing/2014/main" val="10002"/>
                  </a:ext>
                </a:extLst>
              </a:tr>
              <a:tr h="630927">
                <a:tc>
                  <a:txBody>
                    <a:bodyPr/>
                    <a:lstStyle/>
                    <a:p>
                      <a:pPr marL="228600">
                        <a:lnSpc>
                          <a:spcPct val="100000"/>
                        </a:lnSpc>
                      </a:pPr>
                      <a:r>
                        <a:rPr lang="en-US" sz="1200" b="1" spc="0">
                          <a:solidFill>
                            <a:srgbClr val="0078A9"/>
                          </a:solidFill>
                          <a:latin typeface="Avenir Next LT Pro" panose="020B0504020202020204" pitchFamily="34" charset="0"/>
                        </a:rPr>
                        <a:t>Visual Boards</a:t>
                      </a:r>
                      <a:endParaRPr lang="en-US" sz="1200" b="1" spc="0">
                        <a:latin typeface="Avenir Next LT Pro" panose="020B0504020202020204" pitchFamily="34" charset="0"/>
                        <a:cs typeface="Avenir-Heavy"/>
                      </a:endParaRPr>
                    </a:p>
                  </a:txBody>
                  <a:tcPr marL="0" marR="0" marT="635" marB="91440" anchor="ctr"/>
                </a:tc>
                <a:tc>
                  <a:txBody>
                    <a:bodyPr/>
                    <a:lstStyle/>
                    <a:p>
                      <a:pPr marL="265430" marR="335280">
                        <a:lnSpc>
                          <a:spcPct val="125000"/>
                        </a:lnSpc>
                        <a:spcBef>
                          <a:spcPts val="960"/>
                        </a:spcBef>
                      </a:pPr>
                      <a:r>
                        <a:rPr lang="en-US" sz="1000" spc="0">
                          <a:latin typeface="Avenir Next LT Pro" panose="020B0504020202020204" pitchFamily="34" charset="0"/>
                        </a:rPr>
                        <a:t>Highlight service recovery lessons, stories, recognition and systematic fixes on appropriate sections of board.</a:t>
                      </a:r>
                      <a:endParaRPr lang="en-US" sz="1000" spc="0">
                        <a:latin typeface="Avenir Next LT Pro" panose="020B0504020202020204" pitchFamily="34" charset="0"/>
                        <a:cs typeface="Avenir-Light"/>
                      </a:endParaRPr>
                    </a:p>
                  </a:txBody>
                  <a:tcPr marL="0" marR="0" marT="121920" marB="91440" anchor="ctr"/>
                </a:tc>
                <a:extLst>
                  <a:ext uri="{0D108BD9-81ED-4DB2-BD59-A6C34878D82A}">
                    <a16:rowId xmlns:a16="http://schemas.microsoft.com/office/drawing/2014/main" val="10003"/>
                  </a:ext>
                </a:extLst>
              </a:tr>
              <a:tr h="839016">
                <a:tc>
                  <a:txBody>
                    <a:bodyPr/>
                    <a:lstStyle/>
                    <a:p>
                      <a:pPr marL="228600" marR="256540">
                        <a:lnSpc>
                          <a:spcPct val="125000"/>
                        </a:lnSpc>
                        <a:spcBef>
                          <a:spcPts val="969"/>
                        </a:spcBef>
                      </a:pPr>
                      <a:r>
                        <a:rPr lang="en-US" sz="1200" b="1" spc="0">
                          <a:solidFill>
                            <a:srgbClr val="0078A9"/>
                          </a:solidFill>
                          <a:latin typeface="Avenir Next LT Pro" panose="020B0504020202020204" pitchFamily="34" charset="0"/>
                        </a:rPr>
                        <a:t>Leader Patient / Member Rounding</a:t>
                      </a:r>
                      <a:endParaRPr lang="en-US" sz="1200" b="1" spc="0">
                        <a:latin typeface="Avenir Next LT Pro" panose="020B0504020202020204" pitchFamily="34" charset="0"/>
                        <a:cs typeface="Avenir-Heavy"/>
                      </a:endParaRPr>
                    </a:p>
                  </a:txBody>
                  <a:tcPr marL="0" marR="0" marT="123189" marB="91440" anchor="ctr"/>
                </a:tc>
                <a:tc>
                  <a:txBody>
                    <a:bodyPr/>
                    <a:lstStyle/>
                    <a:p>
                      <a:pPr marL="265430" marR="318770">
                        <a:lnSpc>
                          <a:spcPct val="125000"/>
                        </a:lnSpc>
                        <a:spcBef>
                          <a:spcPts val="960"/>
                        </a:spcBef>
                      </a:pPr>
                      <a:r>
                        <a:rPr lang="en-US" sz="1000" spc="0">
                          <a:latin typeface="Avenir Next LT Pro" panose="020B0504020202020204" pitchFamily="34" charset="0"/>
                        </a:rPr>
                        <a:t>Rounding with patients and members may uncover dissatisfaction and when it does, use this as an assessment, recognition, and learning opportunity for the team involved.</a:t>
                      </a:r>
                      <a:endParaRPr lang="en-US" sz="1000" spc="0">
                        <a:latin typeface="Avenir Next LT Pro" panose="020B0504020202020204" pitchFamily="34" charset="0"/>
                        <a:cs typeface="Avenir-Light"/>
                      </a:endParaRPr>
                    </a:p>
                  </a:txBody>
                  <a:tcPr marL="0" marR="0" marT="121920" marB="91440" anchor="ctr"/>
                </a:tc>
                <a:extLst>
                  <a:ext uri="{0D108BD9-81ED-4DB2-BD59-A6C34878D82A}">
                    <a16:rowId xmlns:a16="http://schemas.microsoft.com/office/drawing/2014/main" val="10004"/>
                  </a:ext>
                </a:extLst>
              </a:tr>
              <a:tr h="630927">
                <a:tc>
                  <a:txBody>
                    <a:bodyPr/>
                    <a:lstStyle/>
                    <a:p>
                      <a:pPr marL="228600">
                        <a:lnSpc>
                          <a:spcPct val="100000"/>
                        </a:lnSpc>
                      </a:pPr>
                      <a:r>
                        <a:rPr lang="en-US" sz="1200" b="1" spc="0">
                          <a:solidFill>
                            <a:srgbClr val="0078A9"/>
                          </a:solidFill>
                          <a:latin typeface="Avenir Next LT Pro" panose="020B0504020202020204" pitchFamily="34" charset="0"/>
                        </a:rPr>
                        <a:t>Speaking Up Culture</a:t>
                      </a:r>
                      <a:endParaRPr lang="en-US" sz="1200" b="1" spc="0">
                        <a:latin typeface="Avenir Next LT Pro" panose="020B0504020202020204" pitchFamily="34" charset="0"/>
                        <a:cs typeface="Avenir-Heavy"/>
                      </a:endParaRPr>
                    </a:p>
                  </a:txBody>
                  <a:tcPr marL="0" marR="0" marT="635" marB="91440" anchor="ctr"/>
                </a:tc>
                <a:tc>
                  <a:txBody>
                    <a:bodyPr/>
                    <a:lstStyle/>
                    <a:p>
                      <a:pPr marL="265430" marR="359410">
                        <a:lnSpc>
                          <a:spcPct val="125000"/>
                        </a:lnSpc>
                        <a:spcBef>
                          <a:spcPts val="960"/>
                        </a:spcBef>
                      </a:pPr>
                      <a:r>
                        <a:rPr lang="en-US" sz="1000" spc="0">
                          <a:latin typeface="Avenir Next LT Pro" panose="020B0504020202020204" pitchFamily="34" charset="0"/>
                        </a:rPr>
                        <a:t>When employees raise a service recovery issue, be sure to appreciate them for bringing the issue forward and the benefits to the team.</a:t>
                      </a:r>
                      <a:endParaRPr lang="en-US" sz="1000" spc="0">
                        <a:latin typeface="Avenir Next LT Pro" panose="020B0504020202020204" pitchFamily="34" charset="0"/>
                        <a:cs typeface="Avenir-Light"/>
                      </a:endParaRPr>
                    </a:p>
                  </a:txBody>
                  <a:tcPr marL="0" marR="0" marT="121920" marB="91440" anchor="ctr"/>
                </a:tc>
                <a:extLst>
                  <a:ext uri="{0D108BD9-81ED-4DB2-BD59-A6C34878D82A}">
                    <a16:rowId xmlns:a16="http://schemas.microsoft.com/office/drawing/2014/main" val="10005"/>
                  </a:ext>
                </a:extLst>
              </a:tr>
              <a:tr h="839016">
                <a:tc>
                  <a:txBody>
                    <a:bodyPr/>
                    <a:lstStyle/>
                    <a:p>
                      <a:pPr>
                        <a:lnSpc>
                          <a:spcPct val="100000"/>
                        </a:lnSpc>
                        <a:spcBef>
                          <a:spcPts val="5"/>
                        </a:spcBef>
                      </a:pPr>
                      <a:endParaRPr lang="en-US" sz="1200" b="1" spc="0">
                        <a:latin typeface="Avenir Next LT Pro" panose="020B0504020202020204" pitchFamily="34" charset="0"/>
                      </a:endParaRPr>
                    </a:p>
                    <a:p>
                      <a:pPr marL="228600">
                        <a:lnSpc>
                          <a:spcPct val="100000"/>
                        </a:lnSpc>
                      </a:pPr>
                      <a:r>
                        <a:rPr lang="en-US" sz="1200" b="1" spc="0">
                          <a:solidFill>
                            <a:srgbClr val="0078A9"/>
                          </a:solidFill>
                          <a:latin typeface="Avenir Next LT Pro" panose="020B0504020202020204" pitchFamily="34" charset="0"/>
                        </a:rPr>
                        <a:t>Recognition</a:t>
                      </a:r>
                      <a:endParaRPr lang="en-US" sz="1200" b="1" spc="0">
                        <a:latin typeface="Avenir Next LT Pro" panose="020B0504020202020204" pitchFamily="34" charset="0"/>
                        <a:cs typeface="Avenir-Heavy"/>
                      </a:endParaRPr>
                    </a:p>
                  </a:txBody>
                  <a:tcPr marL="0" marR="0" marT="635" marB="91440" anchor="ctr"/>
                </a:tc>
                <a:tc>
                  <a:txBody>
                    <a:bodyPr/>
                    <a:lstStyle/>
                    <a:p>
                      <a:pPr marL="265430" marR="350520">
                        <a:lnSpc>
                          <a:spcPct val="125000"/>
                        </a:lnSpc>
                        <a:spcBef>
                          <a:spcPts val="960"/>
                        </a:spcBef>
                      </a:pPr>
                      <a:r>
                        <a:rPr lang="en-US" sz="1000" spc="0">
                          <a:latin typeface="Avenir Next LT Pro" panose="020B0504020202020204" pitchFamily="34" charset="0"/>
                        </a:rPr>
                        <a:t>Include service recovery in your recognition practices particularly with every day recognition. Focus on recognizing staff who surface issues and follow the new resolution roadmap</a:t>
                      </a:r>
                      <a:endParaRPr lang="en-US" sz="1000" spc="0">
                        <a:latin typeface="Avenir Next LT Pro" panose="020B0504020202020204" pitchFamily="34" charset="0"/>
                        <a:cs typeface="Avenir-Light"/>
                      </a:endParaRPr>
                    </a:p>
                  </a:txBody>
                  <a:tcPr marL="0" marR="0" marT="121920" marB="91440" anchor="ctr"/>
                </a:tc>
                <a:extLst>
                  <a:ext uri="{0D108BD9-81ED-4DB2-BD59-A6C34878D82A}">
                    <a16:rowId xmlns:a16="http://schemas.microsoft.com/office/drawing/2014/main" val="10006"/>
                  </a:ext>
                </a:extLst>
              </a:tr>
            </a:tbl>
          </a:graphicData>
        </a:graphic>
      </p:graphicFrame>
      <p:sp>
        <p:nvSpPr>
          <p:cNvPr id="11" name="Title 1">
            <a:extLst>
              <a:ext uri="{FF2B5EF4-FFF2-40B4-BE49-F238E27FC236}">
                <a16:creationId xmlns:a16="http://schemas.microsoft.com/office/drawing/2014/main" id="{2A163DD5-19BE-3F4D-8D9C-C7240CFC6105}"/>
              </a:ext>
            </a:extLst>
          </p:cNvPr>
          <p:cNvSpPr>
            <a:spLocks noGrp="1"/>
          </p:cNvSpPr>
          <p:nvPr>
            <p:ph type="title"/>
          </p:nvPr>
        </p:nvSpPr>
        <p:spPr/>
        <p:txBody>
          <a:bodyPr/>
          <a:lstStyle/>
          <a:p>
            <a:pPr algn="l"/>
            <a:r>
              <a:rPr lang="en-US">
                <a:solidFill>
                  <a:srgbClr val="FFFFFF"/>
                </a:solidFill>
                <a:latin typeface="Avenir Next LT Pro" panose="020B0504020202020204" pitchFamily="34" charset="0"/>
                <a:cs typeface="Avenir"/>
              </a:rPr>
              <a:t>Implementation</a:t>
            </a:r>
            <a:endParaRPr lang="en-US">
              <a:latin typeface="Avenir Next LT Pro" panose="020B0504020202020204" pitchFamily="34" charset="0"/>
            </a:endParaRPr>
          </a:p>
        </p:txBody>
      </p:sp>
      <p:graphicFrame>
        <p:nvGraphicFramePr>
          <p:cNvPr id="2" name="Table 1">
            <a:extLst>
              <a:ext uri="{FF2B5EF4-FFF2-40B4-BE49-F238E27FC236}">
                <a16:creationId xmlns:a16="http://schemas.microsoft.com/office/drawing/2014/main" id="{12F55A95-A542-B541-994D-F8256D64E299}"/>
              </a:ext>
            </a:extLst>
          </p:cNvPr>
          <p:cNvGraphicFramePr>
            <a:graphicFrameLocks noGrp="1"/>
          </p:cNvGraphicFramePr>
          <p:nvPr>
            <p:extLst>
              <p:ext uri="{D42A27DB-BD31-4B8C-83A1-F6EECF244321}">
                <p14:modId xmlns:p14="http://schemas.microsoft.com/office/powerpoint/2010/main" val="756657026"/>
              </p:ext>
            </p:extLst>
          </p:nvPr>
        </p:nvGraphicFramePr>
        <p:xfrm>
          <a:off x="571183" y="7027981"/>
          <a:ext cx="6630034" cy="2084098"/>
        </p:xfrm>
        <a:graphic>
          <a:graphicData uri="http://schemas.openxmlformats.org/drawingml/2006/table">
            <a:tbl>
              <a:tblPr firstRow="1" bandRow="1">
                <a:tableStyleId>{2D5ABB26-0587-4C30-8999-92F81FD0307C}</a:tableStyleId>
              </a:tblPr>
              <a:tblGrid>
                <a:gridCol w="6630034">
                  <a:extLst>
                    <a:ext uri="{9D8B030D-6E8A-4147-A177-3AD203B41FA5}">
                      <a16:colId xmlns:a16="http://schemas.microsoft.com/office/drawing/2014/main" val="3160143179"/>
                    </a:ext>
                  </a:extLst>
                </a:gridCol>
              </a:tblGrid>
              <a:tr h="381238">
                <a:tc>
                  <a:txBody>
                    <a:bodyPr/>
                    <a:lstStyle/>
                    <a:p>
                      <a:pPr marL="171450">
                        <a:lnSpc>
                          <a:spcPct val="100000"/>
                        </a:lnSpc>
                        <a:spcBef>
                          <a:spcPts val="360"/>
                        </a:spcBef>
                      </a:pPr>
                      <a:r>
                        <a:rPr lang="en-US" sz="1400" b="1" spc="0">
                          <a:solidFill>
                            <a:srgbClr val="FFFFFF"/>
                          </a:solidFill>
                          <a:latin typeface="Avenir Next LT Pro" panose="020B0504020202020204" pitchFamily="34" charset="0"/>
                          <a:cs typeface="Arial"/>
                        </a:rPr>
                        <a:t>Empowerment Tip</a:t>
                      </a:r>
                      <a:endParaRPr lang="en-US" sz="1400" spc="0">
                        <a:latin typeface="Avenir Next LT Pro" panose="020B0504020202020204" pitchFamily="34" charset="0"/>
                        <a:cs typeface="Arial"/>
                      </a:endParaRPr>
                    </a:p>
                  </a:txBody>
                  <a:tcPr marL="0" marR="0" marB="0" anchor="ctr">
                    <a:lnT w="6350">
                      <a:solidFill>
                        <a:srgbClr val="EDEFBF"/>
                      </a:solidFill>
                      <a:prstDash val="solid"/>
                    </a:lnT>
                    <a:solidFill>
                      <a:srgbClr val="0078A9"/>
                    </a:solidFill>
                  </a:tcPr>
                </a:tc>
                <a:extLst>
                  <a:ext uri="{0D108BD9-81ED-4DB2-BD59-A6C34878D82A}">
                    <a16:rowId xmlns:a16="http://schemas.microsoft.com/office/drawing/2014/main" val="2388300175"/>
                  </a:ext>
                </a:extLst>
              </a:tr>
              <a:tr h="1702860">
                <a:tc>
                  <a:txBody>
                    <a:bodyPr/>
                    <a:lstStyle/>
                    <a:p>
                      <a:pPr marL="295275" marR="335915" indent="-117475">
                        <a:lnSpc>
                          <a:spcPct val="125000"/>
                        </a:lnSpc>
                        <a:spcBef>
                          <a:spcPts val="745"/>
                        </a:spcBef>
                        <a:tabLst/>
                      </a:pPr>
                      <a:r>
                        <a:rPr lang="en-US" sz="1000" spc="0">
                          <a:latin typeface="Avenir Next LT Pro" panose="020B0504020202020204" pitchFamily="34" charset="0"/>
                          <a:cs typeface="Avenir-Light"/>
                        </a:rPr>
                        <a:t>To effectively empower your team and support a learning culture, it is important to choose the appropriate coaching practice based on expectations and degrees of freedom. </a:t>
                      </a:r>
                    </a:p>
                    <a:p>
                      <a:pPr marL="295275" marR="315595" indent="-117475">
                        <a:lnSpc>
                          <a:spcPct val="125000"/>
                        </a:lnSpc>
                        <a:spcBef>
                          <a:spcPts val="450"/>
                        </a:spcBef>
                        <a:tabLst/>
                      </a:pPr>
                      <a:r>
                        <a:rPr lang="en-US" sz="1000" spc="0">
                          <a:solidFill>
                            <a:srgbClr val="0078A9"/>
                          </a:solidFill>
                          <a:latin typeface="Avenir Next LT Pro" panose="020B0504020202020204" pitchFamily="34" charset="0"/>
                          <a:cs typeface="Arial"/>
                        </a:rPr>
                        <a:t>» </a:t>
                      </a:r>
                      <a:r>
                        <a:rPr lang="en-US" sz="1000" b="1" spc="0">
                          <a:solidFill>
                            <a:srgbClr val="0078A9"/>
                          </a:solidFill>
                          <a:latin typeface="Avenir Next LT Pro" panose="020B0504020202020204" pitchFamily="34" charset="0"/>
                          <a:cs typeface="Avenir-Heavy"/>
                        </a:rPr>
                        <a:t>Use Observation Debrief </a:t>
                      </a:r>
                      <a:r>
                        <a:rPr lang="en-US" sz="1000" spc="0">
                          <a:latin typeface="Avenir Next LT Pro" panose="020B0504020202020204" pitchFamily="34" charset="0"/>
                          <a:cs typeface="Avenir-Light"/>
                        </a:rPr>
                        <a:t>when judgment, member voice, and subjectivity play an important role. Appropriate for reviewing resolutions to member concerns or when reviewing multiple practices of A-HEART</a:t>
                      </a:r>
                    </a:p>
                    <a:p>
                      <a:pPr marL="295275" marR="315595" indent="-117475">
                        <a:lnSpc>
                          <a:spcPct val="125000"/>
                        </a:lnSpc>
                        <a:spcBef>
                          <a:spcPts val="450"/>
                        </a:spcBef>
                        <a:tabLst/>
                      </a:pPr>
                      <a:r>
                        <a:rPr lang="en-US" sz="1000" spc="0">
                          <a:solidFill>
                            <a:srgbClr val="0078A9"/>
                          </a:solidFill>
                          <a:latin typeface="Avenir Next LT Pro" panose="020B0504020202020204" pitchFamily="34" charset="0"/>
                          <a:cs typeface="Arial"/>
                        </a:rPr>
                        <a:t>» </a:t>
                      </a:r>
                      <a:r>
                        <a:rPr lang="en-US" sz="1000" b="1" spc="0">
                          <a:solidFill>
                            <a:srgbClr val="0078A9"/>
                          </a:solidFill>
                          <a:latin typeface="Avenir Next LT Pro" panose="020B0504020202020204" pitchFamily="34" charset="0"/>
                          <a:cs typeface="Avenir-Heavy"/>
                        </a:rPr>
                        <a:t>Use Investment Coaching </a:t>
                      </a:r>
                      <a:r>
                        <a:rPr lang="en-US" sz="1000" spc="0">
                          <a:latin typeface="Avenir Next LT Pro" panose="020B0504020202020204" pitchFamily="34" charset="0"/>
                          <a:cs typeface="Avenir-Light"/>
                        </a:rPr>
                        <a:t>when expectations are clear and focus is on one practice, e.g., apology</a:t>
                      </a:r>
                    </a:p>
                    <a:p>
                      <a:pPr marL="295275" marR="315595" indent="-117475">
                        <a:lnSpc>
                          <a:spcPct val="125000"/>
                        </a:lnSpc>
                        <a:spcBef>
                          <a:spcPts val="450"/>
                        </a:spcBef>
                        <a:tabLst/>
                      </a:pPr>
                      <a:r>
                        <a:rPr lang="en-US" sz="1000" spc="0">
                          <a:latin typeface="Avenir Next LT Pro" panose="020B0504020202020204" pitchFamily="34" charset="0"/>
                          <a:cs typeface="Avenir-Light"/>
                        </a:rPr>
                        <a:t>LEARN MORE: </a:t>
                      </a:r>
                      <a:r>
                        <a:rPr lang="en-US" sz="1000" spc="0">
                          <a:solidFill>
                            <a:srgbClr val="0078A9"/>
                          </a:solidFill>
                          <a:latin typeface="Avenir Next LT Pro" panose="020B0504020202020204" pitchFamily="34" charset="0"/>
                          <a:cs typeface="Avenir-Light"/>
                          <a:hlinkClick r:id="rId2">
                            <a:extLst>
                              <a:ext uri="{A12FA001-AC4F-418D-AE19-62706E023703}">
                                <ahyp:hlinkClr xmlns:ahyp="http://schemas.microsoft.com/office/drawing/2018/hyperlinkcolor" val="tx"/>
                              </a:ext>
                            </a:extLst>
                          </a:hlinkClick>
                        </a:rPr>
                        <a:t>Coaching for Excellence</a:t>
                      </a:r>
                      <a:endParaRPr lang="en-US" sz="1000" spc="0">
                        <a:solidFill>
                          <a:srgbClr val="0078A9"/>
                        </a:solidFill>
                        <a:latin typeface="Avenir Next LT Pro" panose="020B0504020202020204" pitchFamily="34" charset="0"/>
                        <a:cs typeface="Avenir-Light"/>
                      </a:endParaRPr>
                    </a:p>
                  </a:txBody>
                  <a:tcPr marL="0" marR="0" marT="94615" marB="0">
                    <a:solidFill>
                      <a:srgbClr val="B4DCFF">
                        <a:alpha val="20000"/>
                      </a:srgbClr>
                    </a:solidFill>
                  </a:tcPr>
                </a:tc>
                <a:extLst>
                  <a:ext uri="{0D108BD9-81ED-4DB2-BD59-A6C34878D82A}">
                    <a16:rowId xmlns:a16="http://schemas.microsoft.com/office/drawing/2014/main" val="88636479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58801" y="1087626"/>
            <a:ext cx="3213100" cy="3816879"/>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78A9"/>
                </a:solidFill>
                <a:latin typeface="Avenir Next LT Pro" panose="020B0504020202020204" pitchFamily="34" charset="0"/>
                <a:cs typeface="Avenir-Roman"/>
              </a:rPr>
              <a:t>Formal Validation</a:t>
            </a:r>
          </a:p>
          <a:p>
            <a:pPr marL="184150" marR="213995" indent="-171450">
              <a:lnSpc>
                <a:spcPct val="125000"/>
              </a:lnSpc>
              <a:spcBef>
                <a:spcPts val="600"/>
              </a:spcBef>
            </a:pPr>
            <a:r>
              <a:rPr lang="en-US" sz="1000" b="1">
                <a:solidFill>
                  <a:srgbClr val="0078A9"/>
                </a:solidFill>
                <a:latin typeface="Avenir Next LT Pro" panose="020B0504020202020204" pitchFamily="34" charset="0"/>
                <a:cs typeface="Avenir-Heavy"/>
              </a:rPr>
              <a:t>1. </a:t>
            </a:r>
            <a:r>
              <a:rPr lang="en-US" sz="1000">
                <a:solidFill>
                  <a:schemeClr val="tx1">
                    <a:lumMod val="85000"/>
                    <a:lumOff val="15000"/>
                  </a:schemeClr>
                </a:solidFill>
                <a:latin typeface="Avenir Next LT Pro" panose="020B0504020202020204" pitchFamily="34" charset="0"/>
                <a:cs typeface="Avenir-Light"/>
              </a:rPr>
              <a:t>Use a skills lab format to assess competency in the A-HEART model using known scenarios.</a:t>
            </a:r>
          </a:p>
          <a:p>
            <a:pPr marL="184150" marR="5080">
              <a:lnSpc>
                <a:spcPct val="125000"/>
              </a:lnSpc>
              <a:spcBef>
                <a:spcPts val="600"/>
              </a:spcBef>
            </a:pPr>
            <a:r>
              <a:rPr lang="en-US" sz="1000">
                <a:solidFill>
                  <a:schemeClr val="tx1">
                    <a:lumMod val="85000"/>
                    <a:lumOff val="15000"/>
                  </a:schemeClr>
                </a:solidFill>
                <a:latin typeface="Avenir Next LT Pro" panose="020B0504020202020204" pitchFamily="34" charset="0"/>
                <a:cs typeface="Avenir-Light"/>
              </a:rPr>
              <a:t>Formal validation skills labs should only include the validators and one staff member at a time and not the entire team. If real-life situations present opportunities to formally validate, then those staff members can be deemed competent based on observation.</a:t>
            </a:r>
          </a:p>
          <a:p>
            <a:pPr marL="184150" marR="5080" lvl="0" indent="-171450">
              <a:lnSpc>
                <a:spcPct val="125000"/>
              </a:lnSpc>
              <a:spcBef>
                <a:spcPts val="600"/>
              </a:spcBef>
            </a:pPr>
            <a:r>
              <a:rPr lang="en-US" sz="1000" b="1">
                <a:solidFill>
                  <a:srgbClr val="0078A9"/>
                </a:solidFill>
                <a:latin typeface="Avenir Next LT Pro" panose="020B0504020202020204" pitchFamily="34" charset="0"/>
                <a:cs typeface="Avenir-Heavy"/>
              </a:rPr>
              <a:t>2. </a:t>
            </a:r>
            <a:r>
              <a:rPr lang="en-US" sz="1000">
                <a:solidFill>
                  <a:schemeClr val="tx1">
                    <a:lumMod val="85000"/>
                    <a:lumOff val="15000"/>
                  </a:schemeClr>
                </a:solidFill>
                <a:latin typeface="Avenir Next LT Pro" panose="020B0504020202020204" pitchFamily="34" charset="0"/>
                <a:cs typeface="Avenir-Light"/>
              </a:rPr>
              <a:t>Allow three attempts to become formally validated and use the formal validation conversation guidelines to ensure clarity around success.</a:t>
            </a:r>
          </a:p>
          <a:p>
            <a:pPr marL="184150" marR="5080" lvl="0" indent="-171450">
              <a:lnSpc>
                <a:spcPct val="125000"/>
              </a:lnSpc>
              <a:spcBef>
                <a:spcPts val="600"/>
              </a:spcBef>
            </a:pPr>
            <a:r>
              <a:rPr lang="en-US" sz="1000" b="1">
                <a:solidFill>
                  <a:srgbClr val="0078A9"/>
                </a:solidFill>
                <a:latin typeface="Avenir Next LT Pro" panose="020B0504020202020204" pitchFamily="34" charset="0"/>
                <a:cs typeface="Avenir-Heavy"/>
              </a:rPr>
              <a:t>3. </a:t>
            </a:r>
            <a:r>
              <a:rPr lang="en-US" sz="1000">
                <a:solidFill>
                  <a:schemeClr val="tx1">
                    <a:lumMod val="85000"/>
                    <a:lumOff val="15000"/>
                  </a:schemeClr>
                </a:solidFill>
                <a:latin typeface="Avenir Next LT Pro" panose="020B0504020202020204" pitchFamily="34" charset="0"/>
                <a:cs typeface="Avenir-Light"/>
              </a:rPr>
              <a:t>After three unsuccessful attempts, use the Expectations Coaching model to uncover barriers and develop plan for competency.</a:t>
            </a:r>
          </a:p>
          <a:p>
            <a:pPr marL="184150" marR="5080" lvl="0" indent="-171450">
              <a:lnSpc>
                <a:spcPct val="125000"/>
              </a:lnSpc>
              <a:spcBef>
                <a:spcPts val="600"/>
              </a:spcBef>
            </a:pPr>
            <a:endParaRPr lang="en-US" sz="1000">
              <a:solidFill>
                <a:schemeClr val="tx1">
                  <a:lumMod val="85000"/>
                  <a:lumOff val="15000"/>
                </a:schemeClr>
              </a:solidFill>
              <a:latin typeface="Avenir Next LT Pro" panose="020B0504020202020204" pitchFamily="34" charset="0"/>
              <a:cs typeface="Avenir-Light"/>
            </a:endParaRPr>
          </a:p>
          <a:p>
            <a:pPr marL="184150" marR="5080" lvl="0" indent="-171450">
              <a:lnSpc>
                <a:spcPct val="125000"/>
              </a:lnSpc>
              <a:spcBef>
                <a:spcPts val="600"/>
              </a:spcBef>
            </a:pPr>
            <a:r>
              <a:rPr lang="en-US" sz="1000" b="1">
                <a:solidFill>
                  <a:schemeClr val="tx1">
                    <a:lumMod val="85000"/>
                    <a:lumOff val="15000"/>
                  </a:schemeClr>
                </a:solidFill>
                <a:latin typeface="Avenir Next LT Pro" panose="020B0504020202020204" pitchFamily="34" charset="0"/>
                <a:cs typeface="Avenir-Light"/>
              </a:rPr>
              <a:t>LEARN MORE: </a:t>
            </a:r>
            <a:r>
              <a:rPr lang="en-US" sz="1600" b="1" baseline="9259">
                <a:solidFill>
                  <a:srgbClr val="F6B221"/>
                </a:solidFill>
                <a:latin typeface="Avenir Next LT Pro" panose="020B0504020202020204" pitchFamily="34" charset="0"/>
                <a:cs typeface="Arial"/>
              </a:rPr>
              <a:t>»</a:t>
            </a:r>
            <a:r>
              <a:rPr lang="en-US" sz="1000" b="1" baseline="9259">
                <a:solidFill>
                  <a:srgbClr val="F6B221"/>
                </a:solidFill>
                <a:latin typeface="Avenir Next LT Pro" panose="020B0504020202020204" pitchFamily="34" charset="0"/>
                <a:cs typeface="Arial"/>
              </a:rPr>
              <a:t> </a:t>
            </a:r>
            <a:r>
              <a:rPr lang="en-US" sz="1050">
                <a:solidFill>
                  <a:srgbClr val="0078A9"/>
                </a:solidFill>
                <a:latin typeface="Avenir Next LT Pro" panose="020B0504020202020204" pitchFamily="34" charset="0"/>
                <a:cs typeface="Avenir-Light"/>
                <a:hlinkClick r:id="rId2">
                  <a:extLst>
                    <a:ext uri="{A12FA001-AC4F-418D-AE19-62706E023703}">
                      <ahyp:hlinkClr xmlns:ahyp="http://schemas.microsoft.com/office/drawing/2018/hyperlinkcolor" val="tx"/>
                    </a:ext>
                  </a:extLst>
                </a:hlinkClick>
              </a:rPr>
              <a:t>Expectations Coaching Resources</a:t>
            </a:r>
            <a:endParaRPr lang="en-US" sz="1000">
              <a:solidFill>
                <a:srgbClr val="0078A9"/>
              </a:solidFill>
              <a:latin typeface="Avenir Next LT Pro" panose="020B0504020202020204" pitchFamily="34" charset="0"/>
              <a:cs typeface="Avenir-Light"/>
            </a:endParaRPr>
          </a:p>
        </p:txBody>
      </p:sp>
      <p:sp>
        <p:nvSpPr>
          <p:cNvPr id="8" name="object 8"/>
          <p:cNvSpPr txBox="1"/>
          <p:nvPr/>
        </p:nvSpPr>
        <p:spPr>
          <a:xfrm>
            <a:off x="4000500" y="1087626"/>
            <a:ext cx="3200400" cy="4497706"/>
          </a:xfrm>
          <a:prstGeom prst="rect">
            <a:avLst/>
          </a:prstGeom>
        </p:spPr>
        <p:txBody>
          <a:bodyPr vert="horz" wrap="square" lIns="0" tIns="12700" rIns="0" bIns="0" rtlCol="0">
            <a:spAutoFit/>
          </a:bodyPr>
          <a:lstStyle/>
          <a:p>
            <a:pPr marL="12700">
              <a:lnSpc>
                <a:spcPct val="125000"/>
              </a:lnSpc>
              <a:spcBef>
                <a:spcPts val="600"/>
              </a:spcBef>
            </a:pPr>
            <a:r>
              <a:rPr lang="en-US" sz="1400">
                <a:solidFill>
                  <a:srgbClr val="0078A9"/>
                </a:solidFill>
                <a:latin typeface="Avenir Next LT Pro" panose="020B0504020202020204" pitchFamily="34" charset="0"/>
                <a:cs typeface="Avenir-Roman"/>
              </a:rPr>
              <a:t>Sustain</a:t>
            </a:r>
          </a:p>
          <a:p>
            <a:pPr marL="184150" marR="5080" indent="-171450">
              <a:lnSpc>
                <a:spcPct val="125000"/>
              </a:lnSpc>
              <a:spcBef>
                <a:spcPts val="600"/>
              </a:spcBef>
            </a:pPr>
            <a:r>
              <a:rPr lang="en-US" sz="1000" b="1">
                <a:solidFill>
                  <a:srgbClr val="0078A9"/>
                </a:solidFill>
                <a:latin typeface="Avenir Next LT Pro" panose="020B0504020202020204" pitchFamily="34" charset="0"/>
                <a:cs typeface="Avenir-Heavy"/>
              </a:rPr>
              <a:t>1</a:t>
            </a:r>
            <a:r>
              <a:rPr lang="en-US" sz="1000" b="1">
                <a:solidFill>
                  <a:schemeClr val="tx1">
                    <a:lumMod val="85000"/>
                    <a:lumOff val="15000"/>
                  </a:schemeClr>
                </a:solidFill>
                <a:latin typeface="Avenir Next LT Pro" panose="020B0504020202020204" pitchFamily="34" charset="0"/>
                <a:cs typeface="Avenir-Heavy"/>
              </a:rPr>
              <a:t>. </a:t>
            </a:r>
            <a:r>
              <a:rPr lang="en-US" sz="1000">
                <a:solidFill>
                  <a:schemeClr val="tx1">
                    <a:lumMod val="85000"/>
                    <a:lumOff val="15000"/>
                  </a:schemeClr>
                </a:solidFill>
                <a:latin typeface="Avenir Next LT Pro" panose="020B0504020202020204" pitchFamily="34" charset="0"/>
                <a:cs typeface="Avenir-Light"/>
              </a:rPr>
              <a:t>Integrate service recovery expectations into annual performance evaluations using applicable system (e.g., Total Performance: Focuses on the Member/ Patient/Customer)</a:t>
            </a:r>
          </a:p>
          <a:p>
            <a:pPr marL="184150" marR="5080" lvl="0" indent="-171450">
              <a:lnSpc>
                <a:spcPct val="125000"/>
              </a:lnSpc>
              <a:spcBef>
                <a:spcPts val="600"/>
              </a:spcBef>
            </a:pPr>
            <a:r>
              <a:rPr lang="en-US" sz="1000" b="1">
                <a:solidFill>
                  <a:srgbClr val="0078A9"/>
                </a:solidFill>
                <a:latin typeface="Avenir Next LT Pro" panose="020B0504020202020204" pitchFamily="34" charset="0"/>
                <a:cs typeface="Avenir-Heavy"/>
              </a:rPr>
              <a:t>2. </a:t>
            </a:r>
            <a:r>
              <a:rPr lang="en-US" sz="1000">
                <a:solidFill>
                  <a:schemeClr val="tx1">
                    <a:lumMod val="85000"/>
                    <a:lumOff val="15000"/>
                  </a:schemeClr>
                </a:solidFill>
                <a:latin typeface="Avenir Next LT Pro" panose="020B0504020202020204" pitchFamily="34" charset="0"/>
                <a:cs typeface="Avenir-Light"/>
              </a:rPr>
              <a:t>Ensure appropriate educational components and formal validation is in place for all new staff and leadership hires.</a:t>
            </a:r>
          </a:p>
          <a:p>
            <a:pPr marL="184150" marR="344805" lvl="0" indent="-171450">
              <a:lnSpc>
                <a:spcPct val="125000"/>
              </a:lnSpc>
              <a:spcBef>
                <a:spcPts val="600"/>
              </a:spcBef>
            </a:pPr>
            <a:r>
              <a:rPr lang="en-US" sz="1000" b="1">
                <a:solidFill>
                  <a:srgbClr val="0078A9"/>
                </a:solidFill>
                <a:latin typeface="Avenir Next LT Pro" panose="020B0504020202020204" pitchFamily="34" charset="0"/>
                <a:cs typeface="Avenir-Heavy"/>
              </a:rPr>
              <a:t>3. </a:t>
            </a:r>
            <a:r>
              <a:rPr lang="en-US" sz="1000">
                <a:solidFill>
                  <a:schemeClr val="tx1">
                    <a:lumMod val="85000"/>
                    <a:lumOff val="15000"/>
                  </a:schemeClr>
                </a:solidFill>
                <a:latin typeface="Avenir Next LT Pro" panose="020B0504020202020204" pitchFamily="34" charset="0"/>
                <a:cs typeface="Avenir-Light"/>
              </a:rPr>
              <a:t>Conduct regular (monthly or quarterly) debrief sessions where service recovery moments are reviewed and prioritized for systematic improvements. These sessions are also a good time to continue the learning process and recognize the efforts of individuals and teams.</a:t>
            </a:r>
          </a:p>
          <a:p>
            <a:pPr marL="184150" marR="5080" lvl="0" indent="-171450">
              <a:lnSpc>
                <a:spcPct val="125000"/>
              </a:lnSpc>
              <a:spcBef>
                <a:spcPts val="600"/>
              </a:spcBef>
            </a:pPr>
            <a:r>
              <a:rPr lang="en-US" sz="1000" b="1">
                <a:solidFill>
                  <a:srgbClr val="0078A9"/>
                </a:solidFill>
                <a:latin typeface="Avenir Next LT Pro" panose="020B0504020202020204" pitchFamily="34" charset="0"/>
                <a:cs typeface="Avenir-Heavy"/>
              </a:rPr>
              <a:t>4. </a:t>
            </a:r>
            <a:r>
              <a:rPr lang="en-US" sz="1000">
                <a:solidFill>
                  <a:schemeClr val="tx1">
                    <a:lumMod val="85000"/>
                    <a:lumOff val="15000"/>
                  </a:schemeClr>
                </a:solidFill>
                <a:latin typeface="Avenir Next LT Pro" panose="020B0504020202020204" pitchFamily="34" charset="0"/>
                <a:cs typeface="Avenir-Light"/>
              </a:rPr>
              <a:t>Continue use of core practices (e.g., rounding, coaching) to create a reinforcing cycle of insights, improvement, coaching and recognition.</a:t>
            </a:r>
          </a:p>
          <a:p>
            <a:pPr marL="184150" marR="5080" lvl="0" indent="-171450">
              <a:lnSpc>
                <a:spcPct val="125000"/>
              </a:lnSpc>
              <a:spcBef>
                <a:spcPts val="600"/>
              </a:spcBef>
            </a:pPr>
            <a:r>
              <a:rPr lang="en-US" sz="1000" b="1">
                <a:solidFill>
                  <a:srgbClr val="0078A9"/>
                </a:solidFill>
                <a:latin typeface="Avenir Next LT Pro" panose="020B0504020202020204" pitchFamily="34" charset="0"/>
                <a:cs typeface="Avenir-Heavy"/>
              </a:rPr>
              <a:t>5. </a:t>
            </a:r>
            <a:r>
              <a:rPr lang="en-US" sz="1000">
                <a:solidFill>
                  <a:schemeClr val="tx1">
                    <a:lumMod val="85000"/>
                    <a:lumOff val="15000"/>
                  </a:schemeClr>
                </a:solidFill>
                <a:latin typeface="Avenir Next LT Pro" panose="020B0504020202020204" pitchFamily="34" charset="0"/>
                <a:cs typeface="Avenir-Light"/>
              </a:rPr>
              <a:t>Monitor and regularly report on key metrics (survey measures) and indicators (complaints, grievances) established.</a:t>
            </a:r>
          </a:p>
        </p:txBody>
      </p:sp>
      <p:sp>
        <p:nvSpPr>
          <p:cNvPr id="13" name="object 13"/>
          <p:cNvSpPr/>
          <p:nvPr/>
        </p:nvSpPr>
        <p:spPr>
          <a:xfrm>
            <a:off x="571500" y="5943600"/>
            <a:ext cx="6629400" cy="3374967"/>
          </a:xfrm>
          <a:prstGeom prst="rect">
            <a:avLst/>
          </a:prstGeom>
          <a: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latin typeface="AvenirNext LT Pro Regular" panose="020B0504020202020204" pitchFamily="34" charset="77"/>
            </a:endParaRPr>
          </a:p>
        </p:txBody>
      </p:sp>
      <p:sp>
        <p:nvSpPr>
          <p:cNvPr id="2" name="Title 1">
            <a:extLst>
              <a:ext uri="{FF2B5EF4-FFF2-40B4-BE49-F238E27FC236}">
                <a16:creationId xmlns:a16="http://schemas.microsoft.com/office/drawing/2014/main" id="{776A6300-24F5-E046-B626-1240D7DFB051}"/>
              </a:ext>
            </a:extLst>
          </p:cNvPr>
          <p:cNvSpPr>
            <a:spLocks noGrp="1"/>
          </p:cNvSpPr>
          <p:nvPr>
            <p:ph type="title"/>
          </p:nvPr>
        </p:nvSpPr>
        <p:spPr/>
        <p:txBody>
          <a:bodyPr/>
          <a:lstStyle/>
          <a:p>
            <a:pPr algn="l"/>
            <a:r>
              <a:rPr lang="en-US">
                <a:solidFill>
                  <a:srgbClr val="FFFFFF"/>
                </a:solidFill>
                <a:latin typeface="Avenir Next LT Pro" panose="020B0504020202020204" pitchFamily="34" charset="0"/>
                <a:cs typeface="Avenir"/>
              </a:rPr>
              <a:t>Implementation</a:t>
            </a:r>
            <a:endParaRPr lang="en-US">
              <a:latin typeface="Avenir Next LT Pro" panose="020B05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791F-91D8-3349-8B60-997B9738EC7B}"/>
              </a:ext>
            </a:extLst>
          </p:cNvPr>
          <p:cNvSpPr>
            <a:spLocks noGrp="1"/>
          </p:cNvSpPr>
          <p:nvPr>
            <p:ph type="title"/>
          </p:nvPr>
        </p:nvSpPr>
        <p:spPr/>
        <p:txBody>
          <a:bodyPr/>
          <a:lstStyle/>
          <a:p>
            <a:pPr algn="l"/>
            <a:r>
              <a:rPr lang="en-US"/>
              <a:t>Bibliography</a:t>
            </a:r>
          </a:p>
        </p:txBody>
      </p:sp>
      <p:sp>
        <p:nvSpPr>
          <p:cNvPr id="3" name="TextBox 2">
            <a:extLst>
              <a:ext uri="{FF2B5EF4-FFF2-40B4-BE49-F238E27FC236}">
                <a16:creationId xmlns:a16="http://schemas.microsoft.com/office/drawing/2014/main" id="{D95BB863-E5ED-484D-BB9B-65D3ED084E9E}"/>
              </a:ext>
            </a:extLst>
          </p:cNvPr>
          <p:cNvSpPr txBox="1"/>
          <p:nvPr/>
        </p:nvSpPr>
        <p:spPr>
          <a:xfrm>
            <a:off x="583692" y="3702220"/>
            <a:ext cx="6629400" cy="5747727"/>
          </a:xfrm>
          <a:prstGeom prst="rect">
            <a:avLst/>
          </a:prstGeom>
          <a:noFill/>
        </p:spPr>
        <p:txBody>
          <a:bodyPr wrap="square" rtlCol="0">
            <a:spAutoFit/>
          </a:bodyPr>
          <a:lstStyle/>
          <a:p>
            <a:pPr marL="171450" indent="-171450">
              <a:buFont typeface="Arial" panose="020B0604020202020204" pitchFamily="34" charset="0"/>
              <a:buChar char="•"/>
            </a:pPr>
            <a:r>
              <a:rPr lang="en-US" sz="1050" i="1">
                <a:latin typeface="Avenir Next LT Pro" panose="020B0504020202020204" pitchFamily="34" charset="0"/>
              </a:rPr>
              <a:t>“An empirical study on service recovery satisfaction in an open and distance learning higher education institution in Malaysia”, International Review of Research in Open and Distributed Learning, 2020</a:t>
            </a:r>
          </a:p>
          <a:p>
            <a:pPr marL="171450" indent="-171450">
              <a:buFont typeface="Arial" panose="020B0604020202020204" pitchFamily="34" charset="0"/>
              <a:buChar char="•"/>
            </a:pPr>
            <a:endParaRPr lang="en-US" sz="1050" i="1">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A Complaint is a Gift: Using customer feedback as a strategic tool, </a:t>
            </a:r>
            <a:r>
              <a:rPr lang="en-US" sz="1050">
                <a:latin typeface="Avenir Next LT Pro" panose="020B0504020202020204" pitchFamily="34" charset="0"/>
              </a:rPr>
              <a:t>Janelle Barlow &amp; Claus Moller, Berrett-Koehler Publishers, 1996</a:t>
            </a:r>
          </a:p>
          <a:p>
            <a:pPr marL="171450" indent="-171450">
              <a:buFont typeface="Arial" panose="020B0604020202020204" pitchFamily="34" charset="0"/>
              <a:buChar char="•"/>
            </a:pPr>
            <a:endParaRPr lang="en-US" sz="1050" i="1">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“The buffering effects of salesperson service behaviors on customer loyalty after service failure and recovery”, </a:t>
            </a:r>
            <a:r>
              <a:rPr lang="en-US" sz="1050">
                <a:latin typeface="Avenir Next LT Pro" panose="020B0504020202020204" pitchFamily="34" charset="0"/>
              </a:rPr>
              <a:t>Journal of Managerial Issues, 2015</a:t>
            </a:r>
            <a:endParaRPr lang="en-US" sz="1050" i="1">
              <a:latin typeface="Avenir Next LT Pro" panose="020B0504020202020204" pitchFamily="34" charset="0"/>
            </a:endParaRPr>
          </a:p>
          <a:p>
            <a:pPr marL="171450" indent="-171450">
              <a:buFont typeface="Arial" panose="020B0604020202020204" pitchFamily="34" charset="0"/>
              <a:buChar char="•"/>
            </a:pPr>
            <a:endParaRPr lang="en-US" sz="1050" i="1">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Communicating with patients about unanticipated adverse outcomes”, </a:t>
            </a:r>
            <a:r>
              <a:rPr lang="en-US" sz="1050">
                <a:latin typeface="Avenir Next LT Pro" panose="020B0504020202020204" pitchFamily="34" charset="0"/>
              </a:rPr>
              <a:t>Implementation Guidelines, March 2002 - Developed and distributed by KFH/HP &amp; The Permanente Federation LLC</a:t>
            </a:r>
          </a:p>
          <a:p>
            <a:pPr marL="171450" indent="-171450">
              <a:buFont typeface="Arial" panose="020B0604020202020204" pitchFamily="34" charset="0"/>
              <a:buChar char="•"/>
            </a:pPr>
            <a:endParaRPr lang="en-US" sz="1050">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“Customer first: Loyalty through service recovery”</a:t>
            </a:r>
            <a:r>
              <a:rPr lang="en-US" sz="1050">
                <a:latin typeface="Avenir Next LT Pro" panose="020B0504020202020204" pitchFamily="34" charset="0"/>
              </a:rPr>
              <a:t>, Vanguard News, 2013</a:t>
            </a:r>
          </a:p>
          <a:p>
            <a:pPr marL="171450" indent="-171450">
              <a:buFont typeface="Arial" panose="020B0604020202020204" pitchFamily="34" charset="0"/>
              <a:buChar char="•"/>
            </a:pPr>
            <a:endParaRPr lang="en-US" sz="1050">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Customer Service in Health Care</a:t>
            </a:r>
            <a:r>
              <a:rPr lang="en-US" sz="1050">
                <a:latin typeface="Avenir Next LT Pro" panose="020B0504020202020204" pitchFamily="34" charset="0"/>
              </a:rPr>
              <a:t>, Kristin Baird, Jossey-Bass, 2000</a:t>
            </a:r>
          </a:p>
          <a:p>
            <a:pPr marL="171450" indent="-171450">
              <a:buFont typeface="Arial" panose="020B0604020202020204" pitchFamily="34" charset="0"/>
              <a:buChar char="•"/>
            </a:pPr>
            <a:endParaRPr lang="en-US" sz="1050">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“Dealing with patient complaints”</a:t>
            </a:r>
            <a:r>
              <a:rPr lang="en-US" sz="1050">
                <a:latin typeface="Avenir Next LT Pro" panose="020B0504020202020204" pitchFamily="34" charset="0"/>
              </a:rPr>
              <a:t>, Avant Mutual Group Limited, 2009</a:t>
            </a:r>
          </a:p>
          <a:p>
            <a:pPr marL="171450" indent="-171450">
              <a:buFont typeface="Arial" panose="020B0604020202020204" pitchFamily="34" charset="0"/>
              <a:buChar char="•"/>
            </a:pPr>
            <a:r>
              <a:rPr lang="en-US" sz="1050">
                <a:latin typeface="Avenir Next LT Pro" panose="020B0504020202020204" pitchFamily="34" charset="0"/>
              </a:rPr>
              <a:t>	</a:t>
            </a:r>
          </a:p>
          <a:p>
            <a:pPr marL="171450" indent="-171450">
              <a:buFont typeface="Arial" panose="020B0604020202020204" pitchFamily="34" charset="0"/>
              <a:buChar char="•"/>
            </a:pPr>
            <a:r>
              <a:rPr lang="en-US" sz="1050" i="1">
                <a:latin typeface="Avenir Next LT Pro" panose="020B0504020202020204" pitchFamily="34" charset="0"/>
              </a:rPr>
              <a:t>“Does service recovery affect customer satisfaction? A study on co-created retail industry”, </a:t>
            </a:r>
            <a:r>
              <a:rPr lang="en-US" sz="1050">
                <a:latin typeface="Avenir Next LT Pro" panose="020B0504020202020204" pitchFamily="34" charset="0"/>
              </a:rPr>
              <a:t>Procedia - Social and Behavioral Sciences, 2014</a:t>
            </a:r>
          </a:p>
          <a:p>
            <a:pPr marL="171450" indent="-171450">
              <a:buFont typeface="Arial" panose="020B0604020202020204" pitchFamily="34" charset="0"/>
              <a:buChar char="•"/>
            </a:pPr>
            <a:endParaRPr lang="en-US" sz="1050">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“Do it right this time: The role of employee service recovery performance in customer-perceived justice and customer loyalty after service failures”</a:t>
            </a:r>
            <a:r>
              <a:rPr lang="en-US" sz="1050">
                <a:latin typeface="Avenir Next LT Pro" panose="020B0504020202020204" pitchFamily="34" charset="0"/>
              </a:rPr>
              <a:t> Journal of Applied Psychology, 2007</a:t>
            </a:r>
          </a:p>
          <a:p>
            <a:pPr marL="171450" indent="-171450">
              <a:buFont typeface="Arial" panose="020B0604020202020204" pitchFamily="34" charset="0"/>
              <a:buChar char="•"/>
            </a:pPr>
            <a:endParaRPr lang="en-US" sz="1050" i="1">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“Don’t fix the product, fix the customer and marketing.” </a:t>
            </a:r>
            <a:r>
              <a:rPr lang="en-US" sz="1050">
                <a:latin typeface="Avenir Next LT Pro" panose="020B0504020202020204" pitchFamily="34" charset="0"/>
              </a:rPr>
              <a:t>e-Satisfy/TARP, 2001</a:t>
            </a:r>
          </a:p>
          <a:p>
            <a:pPr marL="171450" indent="-171450">
              <a:buFont typeface="Arial" panose="020B0604020202020204" pitchFamily="34" charset="0"/>
              <a:buChar char="•"/>
            </a:pPr>
            <a:endParaRPr lang="en-US" sz="1050">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“Empowerment, attribution, and apologizing as dimensions of service recovery: An experimental study</a:t>
            </a:r>
            <a:r>
              <a:rPr lang="en-US" sz="1050">
                <a:latin typeface="Avenir Next LT Pro" panose="020B0504020202020204" pitchFamily="34" charset="0"/>
              </a:rPr>
              <a:t>” International Journal of Service Industry Management, Vol. 9, Issue 1, 2006</a:t>
            </a:r>
          </a:p>
          <a:p>
            <a:pPr marL="171450" indent="-171450">
              <a:buFont typeface="Arial" panose="020B0604020202020204" pitchFamily="34" charset="0"/>
              <a:buChar char="•"/>
            </a:pPr>
            <a:endParaRPr lang="en-US" sz="1050">
              <a:latin typeface="Avenir Next LT Pro" panose="020B0504020202020204" pitchFamily="34" charset="0"/>
            </a:endParaRPr>
          </a:p>
          <a:p>
            <a:pPr marL="171450" indent="-171450">
              <a:buFont typeface="Arial" panose="020B0604020202020204" pitchFamily="34" charset="0"/>
              <a:buChar char="•"/>
            </a:pPr>
            <a:r>
              <a:rPr lang="en-US" sz="1050" i="1">
                <a:latin typeface="Avenir Next LT Pro" panose="020B0504020202020204" pitchFamily="34" charset="0"/>
              </a:rPr>
              <a:t>“The effects of service failures and recovery on customer loyalty in e-services: An empirical investigation”, Foundation for Science and Technology, Portugal, </a:t>
            </a:r>
          </a:p>
          <a:p>
            <a:pPr marL="171450" indent="-171450">
              <a:buFont typeface="Arial" panose="020B0604020202020204" pitchFamily="34" charset="0"/>
              <a:buChar char="•"/>
            </a:pPr>
            <a:r>
              <a:rPr lang="en-US" sz="1050">
                <a:latin typeface="Avenir Next LT Pro" panose="020B0504020202020204" pitchFamily="34" charset="0"/>
              </a:rPr>
              <a:t>	</a:t>
            </a:r>
          </a:p>
          <a:p>
            <a:pPr marL="171450" indent="-171450">
              <a:buFont typeface="Arial" panose="020B0604020202020204" pitchFamily="34" charset="0"/>
              <a:buChar char="•"/>
            </a:pPr>
            <a:r>
              <a:rPr lang="en-US" sz="1050" i="1">
                <a:latin typeface="Avenir Next LT Pro" panose="020B0504020202020204" pitchFamily="34" charset="0"/>
              </a:rPr>
              <a:t>“Fixing health care service failures” </a:t>
            </a:r>
            <a:r>
              <a:rPr lang="en-US" sz="1050">
                <a:latin typeface="Avenir Next LT Pro" panose="020B0504020202020204" pitchFamily="34" charset="0"/>
              </a:rPr>
              <a:t>(Chapter 14) Achieving Service Excellence: Strategies for Healthcare, 2</a:t>
            </a:r>
            <a:r>
              <a:rPr lang="en-US" sz="1050" baseline="30000">
                <a:latin typeface="Avenir Next LT Pro" panose="020B0504020202020204" pitchFamily="34" charset="0"/>
              </a:rPr>
              <a:t>nd</a:t>
            </a:r>
            <a:r>
              <a:rPr lang="en-US" sz="1050">
                <a:latin typeface="Avenir Next LT Pro" panose="020B0504020202020204" pitchFamily="34" charset="0"/>
              </a:rPr>
              <a:t> Edition, 2009</a:t>
            </a:r>
          </a:p>
          <a:p>
            <a:r>
              <a:rPr lang="en-US" sz="1050" i="1">
                <a:latin typeface="Avenir Next LT Pro" panose="020B0504020202020204" pitchFamily="34" charset="0"/>
              </a:rPr>
              <a:t>	</a:t>
            </a:r>
            <a:endParaRPr lang="en-US" sz="1050">
              <a:latin typeface="Avenir Next LT Pro" panose="020B0504020202020204" pitchFamily="34" charset="0"/>
            </a:endParaRPr>
          </a:p>
        </p:txBody>
      </p:sp>
      <p:pic>
        <p:nvPicPr>
          <p:cNvPr id="5" name="Picture 4" descr="Books on a shelf">
            <a:extLst>
              <a:ext uri="{FF2B5EF4-FFF2-40B4-BE49-F238E27FC236}">
                <a16:creationId xmlns:a16="http://schemas.microsoft.com/office/drawing/2014/main" id="{786EC088-BB2E-6A4B-A655-1A0CE345F4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6" t="22435" r="4014" b="27099"/>
          <a:stretch/>
        </p:blipFill>
        <p:spPr>
          <a:xfrm>
            <a:off x="0" y="608453"/>
            <a:ext cx="7772400" cy="276091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5BD2BD-B928-47C1-B4F3-82E5DBB3F8F6}"/>
              </a:ext>
            </a:extLst>
          </p:cNvPr>
          <p:cNvSpPr txBox="1"/>
          <p:nvPr/>
        </p:nvSpPr>
        <p:spPr>
          <a:xfrm>
            <a:off x="611110" y="7838515"/>
            <a:ext cx="6564943" cy="1271959"/>
          </a:xfrm>
          <a:prstGeom prst="roundRect">
            <a:avLst>
              <a:gd name="adj" fmla="val 50000"/>
            </a:avLst>
          </a:prstGeom>
          <a:solidFill>
            <a:srgbClr val="0078A9"/>
          </a:solidFill>
          <a:ln w="12700">
            <a:noFill/>
          </a:ln>
        </p:spPr>
        <p:txBody>
          <a:bodyPr wrap="square" tIns="45720" bIns="45720" rtlCol="0" anchor="t">
            <a:spAutoFit/>
          </a:bodyPr>
          <a:lstStyle/>
          <a:p>
            <a:pPr algn="ctr">
              <a:lnSpc>
                <a:spcPct val="125000"/>
              </a:lnSpc>
            </a:pPr>
            <a:r>
              <a:rPr lang="en-US" sz="2000">
                <a:solidFill>
                  <a:schemeClr val="bg1"/>
                </a:solidFill>
                <a:latin typeface="Avenir Next LT Pro" panose="020B0504020202020204" pitchFamily="34" charset="0"/>
              </a:rPr>
              <a:t>We are here to help!</a:t>
            </a:r>
          </a:p>
          <a:p>
            <a:pPr algn="ctr">
              <a:lnSpc>
                <a:spcPct val="125000"/>
              </a:lnSpc>
            </a:pPr>
            <a:r>
              <a:rPr lang="en-US" sz="2400" b="1">
                <a:solidFill>
                  <a:schemeClr val="bg1"/>
                </a:solidFill>
                <a:latin typeface="Avenir Next LT Pro" panose="020B0504020202020204" pitchFamily="34" charset="0"/>
              </a:rPr>
              <a:t>National-Care-Experience@kp.org</a:t>
            </a:r>
          </a:p>
        </p:txBody>
      </p:sp>
      <p:sp>
        <p:nvSpPr>
          <p:cNvPr id="2" name="Title 1">
            <a:extLst>
              <a:ext uri="{FF2B5EF4-FFF2-40B4-BE49-F238E27FC236}">
                <a16:creationId xmlns:a16="http://schemas.microsoft.com/office/drawing/2014/main" id="{4475791F-91D8-3349-8B60-997B9738EC7B}"/>
              </a:ext>
            </a:extLst>
          </p:cNvPr>
          <p:cNvSpPr>
            <a:spLocks noGrp="1"/>
          </p:cNvSpPr>
          <p:nvPr>
            <p:ph type="title"/>
          </p:nvPr>
        </p:nvSpPr>
        <p:spPr/>
        <p:txBody>
          <a:bodyPr/>
          <a:lstStyle/>
          <a:p>
            <a:pPr algn="l"/>
            <a:r>
              <a:rPr lang="en-US"/>
              <a:t>Bibliography</a:t>
            </a:r>
          </a:p>
        </p:txBody>
      </p:sp>
      <p:sp>
        <p:nvSpPr>
          <p:cNvPr id="5" name="TextBox 4">
            <a:extLst>
              <a:ext uri="{FF2B5EF4-FFF2-40B4-BE49-F238E27FC236}">
                <a16:creationId xmlns:a16="http://schemas.microsoft.com/office/drawing/2014/main" id="{8BBE1C6B-185E-EE4E-9CA2-93742542F516}"/>
              </a:ext>
            </a:extLst>
          </p:cNvPr>
          <p:cNvSpPr txBox="1"/>
          <p:nvPr/>
        </p:nvSpPr>
        <p:spPr>
          <a:xfrm>
            <a:off x="478537" y="947926"/>
            <a:ext cx="6697516" cy="6694140"/>
          </a:xfrm>
          <a:prstGeom prst="rect">
            <a:avLst/>
          </a:prstGeom>
          <a:noFill/>
        </p:spPr>
        <p:txBody>
          <a:bodyPr wrap="square" rtlCol="0">
            <a:spAutoFit/>
          </a:bodyPr>
          <a:lstStyle/>
          <a:p>
            <a:pPr marL="171450" indent="-171450">
              <a:buFont typeface="Arial" panose="020B0604020202020204" pitchFamily="34" charset="0"/>
              <a:buChar char="•"/>
            </a:pPr>
            <a:r>
              <a:rPr lang="en-US" sz="1100">
                <a:latin typeface="Avenir Next LT Pro" panose="020B0504020202020204" pitchFamily="34" charset="0"/>
              </a:rPr>
              <a:t>Guide to Service Recovery, CAHPS: Surveys and tools to advance patient-centered care, Agency for Healthcare Research &amp; Quality, U.S. Department of Health &amp; Human Services, 2015</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a:latin typeface="Avenir Next LT Pro" panose="020B0504020202020204" pitchFamily="34" charset="0"/>
              </a:rPr>
              <a:t>Knock Your Socks Off Service Recovery, Ron Zemke, AMACOM, 2000</a:t>
            </a:r>
          </a:p>
          <a:p>
            <a:pPr marL="171450" indent="-171450">
              <a:buFont typeface="Arial" panose="020B0604020202020204" pitchFamily="34" charset="0"/>
              <a:buChar char="•"/>
            </a:pPr>
            <a:endParaRPr lang="en-US" sz="1100" i="1">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“How Geisinger Health System’s refund promise puts patient experience at the center of the enterprise” </a:t>
            </a:r>
            <a:r>
              <a:rPr lang="en-US" sz="1100">
                <a:latin typeface="Avenir Next LT Pro" panose="020B0504020202020204" pitchFamily="34" charset="0"/>
              </a:rPr>
              <a:t>Next Generation Patient Experience, Worldwide Business Research, 2017</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a:latin typeface="Avenir Next LT Pro" panose="020B0504020202020204" pitchFamily="34" charset="0"/>
              </a:rPr>
              <a:t>“A Model of Customer Satisfaction with Service Encounters Involving Failure and Recovery”, Smith, Bolton, &amp; Wagner, Journal of Marketing Research, 1999</a:t>
            </a:r>
          </a:p>
          <a:p>
            <a:pPr marL="171450" indent="-171450">
              <a:buFont typeface="Arial" panose="020B0604020202020204" pitchFamily="34" charset="0"/>
              <a:buChar char="•"/>
            </a:pPr>
            <a:endParaRPr lang="en-US" sz="1100" i="1">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“Patient complaints as predictors of patient safety incidents”, </a:t>
            </a:r>
            <a:r>
              <a:rPr lang="en-US" sz="1100">
                <a:latin typeface="Avenir Next LT Pro" panose="020B0504020202020204" pitchFamily="34" charset="0"/>
              </a:rPr>
              <a:t>Patient Experience Journal, 2015</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“Patients’ top complaints? It is not doctors or nurses.”</a:t>
            </a:r>
            <a:r>
              <a:rPr lang="en-US" sz="1100">
                <a:latin typeface="Avenir Next LT Pro" panose="020B0504020202020204" pitchFamily="34" charset="0"/>
              </a:rPr>
              <a:t> Journal of Medical Practice Management, 2016</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“The Profitable Art of Service Recovery”, </a:t>
            </a:r>
            <a:r>
              <a:rPr lang="en-US" sz="1100">
                <a:latin typeface="Avenir Next LT Pro" panose="020B0504020202020204" pitchFamily="34" charset="0"/>
              </a:rPr>
              <a:t>Hart, Heskett, &amp; Sasser, Harvard Business Review, 1990</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“Reduce liability risk by improving your patient satisfaction” </a:t>
            </a:r>
            <a:r>
              <a:rPr lang="en-US" sz="1100">
                <a:latin typeface="Avenir Next LT Pro" panose="020B0504020202020204" pitchFamily="34" charset="0"/>
              </a:rPr>
              <a:t>Press Ganey, 2008</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a:latin typeface="Avenir Next LT Pro" panose="020B0504020202020204" pitchFamily="34" charset="0"/>
              </a:rPr>
              <a:t>Repped: 30 days to a better online reputation, CreateSpace Independent Publishing Platform, 2014</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a:latin typeface="Avenir Next LT Pro" panose="020B0504020202020204" pitchFamily="34" charset="0"/>
              </a:rPr>
              <a:t>“</a:t>
            </a:r>
            <a:r>
              <a:rPr lang="en-US" sz="1100" i="1">
                <a:latin typeface="Avenir Next LT Pro" panose="020B0504020202020204" pitchFamily="34" charset="0"/>
              </a:rPr>
              <a:t>The service encounter: Diagnosing favorable and unfavorable incidents” </a:t>
            </a:r>
            <a:r>
              <a:rPr lang="en-US" sz="1100">
                <a:latin typeface="Avenir Next LT Pro" panose="020B0504020202020204" pitchFamily="34" charset="0"/>
              </a:rPr>
              <a:t>Journal of Marketing, 1990</a:t>
            </a:r>
          </a:p>
          <a:p>
            <a:pPr marL="171450" indent="-171450">
              <a:buFont typeface="Arial" panose="020B0604020202020204" pitchFamily="34" charset="0"/>
              <a:buChar char="•"/>
            </a:pPr>
            <a:r>
              <a:rPr lang="en-US" sz="1100">
                <a:latin typeface="Avenir Next LT Pro" panose="020B0504020202020204" pitchFamily="34" charset="0"/>
              </a:rPr>
              <a:t>	</a:t>
            </a:r>
            <a:endParaRPr lang="en-US" sz="1100" i="1">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“Service recovery in healthcare: Movement from reactive to proactive”, </a:t>
            </a:r>
            <a:r>
              <a:rPr lang="en-US" sz="1100">
                <a:latin typeface="Avenir Next LT Pro" panose="020B0504020202020204" pitchFamily="34" charset="0"/>
              </a:rPr>
              <a:t>The Beryl Institute Patient Experience Conference, 2015</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a:latin typeface="Avenir Next LT Pro" panose="020B0504020202020204" pitchFamily="34" charset="0"/>
              </a:rPr>
              <a:t>Service Recovery in the Veterans Health Administration – VHA Handbook, 2004</a:t>
            </a:r>
          </a:p>
          <a:p>
            <a:pPr marL="171450" indent="-171450">
              <a:buFont typeface="Arial" panose="020B0604020202020204" pitchFamily="34" charset="0"/>
              <a:buChar char="•"/>
            </a:pPr>
            <a:r>
              <a:rPr lang="en-US" sz="1100">
                <a:latin typeface="Avenir Next LT Pro" panose="020B0504020202020204" pitchFamily="34" charset="0"/>
              </a:rPr>
              <a:t>	</a:t>
            </a:r>
          </a:p>
          <a:p>
            <a:pPr marL="171450" indent="-171450">
              <a:buFont typeface="Arial" panose="020B0604020202020204" pitchFamily="34" charset="0"/>
              <a:buChar char="•"/>
            </a:pPr>
            <a:r>
              <a:rPr lang="en-US" sz="1100">
                <a:latin typeface="Avenir Next LT Pro" panose="020B0504020202020204" pitchFamily="34" charset="0"/>
              </a:rPr>
              <a:t>Service Recovery Workbook - Body of Knowledge Course - The Beryl Institute, 2019</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a:latin typeface="Avenir Next LT Pro" panose="020B0504020202020204" pitchFamily="34" charset="0"/>
              </a:rPr>
              <a:t>“Service Savvy Healthcare: Achieving Impressive Service One Goal at a Time”, Wendy </a:t>
            </a:r>
            <a:r>
              <a:rPr lang="en-US" sz="1100" err="1">
                <a:latin typeface="Avenir Next LT Pro" panose="020B0504020202020204" pitchFamily="34" charset="0"/>
              </a:rPr>
              <a:t>Leebov</a:t>
            </a:r>
            <a:r>
              <a:rPr lang="en-US" sz="1100">
                <a:latin typeface="Avenir Next LT Pro" panose="020B0504020202020204" pitchFamily="34" charset="0"/>
              </a:rPr>
              <a:t>, 2012</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“When the customer is stressed: Providers of cancer care show how to build loyalty by designing ‘high-emotion’ services.” </a:t>
            </a:r>
            <a:r>
              <a:rPr lang="en-US" sz="1100">
                <a:latin typeface="Avenir Next LT Pro" panose="020B0504020202020204" pitchFamily="34" charset="0"/>
              </a:rPr>
              <a:t>Harvard Business Review, 2015</a:t>
            </a:r>
          </a:p>
          <a:p>
            <a:pPr marL="171450" indent="-171450">
              <a:buFont typeface="Arial" panose="020B0604020202020204" pitchFamily="34" charset="0"/>
              <a:buChar char="•"/>
            </a:pPr>
            <a:endParaRPr lang="en-US" sz="1100">
              <a:latin typeface="Avenir Next LT Pro" panose="020B0504020202020204" pitchFamily="34" charset="0"/>
            </a:endParaRPr>
          </a:p>
          <a:p>
            <a:pPr marL="171450" indent="-171450">
              <a:buFont typeface="Arial" panose="020B0604020202020204" pitchFamily="34" charset="0"/>
              <a:buChar char="•"/>
            </a:pPr>
            <a:r>
              <a:rPr lang="en-US" sz="1100" i="1">
                <a:latin typeface="Avenir Next LT Pro" panose="020B0504020202020204" pitchFamily="34" charset="0"/>
              </a:rPr>
              <a:t>“Your fast guide to service recovery: And the importance of that first 60 seconds” </a:t>
            </a:r>
            <a:r>
              <a:rPr lang="en-US" sz="1100">
                <a:latin typeface="Avenir Next LT Pro" panose="020B0504020202020204" pitchFamily="34" charset="0"/>
              </a:rPr>
              <a:t>Customer-Focus Consulting, 2015</a:t>
            </a:r>
          </a:p>
        </p:txBody>
      </p:sp>
    </p:spTree>
    <p:extLst>
      <p:ext uri="{BB962C8B-B14F-4D97-AF65-F5344CB8AC3E}">
        <p14:creationId xmlns:p14="http://schemas.microsoft.com/office/powerpoint/2010/main" val="3462194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78A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BF6E7A-7E54-F74A-AA2D-C99B8273BF4C}"/>
              </a:ext>
            </a:extLst>
          </p:cNvPr>
          <p:cNvSpPr/>
          <p:nvPr/>
        </p:nvSpPr>
        <p:spPr>
          <a:xfrm>
            <a:off x="296744" y="9278907"/>
            <a:ext cx="7162147" cy="261610"/>
          </a:xfrm>
          <a:prstGeom prst="rect">
            <a:avLst/>
          </a:prstGeom>
        </p:spPr>
        <p:txBody>
          <a:bodyPr wrap="square" anchor="ctr">
            <a:spAutoFit/>
          </a:bodyPr>
          <a:lstStyle/>
          <a:p>
            <a:pPr algn="ctr"/>
            <a:r>
              <a:rPr lang="en-US" sz="1100">
                <a:solidFill>
                  <a:schemeClr val="bg1"/>
                </a:solidFill>
                <a:latin typeface="Avenir Next LT Pro" panose="020B0504020202020204" pitchFamily="34" charset="0"/>
                <a:cs typeface="Avenir"/>
              </a:rPr>
              <a:t>© 2024 Kaiser Permanente. All Rights Reserved. For Internal Use Only. </a:t>
            </a:r>
            <a:endParaRPr lang="en-US" sz="1100">
              <a:solidFill>
                <a:schemeClr val="bg1"/>
              </a:solidFill>
              <a:latin typeface="Avenir Next LT Pro" panose="020B0504020202020204" pitchFamily="34" charset="0"/>
            </a:endParaRPr>
          </a:p>
        </p:txBody>
      </p:sp>
      <p:pic>
        <p:nvPicPr>
          <p:cNvPr id="13" name="Picture 12" descr="Logo&#10;&#10;Description automatically generated">
            <a:extLst>
              <a:ext uri="{FF2B5EF4-FFF2-40B4-BE49-F238E27FC236}">
                <a16:creationId xmlns:a16="http://schemas.microsoft.com/office/drawing/2014/main" id="{16F9A06A-5073-534D-90BC-A5CB20D66788}"/>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2524539" y="8770856"/>
            <a:ext cx="2763078" cy="3147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7">
            <a:extLst>
              <a:ext uri="{FF2B5EF4-FFF2-40B4-BE49-F238E27FC236}">
                <a16:creationId xmlns:a16="http://schemas.microsoft.com/office/drawing/2014/main" id="{35C763AD-8B27-5140-8A7E-754DC079AE80}"/>
              </a:ext>
            </a:extLst>
          </p:cNvPr>
          <p:cNvSpPr/>
          <p:nvPr/>
        </p:nvSpPr>
        <p:spPr>
          <a:xfrm>
            <a:off x="576484" y="921781"/>
            <a:ext cx="6629400" cy="3149696"/>
          </a:xfrm>
          <a:custGeom>
            <a:avLst/>
            <a:gdLst/>
            <a:ahLst/>
            <a:cxnLst/>
            <a:rect l="l" t="t" r="r" b="b"/>
            <a:pathLst>
              <a:path w="6629400" h="2578735">
                <a:moveTo>
                  <a:pt x="0" y="2578607"/>
                </a:moveTo>
                <a:lnTo>
                  <a:pt x="6629400" y="2578607"/>
                </a:lnTo>
                <a:lnTo>
                  <a:pt x="6629400" y="0"/>
                </a:lnTo>
                <a:lnTo>
                  <a:pt x="0" y="0"/>
                </a:lnTo>
                <a:lnTo>
                  <a:pt x="0" y="2578607"/>
                </a:lnTo>
                <a:close/>
              </a:path>
            </a:pathLst>
          </a:custGeom>
          <a:solidFill>
            <a:srgbClr val="B4DCFF">
              <a:alpha val="20000"/>
            </a:srgbClr>
          </a:solidFill>
          <a:ln>
            <a:noFill/>
          </a:ln>
        </p:spPr>
        <p:txBody>
          <a:bodyPr wrap="square" lIns="0" tIns="0" rIns="0" bIns="0" rtlCol="0"/>
          <a:lstStyle/>
          <a:p>
            <a:endParaRPr lang="en-US">
              <a:latin typeface="Avenir Next LT Pro" panose="020B0504020202020204" pitchFamily="34" charset="0"/>
            </a:endParaRPr>
          </a:p>
        </p:txBody>
      </p:sp>
      <p:sp>
        <p:nvSpPr>
          <p:cNvPr id="4" name="object 4"/>
          <p:cNvSpPr/>
          <p:nvPr/>
        </p:nvSpPr>
        <p:spPr>
          <a:xfrm>
            <a:off x="4017010" y="5778974"/>
            <a:ext cx="3200400" cy="216712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lang="en-US">
              <a:latin typeface="Avenir Next LT Pro" panose="020B0504020202020204" pitchFamily="34" charset="0"/>
            </a:endParaRPr>
          </a:p>
        </p:txBody>
      </p:sp>
      <p:sp>
        <p:nvSpPr>
          <p:cNvPr id="5" name="object 5"/>
          <p:cNvSpPr txBox="1"/>
          <p:nvPr/>
        </p:nvSpPr>
        <p:spPr>
          <a:xfrm>
            <a:off x="4017010" y="7946102"/>
            <a:ext cx="3200400" cy="1244956"/>
          </a:xfrm>
          <a:prstGeom prst="rect">
            <a:avLst/>
          </a:prstGeom>
          <a:solidFill>
            <a:srgbClr val="0078A9"/>
          </a:solidFill>
        </p:spPr>
        <p:txBody>
          <a:bodyPr vert="horz" wrap="square" lIns="91440" tIns="91440" rIns="91440" bIns="91440" rtlCol="0" anchor="ctr">
            <a:spAutoFit/>
          </a:bodyPr>
          <a:lstStyle/>
          <a:p>
            <a:pPr marL="9525" marR="400685" algn="ctr">
              <a:lnSpc>
                <a:spcPct val="113300"/>
              </a:lnSpc>
            </a:pPr>
            <a:r>
              <a:rPr lang="en-US" sz="1200">
                <a:solidFill>
                  <a:srgbClr val="FFFFFF"/>
                </a:solidFill>
                <a:latin typeface="Avenir Next LT Pro" panose="020B0504020202020204" pitchFamily="34" charset="0"/>
                <a:cs typeface="Arial"/>
              </a:rPr>
              <a:t>“The numbers are in and the case airtight: companies that perform high quality service recovery realize substantial economic payoff.”</a:t>
            </a:r>
            <a:endParaRPr lang="en-US" sz="1200">
              <a:latin typeface="Avenir Next LT Pro" panose="020B0504020202020204" pitchFamily="34" charset="0"/>
              <a:cs typeface="Arial"/>
            </a:endParaRPr>
          </a:p>
          <a:p>
            <a:pPr marL="9525">
              <a:lnSpc>
                <a:spcPct val="100000"/>
              </a:lnSpc>
              <a:spcBef>
                <a:spcPts val="810"/>
              </a:spcBef>
            </a:pPr>
            <a:r>
              <a:rPr lang="en-US" sz="800" b="1" spc="30">
                <a:solidFill>
                  <a:srgbClr val="A0DAF2"/>
                </a:solidFill>
                <a:latin typeface="Avenir Next LT Pro" panose="020B0504020202020204" pitchFamily="34" charset="0"/>
                <a:cs typeface="Avenir-Heavy"/>
              </a:rPr>
              <a:t>KNOCK YOUR SOCKS </a:t>
            </a:r>
            <a:r>
              <a:rPr lang="en-US" sz="800" b="1" spc="25">
                <a:solidFill>
                  <a:srgbClr val="A0DAF2"/>
                </a:solidFill>
                <a:latin typeface="Avenir Next LT Pro" panose="020B0504020202020204" pitchFamily="34" charset="0"/>
                <a:cs typeface="Avenir-Heavy"/>
              </a:rPr>
              <a:t>OFF </a:t>
            </a:r>
            <a:r>
              <a:rPr lang="en-US" sz="800" b="1" spc="30">
                <a:solidFill>
                  <a:srgbClr val="A0DAF2"/>
                </a:solidFill>
                <a:latin typeface="Avenir Next LT Pro" panose="020B0504020202020204" pitchFamily="34" charset="0"/>
                <a:cs typeface="Avenir-Heavy"/>
              </a:rPr>
              <a:t>SERVICE</a:t>
            </a:r>
            <a:r>
              <a:rPr lang="en-US" sz="800" b="1" spc="275">
                <a:solidFill>
                  <a:srgbClr val="A0DAF2"/>
                </a:solidFill>
                <a:latin typeface="Avenir Next LT Pro" panose="020B0504020202020204" pitchFamily="34" charset="0"/>
                <a:cs typeface="Avenir-Heavy"/>
              </a:rPr>
              <a:t> </a:t>
            </a:r>
            <a:r>
              <a:rPr lang="en-US" sz="800" b="1" spc="35">
                <a:solidFill>
                  <a:srgbClr val="A0DAF2"/>
                </a:solidFill>
                <a:latin typeface="Avenir Next LT Pro" panose="020B0504020202020204" pitchFamily="34" charset="0"/>
                <a:cs typeface="Avenir-Heavy"/>
              </a:rPr>
              <a:t>RECOVERY, ZEMKE</a:t>
            </a:r>
            <a:endParaRPr lang="en-US" sz="800">
              <a:latin typeface="Avenir Next LT Pro" panose="020B0504020202020204" pitchFamily="34" charset="0"/>
              <a:cs typeface="Avenir-Heavy"/>
            </a:endParaRPr>
          </a:p>
        </p:txBody>
      </p:sp>
      <p:sp>
        <p:nvSpPr>
          <p:cNvPr id="10" name="object 10"/>
          <p:cNvSpPr txBox="1"/>
          <p:nvPr/>
        </p:nvSpPr>
        <p:spPr>
          <a:xfrm>
            <a:off x="576484" y="923640"/>
            <a:ext cx="6629400" cy="369332"/>
          </a:xfrm>
          <a:prstGeom prst="rect">
            <a:avLst/>
          </a:prstGeom>
          <a:solidFill>
            <a:srgbClr val="0078A9"/>
          </a:solidFill>
        </p:spPr>
        <p:txBody>
          <a:bodyPr vert="horz" wrap="square" lIns="0" tIns="45720" rIns="0" bIns="45720" rtlCol="0" anchor="ctr">
            <a:spAutoFit/>
          </a:bodyPr>
          <a:lstStyle/>
          <a:p>
            <a:pPr marL="169545">
              <a:lnSpc>
                <a:spcPct val="100000"/>
              </a:lnSpc>
              <a:spcBef>
                <a:spcPts val="390"/>
              </a:spcBef>
            </a:pPr>
            <a:r>
              <a:rPr lang="en-US" sz="1800" b="1">
                <a:solidFill>
                  <a:srgbClr val="FFFFFF"/>
                </a:solidFill>
                <a:latin typeface="Avenir Next LT Pro" panose="020B0504020202020204" pitchFamily="34" charset="0"/>
                <a:cs typeface="Arial"/>
              </a:rPr>
              <a:t>KP Experience Standards</a:t>
            </a:r>
            <a:endParaRPr lang="en-US" sz="1800" b="1">
              <a:latin typeface="Avenir Next LT Pro" panose="020B0504020202020204" pitchFamily="34" charset="0"/>
              <a:cs typeface="Arial"/>
            </a:endParaRPr>
          </a:p>
        </p:txBody>
      </p:sp>
      <p:sp>
        <p:nvSpPr>
          <p:cNvPr id="12" name="object 12"/>
          <p:cNvSpPr txBox="1"/>
          <p:nvPr/>
        </p:nvSpPr>
        <p:spPr>
          <a:xfrm>
            <a:off x="726440" y="1398387"/>
            <a:ext cx="6279468" cy="380617"/>
          </a:xfrm>
          <a:prstGeom prst="rect">
            <a:avLst/>
          </a:prstGeom>
        </p:spPr>
        <p:txBody>
          <a:bodyPr vert="horz" wrap="square" lIns="0" tIns="12700" rIns="0" bIns="0" rtlCol="0">
            <a:spAutoFit/>
          </a:bodyPr>
          <a:lstStyle/>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rial"/>
              </a:rPr>
              <a:t>At Kaiser Permanente, we recognize the importance of exceptional service recovery and include it in our Experience Standards.</a:t>
            </a:r>
          </a:p>
        </p:txBody>
      </p:sp>
      <p:sp>
        <p:nvSpPr>
          <p:cNvPr id="13" name="object 13"/>
          <p:cNvSpPr/>
          <p:nvPr/>
        </p:nvSpPr>
        <p:spPr>
          <a:xfrm>
            <a:off x="558800" y="5254587"/>
            <a:ext cx="3200400" cy="0"/>
          </a:xfrm>
          <a:custGeom>
            <a:avLst/>
            <a:gdLst/>
            <a:ahLst/>
            <a:cxnLst/>
            <a:rect l="l" t="t" r="r" b="b"/>
            <a:pathLst>
              <a:path w="3200400">
                <a:moveTo>
                  <a:pt x="0" y="0"/>
                </a:moveTo>
                <a:lnTo>
                  <a:pt x="3200400" y="0"/>
                </a:lnTo>
              </a:path>
            </a:pathLst>
          </a:custGeom>
          <a:ln w="12700" cmpd="sng">
            <a:solidFill>
              <a:schemeClr val="bg2">
                <a:lumMod val="50000"/>
              </a:schemeClr>
            </a:solidFill>
          </a:ln>
        </p:spPr>
        <p:txBody>
          <a:bodyPr wrap="square" lIns="0" tIns="0" rIns="0" bIns="0" rtlCol="0"/>
          <a:lstStyle/>
          <a:p>
            <a:endParaRPr lang="en-US">
              <a:latin typeface="Avenir Next LT Pro" panose="020B0504020202020204" pitchFamily="34" charset="0"/>
            </a:endParaRPr>
          </a:p>
        </p:txBody>
      </p:sp>
      <p:sp>
        <p:nvSpPr>
          <p:cNvPr id="14" name="object 14"/>
          <p:cNvSpPr/>
          <p:nvPr/>
        </p:nvSpPr>
        <p:spPr>
          <a:xfrm>
            <a:off x="558800" y="7571836"/>
            <a:ext cx="3200400" cy="0"/>
          </a:xfrm>
          <a:custGeom>
            <a:avLst/>
            <a:gdLst/>
            <a:ahLst/>
            <a:cxnLst/>
            <a:rect l="l" t="t" r="r" b="b"/>
            <a:pathLst>
              <a:path w="3200400">
                <a:moveTo>
                  <a:pt x="0" y="0"/>
                </a:moveTo>
                <a:lnTo>
                  <a:pt x="3200400" y="0"/>
                </a:lnTo>
              </a:path>
            </a:pathLst>
          </a:custGeom>
          <a:ln w="12700" cmpd="sng">
            <a:solidFill>
              <a:schemeClr val="bg2">
                <a:lumMod val="50000"/>
              </a:schemeClr>
            </a:solidFill>
          </a:ln>
        </p:spPr>
        <p:txBody>
          <a:bodyPr wrap="square" lIns="0" tIns="0" rIns="0" bIns="0" rtlCol="0"/>
          <a:lstStyle/>
          <a:p>
            <a:endParaRPr lang="en-US">
              <a:latin typeface="Avenir Next LT Pro" panose="020B0504020202020204" pitchFamily="34" charset="0"/>
            </a:endParaRPr>
          </a:p>
        </p:txBody>
      </p:sp>
      <p:sp>
        <p:nvSpPr>
          <p:cNvPr id="15" name="object 15"/>
          <p:cNvSpPr txBox="1"/>
          <p:nvPr/>
        </p:nvSpPr>
        <p:spPr>
          <a:xfrm>
            <a:off x="558800" y="4316177"/>
            <a:ext cx="3200400" cy="869469"/>
          </a:xfrm>
          <a:prstGeom prst="rect">
            <a:avLst/>
          </a:prstGeom>
        </p:spPr>
        <p:txBody>
          <a:bodyPr vert="horz" wrap="square" lIns="0" tIns="12700" rIns="0" bIns="0" rtlCol="0">
            <a:spAutoFit/>
          </a:bodyPr>
          <a:lstStyle/>
          <a:p>
            <a:pPr marL="12700">
              <a:lnSpc>
                <a:spcPct val="125000"/>
              </a:lnSpc>
              <a:spcBef>
                <a:spcPts val="100"/>
              </a:spcBef>
            </a:pPr>
            <a:r>
              <a:rPr lang="en-US" sz="1400">
                <a:solidFill>
                  <a:srgbClr val="0069A6"/>
                </a:solidFill>
                <a:latin typeface="Avenir Next LT Pro" panose="020B0504020202020204" pitchFamily="34" charset="0"/>
                <a:cs typeface="Avenir-Roman"/>
              </a:rPr>
              <a:t>The Case for Service Recovery</a:t>
            </a:r>
            <a:endParaRPr lang="en-US" sz="1400">
              <a:latin typeface="Avenir Next LT Pro" panose="020B0504020202020204" pitchFamily="34" charset="0"/>
              <a:cs typeface="Avenir-Roman"/>
            </a:endParaRPr>
          </a:p>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The research on the need for robust service recovery is extensive and has been a call to action for consumer-oriented businesses:</a:t>
            </a:r>
          </a:p>
        </p:txBody>
      </p:sp>
      <p:sp>
        <p:nvSpPr>
          <p:cNvPr id="16" name="object 16"/>
          <p:cNvSpPr txBox="1"/>
          <p:nvPr/>
        </p:nvSpPr>
        <p:spPr>
          <a:xfrm>
            <a:off x="558800" y="5353403"/>
            <a:ext cx="886468" cy="1051570"/>
          </a:xfrm>
          <a:prstGeom prst="rect">
            <a:avLst/>
          </a:prstGeom>
        </p:spPr>
        <p:txBody>
          <a:bodyPr vert="horz" wrap="square" lIns="0" tIns="12700" rIns="0" bIns="0" rtlCol="0">
            <a:spAutoFit/>
          </a:bodyPr>
          <a:lstStyle/>
          <a:p>
            <a:pPr marL="38100">
              <a:lnSpc>
                <a:spcPts val="2085"/>
              </a:lnSpc>
              <a:spcBef>
                <a:spcPts val="100"/>
              </a:spcBef>
            </a:pPr>
            <a:r>
              <a:rPr lang="en-US" sz="1600" b="1" baseline="9259">
                <a:solidFill>
                  <a:srgbClr val="F6B221"/>
                </a:solidFill>
                <a:latin typeface="Avenir Next LT Pro" panose="020B0504020202020204" pitchFamily="34" charset="0"/>
                <a:cs typeface="Arial"/>
              </a:rPr>
              <a:t>» </a:t>
            </a:r>
            <a:r>
              <a:rPr lang="en-US" b="1">
                <a:solidFill>
                  <a:srgbClr val="0078A9"/>
                </a:solidFill>
                <a:latin typeface="Avenir Next LT Pro" panose="020B0504020202020204" pitchFamily="34" charset="0"/>
                <a:cs typeface="Arial"/>
              </a:rPr>
              <a:t>96%</a:t>
            </a:r>
            <a:endParaRPr lang="en-US" sz="1600">
              <a:latin typeface="Avenir Next LT Pro" panose="020B0504020202020204" pitchFamily="34" charset="0"/>
              <a:cs typeface="Arial"/>
            </a:endParaRPr>
          </a:p>
          <a:p>
            <a:pPr marL="152400">
              <a:lnSpc>
                <a:spcPts val="1185"/>
              </a:lnSpc>
            </a:pPr>
            <a:r>
              <a:rPr lang="en-US" sz="1000">
                <a:solidFill>
                  <a:srgbClr val="0078A9"/>
                </a:solidFill>
                <a:latin typeface="Avenir Next LT Pro" panose="020B0504020202020204" pitchFamily="34" charset="0"/>
                <a:cs typeface="Arial"/>
              </a:rPr>
              <a:t>of unhappy</a:t>
            </a:r>
            <a:endParaRPr lang="en-US" sz="1000">
              <a:latin typeface="Avenir Next LT Pro" panose="020B0504020202020204" pitchFamily="34" charset="0"/>
              <a:cs typeface="Arial"/>
            </a:endParaRPr>
          </a:p>
          <a:p>
            <a:pPr marL="152400" marR="30480">
              <a:lnSpc>
                <a:spcPct val="100000"/>
              </a:lnSpc>
            </a:pPr>
            <a:r>
              <a:rPr lang="en-US" sz="1000">
                <a:solidFill>
                  <a:srgbClr val="0078A9"/>
                </a:solidFill>
                <a:latin typeface="Avenir Next LT Pro" panose="020B0504020202020204" pitchFamily="34" charset="0"/>
                <a:cs typeface="Arial"/>
              </a:rPr>
              <a:t>customers </a:t>
            </a:r>
            <a:r>
              <a:rPr lang="en-US" sz="1000" b="1">
                <a:solidFill>
                  <a:srgbClr val="0078A9"/>
                </a:solidFill>
                <a:latin typeface="Avenir Next LT Pro" panose="020B0504020202020204" pitchFamily="34" charset="0"/>
                <a:cs typeface="Arial"/>
              </a:rPr>
              <a:t>don’t tell us they are unhappy</a:t>
            </a:r>
            <a:endParaRPr lang="en-US" sz="1000">
              <a:latin typeface="Avenir Next LT Pro" panose="020B0504020202020204" pitchFamily="34" charset="0"/>
              <a:cs typeface="Arial"/>
            </a:endParaRPr>
          </a:p>
        </p:txBody>
      </p:sp>
      <p:sp>
        <p:nvSpPr>
          <p:cNvPr id="17" name="object 17"/>
          <p:cNvSpPr txBox="1"/>
          <p:nvPr/>
        </p:nvSpPr>
        <p:spPr>
          <a:xfrm>
            <a:off x="1526617" y="5353403"/>
            <a:ext cx="961978" cy="1051570"/>
          </a:xfrm>
          <a:prstGeom prst="rect">
            <a:avLst/>
          </a:prstGeom>
        </p:spPr>
        <p:txBody>
          <a:bodyPr vert="horz" wrap="square" lIns="0" tIns="12700" rIns="0" bIns="0" rtlCol="0">
            <a:spAutoFit/>
          </a:bodyPr>
          <a:lstStyle/>
          <a:p>
            <a:pPr marL="38100">
              <a:lnSpc>
                <a:spcPts val="2085"/>
              </a:lnSpc>
              <a:spcBef>
                <a:spcPts val="100"/>
              </a:spcBef>
            </a:pPr>
            <a:r>
              <a:rPr lang="en-US" sz="1600" b="1" baseline="9259">
                <a:solidFill>
                  <a:srgbClr val="F6B221"/>
                </a:solidFill>
                <a:latin typeface="Avenir Next LT Pro" panose="020B0504020202020204" pitchFamily="34" charset="0"/>
                <a:cs typeface="Arial"/>
              </a:rPr>
              <a:t>» </a:t>
            </a:r>
            <a:r>
              <a:rPr lang="en-US" b="1">
                <a:solidFill>
                  <a:srgbClr val="0078A9"/>
                </a:solidFill>
                <a:latin typeface="Avenir Next LT Pro" panose="020B0504020202020204" pitchFamily="34" charset="0"/>
                <a:cs typeface="Arial"/>
              </a:rPr>
              <a:t>91%</a:t>
            </a:r>
            <a:endParaRPr lang="en-US">
              <a:latin typeface="Avenir Next LT Pro" panose="020B0504020202020204" pitchFamily="34" charset="0"/>
              <a:cs typeface="Arial"/>
            </a:endParaRPr>
          </a:p>
          <a:p>
            <a:pPr marL="152400">
              <a:lnSpc>
                <a:spcPts val="1185"/>
              </a:lnSpc>
            </a:pPr>
            <a:r>
              <a:rPr lang="en-US" sz="1000">
                <a:solidFill>
                  <a:srgbClr val="0078A9"/>
                </a:solidFill>
                <a:latin typeface="Avenir Next LT Pro" panose="020B0504020202020204" pitchFamily="34" charset="0"/>
                <a:cs typeface="Arial"/>
              </a:rPr>
              <a:t>of unhappy</a:t>
            </a:r>
            <a:endParaRPr lang="en-US" sz="1000">
              <a:latin typeface="Avenir Next LT Pro" panose="020B0504020202020204" pitchFamily="34" charset="0"/>
              <a:cs typeface="Arial"/>
            </a:endParaRPr>
          </a:p>
          <a:p>
            <a:pPr marL="152400" marR="185420">
              <a:lnSpc>
                <a:spcPct val="100000"/>
              </a:lnSpc>
            </a:pPr>
            <a:r>
              <a:rPr lang="en-US" sz="1000">
                <a:solidFill>
                  <a:srgbClr val="0078A9"/>
                </a:solidFill>
                <a:latin typeface="Avenir Next LT Pro" panose="020B0504020202020204" pitchFamily="34" charset="0"/>
                <a:cs typeface="Arial"/>
              </a:rPr>
              <a:t>customers </a:t>
            </a:r>
            <a:r>
              <a:rPr lang="en-US" sz="1000" b="1">
                <a:solidFill>
                  <a:srgbClr val="0078A9"/>
                </a:solidFill>
                <a:latin typeface="Avenir Next LT Pro" panose="020B0504020202020204" pitchFamily="34" charset="0"/>
                <a:cs typeface="Arial"/>
              </a:rPr>
              <a:t>will tell at least 9</a:t>
            </a:r>
            <a:endParaRPr lang="en-US" sz="1000">
              <a:latin typeface="Avenir Next LT Pro" panose="020B0504020202020204" pitchFamily="34" charset="0"/>
              <a:cs typeface="Arial"/>
            </a:endParaRPr>
          </a:p>
          <a:p>
            <a:pPr marL="152400">
              <a:lnSpc>
                <a:spcPct val="100000"/>
              </a:lnSpc>
            </a:pPr>
            <a:r>
              <a:rPr lang="en-US" sz="1000" b="1">
                <a:solidFill>
                  <a:srgbClr val="0078A9"/>
                </a:solidFill>
                <a:latin typeface="Avenir Next LT Pro" panose="020B0504020202020204" pitchFamily="34" charset="0"/>
                <a:cs typeface="Arial"/>
              </a:rPr>
              <a:t>other people</a:t>
            </a:r>
            <a:endParaRPr lang="en-US" sz="1000">
              <a:latin typeface="Avenir Next LT Pro" panose="020B0504020202020204" pitchFamily="34" charset="0"/>
              <a:cs typeface="Arial"/>
            </a:endParaRPr>
          </a:p>
        </p:txBody>
      </p:sp>
      <p:sp>
        <p:nvSpPr>
          <p:cNvPr id="18" name="object 18"/>
          <p:cNvSpPr txBox="1"/>
          <p:nvPr/>
        </p:nvSpPr>
        <p:spPr>
          <a:xfrm>
            <a:off x="2569945" y="5353403"/>
            <a:ext cx="1201956" cy="1359346"/>
          </a:xfrm>
          <a:prstGeom prst="rect">
            <a:avLst/>
          </a:prstGeom>
        </p:spPr>
        <p:txBody>
          <a:bodyPr vert="horz" wrap="square" lIns="0" tIns="12700" rIns="0" bIns="0" rtlCol="0">
            <a:spAutoFit/>
          </a:bodyPr>
          <a:lstStyle/>
          <a:p>
            <a:pPr marL="38100">
              <a:lnSpc>
                <a:spcPts val="2085"/>
              </a:lnSpc>
              <a:spcBef>
                <a:spcPts val="100"/>
              </a:spcBef>
            </a:pPr>
            <a:r>
              <a:rPr lang="en-US" sz="1600" b="1" baseline="9259">
                <a:solidFill>
                  <a:srgbClr val="F6B221"/>
                </a:solidFill>
                <a:latin typeface="Avenir Next LT Pro" panose="020B0504020202020204" pitchFamily="34" charset="0"/>
                <a:cs typeface="Arial"/>
              </a:rPr>
              <a:t>» </a:t>
            </a:r>
            <a:r>
              <a:rPr lang="en-US" b="1">
                <a:solidFill>
                  <a:srgbClr val="0078A9"/>
                </a:solidFill>
                <a:latin typeface="Avenir Next LT Pro" panose="020B0504020202020204" pitchFamily="34" charset="0"/>
                <a:cs typeface="Arial"/>
              </a:rPr>
              <a:t>82-95%</a:t>
            </a:r>
            <a:endParaRPr lang="en-US">
              <a:latin typeface="Avenir Next LT Pro" panose="020B0504020202020204" pitchFamily="34" charset="0"/>
              <a:cs typeface="Arial"/>
            </a:endParaRPr>
          </a:p>
          <a:p>
            <a:pPr marL="152400">
              <a:lnSpc>
                <a:spcPts val="1185"/>
              </a:lnSpc>
            </a:pPr>
            <a:r>
              <a:rPr lang="en-US" sz="1000">
                <a:solidFill>
                  <a:srgbClr val="0078A9"/>
                </a:solidFill>
                <a:latin typeface="Avenir Next LT Pro" panose="020B0504020202020204" pitchFamily="34" charset="0"/>
                <a:cs typeface="Arial"/>
              </a:rPr>
              <a:t>of customers</a:t>
            </a:r>
            <a:endParaRPr lang="en-US" sz="1000">
              <a:latin typeface="Avenir Next LT Pro" panose="020B0504020202020204" pitchFamily="34" charset="0"/>
              <a:cs typeface="Arial"/>
            </a:endParaRPr>
          </a:p>
          <a:p>
            <a:pPr marL="152400">
              <a:lnSpc>
                <a:spcPct val="100000"/>
              </a:lnSpc>
            </a:pPr>
            <a:r>
              <a:rPr lang="en-US" sz="1000">
                <a:solidFill>
                  <a:srgbClr val="0078A9"/>
                </a:solidFill>
                <a:latin typeface="Avenir Next LT Pro" panose="020B0504020202020204" pitchFamily="34" charset="0"/>
                <a:cs typeface="Arial"/>
              </a:rPr>
              <a:t>who complain,</a:t>
            </a:r>
            <a:endParaRPr lang="en-US" sz="1000">
              <a:latin typeface="Avenir Next LT Pro" panose="020B0504020202020204" pitchFamily="34" charset="0"/>
              <a:cs typeface="Arial"/>
            </a:endParaRPr>
          </a:p>
          <a:p>
            <a:pPr marL="152400" marR="30480">
              <a:lnSpc>
                <a:spcPct val="100000"/>
              </a:lnSpc>
            </a:pPr>
            <a:r>
              <a:rPr lang="en-US" sz="1000" b="1">
                <a:solidFill>
                  <a:srgbClr val="0078A9"/>
                </a:solidFill>
                <a:latin typeface="Avenir Next LT Pro" panose="020B0504020202020204" pitchFamily="34" charset="0"/>
                <a:cs typeface="Arial"/>
              </a:rPr>
              <a:t>return if they are impressed with the company’s response</a:t>
            </a:r>
            <a:endParaRPr lang="en-US" sz="1000">
              <a:latin typeface="Avenir Next LT Pro" panose="020B0504020202020204" pitchFamily="34" charset="0"/>
              <a:cs typeface="Arial"/>
            </a:endParaRPr>
          </a:p>
        </p:txBody>
      </p:sp>
      <p:sp>
        <p:nvSpPr>
          <p:cNvPr id="19" name="object 19"/>
          <p:cNvSpPr txBox="1"/>
          <p:nvPr/>
        </p:nvSpPr>
        <p:spPr>
          <a:xfrm>
            <a:off x="558800" y="7720427"/>
            <a:ext cx="3200400" cy="1727717"/>
          </a:xfrm>
          <a:prstGeom prst="rect">
            <a:avLst/>
          </a:prstGeom>
        </p:spPr>
        <p:txBody>
          <a:bodyPr vert="horz" wrap="square" lIns="0" tIns="12700" rIns="0" bIns="0" rtlCol="0">
            <a:spAutoFit/>
          </a:bodyPr>
          <a:lstStyle/>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We live in an era of health care consumerism where members have more choice and are comparing their experiences with us to the ones they have with other industries. On top of this, the stakes in health care are often higher and more personal—service missteps can add to stress levels and erode trust if not handled effectively. Service recovery when things don’t go as planned is the right thing to do and supports and advances our brand.</a:t>
            </a:r>
          </a:p>
        </p:txBody>
      </p:sp>
      <p:sp>
        <p:nvSpPr>
          <p:cNvPr id="20" name="object 20"/>
          <p:cNvSpPr txBox="1"/>
          <p:nvPr/>
        </p:nvSpPr>
        <p:spPr>
          <a:xfrm>
            <a:off x="4029712" y="4601059"/>
            <a:ext cx="3183888" cy="960391"/>
          </a:xfrm>
          <a:prstGeom prst="rect">
            <a:avLst/>
          </a:prstGeom>
        </p:spPr>
        <p:txBody>
          <a:bodyPr vert="horz" wrap="square" lIns="0" tIns="12700" rIns="0" bIns="0" rtlCol="0">
            <a:spAutoFit/>
          </a:bodyPr>
          <a:lstStyle/>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Kaiser Permanente’s Comprehensive Guide to Service Recovery is a demonstration of our commitment to empowering staff, re-establishing trust with patients/members, and implementing improvement across the system.</a:t>
            </a:r>
          </a:p>
        </p:txBody>
      </p:sp>
      <p:sp>
        <p:nvSpPr>
          <p:cNvPr id="33" name="object 33"/>
          <p:cNvSpPr/>
          <p:nvPr/>
        </p:nvSpPr>
        <p:spPr>
          <a:xfrm>
            <a:off x="5026416" y="2672915"/>
            <a:ext cx="0" cy="1149350"/>
          </a:xfrm>
          <a:custGeom>
            <a:avLst/>
            <a:gdLst/>
            <a:ahLst/>
            <a:cxnLst/>
            <a:rect l="l" t="t" r="r" b="b"/>
            <a:pathLst>
              <a:path h="1149350">
                <a:moveTo>
                  <a:pt x="0" y="0"/>
                </a:moveTo>
                <a:lnTo>
                  <a:pt x="0" y="1149273"/>
                </a:lnTo>
              </a:path>
            </a:pathLst>
          </a:custGeom>
          <a:ln w="3175">
            <a:solidFill>
              <a:srgbClr val="9D9C9F"/>
            </a:solidFill>
          </a:ln>
        </p:spPr>
        <p:txBody>
          <a:bodyPr wrap="square" lIns="0" tIns="0" rIns="0" bIns="0" rtlCol="0"/>
          <a:lstStyle/>
          <a:p>
            <a:endParaRPr lang="en-US">
              <a:latin typeface="Avenir Next LT Pro" panose="020B0504020202020204" pitchFamily="34" charset="0"/>
            </a:endParaRPr>
          </a:p>
        </p:txBody>
      </p:sp>
      <p:sp>
        <p:nvSpPr>
          <p:cNvPr id="34" name="object 34"/>
          <p:cNvSpPr/>
          <p:nvPr/>
        </p:nvSpPr>
        <p:spPr>
          <a:xfrm>
            <a:off x="2776561" y="2672915"/>
            <a:ext cx="0" cy="1149350"/>
          </a:xfrm>
          <a:custGeom>
            <a:avLst/>
            <a:gdLst/>
            <a:ahLst/>
            <a:cxnLst/>
            <a:rect l="l" t="t" r="r" b="b"/>
            <a:pathLst>
              <a:path h="1149350">
                <a:moveTo>
                  <a:pt x="0" y="0"/>
                </a:moveTo>
                <a:lnTo>
                  <a:pt x="0" y="1149273"/>
                </a:lnTo>
              </a:path>
            </a:pathLst>
          </a:custGeom>
          <a:ln w="3175">
            <a:solidFill>
              <a:srgbClr val="9D9C9F"/>
            </a:solidFill>
          </a:ln>
        </p:spPr>
        <p:txBody>
          <a:bodyPr wrap="square" lIns="0" tIns="0" rIns="0" bIns="0" rtlCol="0"/>
          <a:lstStyle/>
          <a:p>
            <a:endParaRPr lang="en-US">
              <a:latin typeface="Avenir Next LT Pro" panose="020B0504020202020204" pitchFamily="34" charset="0"/>
            </a:endParaRPr>
          </a:p>
        </p:txBody>
      </p:sp>
      <p:sp>
        <p:nvSpPr>
          <p:cNvPr id="35" name="object 35"/>
          <p:cNvSpPr txBox="1"/>
          <p:nvPr/>
        </p:nvSpPr>
        <p:spPr>
          <a:xfrm>
            <a:off x="601820" y="6858048"/>
            <a:ext cx="3187700" cy="628377"/>
          </a:xfrm>
          <a:prstGeom prst="rect">
            <a:avLst/>
          </a:prstGeom>
        </p:spPr>
        <p:txBody>
          <a:bodyPr vert="horz" wrap="square" lIns="0" tIns="12700" rIns="0" bIns="0" rtlCol="0">
            <a:spAutoFit/>
          </a:bodyPr>
          <a:lstStyle/>
          <a:p>
            <a:pPr marL="12700" marR="5080">
              <a:lnSpc>
                <a:spcPct val="100000"/>
              </a:lnSpc>
              <a:spcBef>
                <a:spcPts val="100"/>
              </a:spcBef>
            </a:pPr>
            <a:r>
              <a:rPr lang="en-US" sz="1000" i="1">
                <a:solidFill>
                  <a:schemeClr val="tx1">
                    <a:lumMod val="85000"/>
                    <a:lumOff val="15000"/>
                  </a:schemeClr>
                </a:solidFill>
                <a:latin typeface="Avenir Next LT Pro" panose="020B0504020202020204" pitchFamily="34" charset="0"/>
                <a:cs typeface="Arial"/>
              </a:rPr>
              <a:t>A very positive service recovery can even result in stronger customer loyalty than if service failure hadn’t occurred. This is commonly referred to as the service recovery paradox. (Zemke, 2000)</a:t>
            </a:r>
          </a:p>
        </p:txBody>
      </p:sp>
      <p:sp>
        <p:nvSpPr>
          <p:cNvPr id="37" name="Title 36">
            <a:extLst>
              <a:ext uri="{FF2B5EF4-FFF2-40B4-BE49-F238E27FC236}">
                <a16:creationId xmlns:a16="http://schemas.microsoft.com/office/drawing/2014/main" id="{4F8313C9-8450-424A-AFF3-05A2B25F5223}"/>
              </a:ext>
            </a:extLst>
          </p:cNvPr>
          <p:cNvSpPr>
            <a:spLocks noGrp="1"/>
          </p:cNvSpPr>
          <p:nvPr>
            <p:ph type="title"/>
          </p:nvPr>
        </p:nvSpPr>
        <p:spPr/>
        <p:txBody>
          <a:bodyPr/>
          <a:lstStyle/>
          <a:p>
            <a:pPr algn="l"/>
            <a:r>
              <a:rPr lang="en-US"/>
              <a:t>The Program</a:t>
            </a:r>
          </a:p>
        </p:txBody>
      </p:sp>
      <p:pic>
        <p:nvPicPr>
          <p:cNvPr id="38" name="Picture 7">
            <a:extLst>
              <a:ext uri="{FF2B5EF4-FFF2-40B4-BE49-F238E27FC236}">
                <a16:creationId xmlns:a16="http://schemas.microsoft.com/office/drawing/2014/main" id="{CB92EF2A-8B3A-4447-83BA-AA9393A241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0755" y="1712569"/>
            <a:ext cx="833960" cy="9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CF3C5025-4C51-8144-BEAF-27546381B416}"/>
              </a:ext>
            </a:extLst>
          </p:cNvPr>
          <p:cNvSpPr txBox="1"/>
          <p:nvPr/>
        </p:nvSpPr>
        <p:spPr>
          <a:xfrm>
            <a:off x="2854136" y="2702078"/>
            <a:ext cx="2088510" cy="1169551"/>
          </a:xfrm>
          <a:prstGeom prst="rect">
            <a:avLst/>
          </a:prstGeom>
          <a:noFill/>
        </p:spPr>
        <p:txBody>
          <a:bodyPr wrap="square" rtlCol="0">
            <a:spAutoFit/>
          </a:bodyPr>
          <a:lstStyle/>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Ask about and listen to</a:t>
            </a: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 what matters.</a:t>
            </a:r>
          </a:p>
          <a:p>
            <a:pPr algn="ctr"/>
            <a:endParaRPr lang="en-US" sz="1000">
              <a:solidFill>
                <a:schemeClr val="tx1">
                  <a:lumMod val="85000"/>
                  <a:lumOff val="15000"/>
                </a:schemeClr>
              </a:solidFill>
              <a:latin typeface="Avenir Next LT Pro" panose="020B0504020202020204" pitchFamily="34" charset="0"/>
              <a:cs typeface="Calibri" panose="020F0502020204030204" pitchFamily="34" charset="0"/>
            </a:endParaRP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Personalize the experience and honor preferences.</a:t>
            </a:r>
          </a:p>
          <a:p>
            <a:pPr algn="ctr"/>
            <a:endParaRPr lang="en-US" sz="1000">
              <a:solidFill>
                <a:schemeClr val="tx1">
                  <a:lumMod val="85000"/>
                  <a:lumOff val="15000"/>
                </a:schemeClr>
              </a:solidFill>
              <a:latin typeface="Avenir Next LT Pro" panose="020B0504020202020204" pitchFamily="34" charset="0"/>
              <a:cs typeface="Calibri" panose="020F0502020204030204" pitchFamily="34" charset="0"/>
            </a:endParaRP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Give choices and options.</a:t>
            </a:r>
          </a:p>
        </p:txBody>
      </p:sp>
      <p:sp>
        <p:nvSpPr>
          <p:cNvPr id="43" name="TextBox 42">
            <a:extLst>
              <a:ext uri="{FF2B5EF4-FFF2-40B4-BE49-F238E27FC236}">
                <a16:creationId xmlns:a16="http://schemas.microsoft.com/office/drawing/2014/main" id="{F4EA08D0-18A1-AE47-808C-74E40820741C}"/>
              </a:ext>
            </a:extLst>
          </p:cNvPr>
          <p:cNvSpPr txBox="1"/>
          <p:nvPr/>
        </p:nvSpPr>
        <p:spPr>
          <a:xfrm>
            <a:off x="5095418" y="2702078"/>
            <a:ext cx="2088511" cy="1015663"/>
          </a:xfrm>
          <a:prstGeom prst="rect">
            <a:avLst/>
          </a:prstGeom>
          <a:noFill/>
        </p:spPr>
        <p:txBody>
          <a:bodyPr wrap="square" rtlCol="0">
            <a:spAutoFit/>
          </a:bodyPr>
          <a:lstStyle/>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Anticipate needs and offer help.</a:t>
            </a:r>
          </a:p>
          <a:p>
            <a:pPr algn="ctr"/>
            <a:endParaRPr lang="en-US" sz="1000">
              <a:solidFill>
                <a:schemeClr val="tx1">
                  <a:lumMod val="85000"/>
                  <a:lumOff val="15000"/>
                </a:schemeClr>
              </a:solidFill>
              <a:latin typeface="Avenir Next LT Pro" panose="020B0504020202020204" pitchFamily="34" charset="0"/>
              <a:cs typeface="Calibri" panose="020F0502020204030204" pitchFamily="34" charset="0"/>
            </a:endParaRP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Ensure understanding and summarize next steps.</a:t>
            </a:r>
          </a:p>
          <a:p>
            <a:pPr algn="ctr"/>
            <a:endParaRPr lang="en-US" sz="1000">
              <a:solidFill>
                <a:schemeClr val="tx1">
                  <a:lumMod val="85000"/>
                  <a:lumOff val="15000"/>
                </a:schemeClr>
              </a:solidFill>
              <a:latin typeface="Avenir Next LT Pro" panose="020B0504020202020204" pitchFamily="34" charset="0"/>
              <a:cs typeface="Calibri" panose="020F0502020204030204" pitchFamily="34" charset="0"/>
            </a:endParaRP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Provide seamless transitions.</a:t>
            </a:r>
          </a:p>
        </p:txBody>
      </p:sp>
      <p:pic>
        <p:nvPicPr>
          <p:cNvPr id="44" name="Picture 7">
            <a:extLst>
              <a:ext uri="{FF2B5EF4-FFF2-40B4-BE49-F238E27FC236}">
                <a16:creationId xmlns:a16="http://schemas.microsoft.com/office/drawing/2014/main" id="{ECCB1FA2-BEC9-B54A-B174-C6ADD58227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65865" y="1712568"/>
            <a:ext cx="662341" cy="9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3CAFD14A-89E6-BA48-94FD-A26435B7FEC9}"/>
              </a:ext>
            </a:extLst>
          </p:cNvPr>
          <p:cNvSpPr/>
          <p:nvPr/>
        </p:nvSpPr>
        <p:spPr>
          <a:xfrm>
            <a:off x="653609" y="3599848"/>
            <a:ext cx="1989549" cy="281406"/>
          </a:xfrm>
          <a:prstGeom prst="roundRect">
            <a:avLst>
              <a:gd name="adj" fmla="val 50000"/>
            </a:avLst>
          </a:prstGeom>
          <a:solidFill>
            <a:schemeClr val="accent6">
              <a:lumMod val="20000"/>
              <a:lumOff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45" name="Picture 7">
            <a:extLst>
              <a:ext uri="{FF2B5EF4-FFF2-40B4-BE49-F238E27FC236}">
                <a16:creationId xmlns:a16="http://schemas.microsoft.com/office/drawing/2014/main" id="{C98C6588-51D1-FD46-827A-9022D0345F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773096" y="1750129"/>
            <a:ext cx="758390" cy="9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BB6E5E0C-47BF-6146-AE23-A52493080F5D}"/>
              </a:ext>
            </a:extLst>
          </p:cNvPr>
          <p:cNvSpPr txBox="1"/>
          <p:nvPr/>
        </p:nvSpPr>
        <p:spPr>
          <a:xfrm>
            <a:off x="653608" y="2702078"/>
            <a:ext cx="1989549" cy="1169551"/>
          </a:xfrm>
          <a:prstGeom prst="rect">
            <a:avLst/>
          </a:prstGeom>
          <a:noFill/>
        </p:spPr>
        <p:txBody>
          <a:bodyPr wrap="square" rtlCol="0">
            <a:spAutoFit/>
          </a:bodyPr>
          <a:lstStyle/>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Provide immediate greeting and warm acknowledgement.</a:t>
            </a:r>
          </a:p>
          <a:p>
            <a:pPr algn="ctr"/>
            <a:endParaRPr lang="en-US" sz="1000">
              <a:solidFill>
                <a:schemeClr val="tx1">
                  <a:lumMod val="85000"/>
                  <a:lumOff val="15000"/>
                </a:schemeClr>
              </a:solidFill>
              <a:latin typeface="Avenir Next LT Pro" panose="020B0504020202020204" pitchFamily="34" charset="0"/>
              <a:cs typeface="Calibri" panose="020F0502020204030204" pitchFamily="34" charset="0"/>
            </a:endParaRP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Speak positively, building trust and confidence.</a:t>
            </a:r>
          </a:p>
          <a:p>
            <a:pPr algn="ctr"/>
            <a:endParaRPr lang="en-US" sz="1000">
              <a:solidFill>
                <a:schemeClr val="tx1">
                  <a:lumMod val="85000"/>
                  <a:lumOff val="15000"/>
                </a:schemeClr>
              </a:solidFill>
              <a:latin typeface="Avenir Next LT Pro" panose="020B0504020202020204" pitchFamily="34" charset="0"/>
              <a:cs typeface="Calibri" panose="020F0502020204030204" pitchFamily="34" charset="0"/>
            </a:endParaRPr>
          </a:p>
          <a:p>
            <a:pPr algn="ctr"/>
            <a:r>
              <a:rPr lang="en-US" sz="1000">
                <a:solidFill>
                  <a:schemeClr val="tx1">
                    <a:lumMod val="85000"/>
                    <a:lumOff val="15000"/>
                  </a:schemeClr>
                </a:solidFill>
                <a:latin typeface="Avenir Next LT Pro" panose="020B0504020202020204" pitchFamily="34" charset="0"/>
                <a:cs typeface="Calibri" panose="020F0502020204030204" pitchFamily="34" charset="0"/>
              </a:rPr>
              <a:t>If experience falls short, own it!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78536" y="190219"/>
            <a:ext cx="6839712" cy="320601"/>
          </a:xfrm>
        </p:spPr>
        <p:txBody>
          <a:bodyPr vert="horz" wrap="square" lIns="0" tIns="12700" rIns="0" bIns="0" rtlCol="0">
            <a:spAutoFit/>
          </a:bodyPr>
          <a:lstStyle/>
          <a:p>
            <a:pPr algn="l"/>
            <a:r>
              <a:rPr lang="en-US"/>
              <a:t>Proactive Surfacing</a:t>
            </a:r>
          </a:p>
        </p:txBody>
      </p:sp>
      <p:sp>
        <p:nvSpPr>
          <p:cNvPr id="8" name="object 8"/>
          <p:cNvSpPr txBox="1"/>
          <p:nvPr/>
        </p:nvSpPr>
        <p:spPr>
          <a:xfrm>
            <a:off x="558800" y="1758901"/>
            <a:ext cx="3136265" cy="1661032"/>
          </a:xfrm>
          <a:prstGeom prst="rect">
            <a:avLst/>
          </a:prstGeom>
        </p:spPr>
        <p:txBody>
          <a:bodyPr vert="horz" wrap="square" lIns="0" tIns="12700" rIns="0" bIns="0" rtlCol="0">
            <a:spAutoFit/>
          </a:bodyPr>
          <a:lstStyle/>
          <a:p>
            <a:pPr marL="12700">
              <a:spcBef>
                <a:spcPts val="100"/>
              </a:spcBef>
            </a:pPr>
            <a:r>
              <a:rPr lang="en-US" sz="1400">
                <a:solidFill>
                  <a:srgbClr val="0069A6"/>
                </a:solidFill>
                <a:latin typeface="Avenir Next LT Pro" panose="020B0504020202020204" pitchFamily="34" charset="0"/>
                <a:cs typeface="Arial"/>
              </a:rPr>
              <a:t>Introduction</a:t>
            </a:r>
            <a:endParaRPr lang="en-US" sz="1400">
              <a:latin typeface="Avenir Next LT Pro" panose="020B0504020202020204" pitchFamily="34" charset="0"/>
              <a:cs typeface="Arial"/>
            </a:endParaRPr>
          </a:p>
          <a:p>
            <a:pPr marL="12700" marR="5080">
              <a:lnSpc>
                <a:spcPct val="125000"/>
              </a:lnSpc>
              <a:spcBef>
                <a:spcPts val="819"/>
              </a:spcBef>
            </a:pPr>
            <a:r>
              <a:rPr lang="en-US" sz="1000">
                <a:solidFill>
                  <a:schemeClr val="tx1">
                    <a:lumMod val="85000"/>
                    <a:lumOff val="15000"/>
                  </a:schemeClr>
                </a:solidFill>
                <a:latin typeface="Avenir Next LT Pro" panose="020B0504020202020204" pitchFamily="34" charset="0"/>
                <a:cs typeface="Avenir-Light"/>
              </a:rPr>
              <a:t>It may feel as though our members already tell us when things are not going well for them. Conservative estimates suggest that the opposite is actually true. Service errors occur more frequently (with at least 19% of all customers) than we think, and they are less often reported than we might think (less than 50%). (Zemke &amp; Bell, 2000)</a:t>
            </a:r>
          </a:p>
        </p:txBody>
      </p:sp>
      <p:sp>
        <p:nvSpPr>
          <p:cNvPr id="9" name="object 9"/>
          <p:cNvSpPr txBox="1"/>
          <p:nvPr/>
        </p:nvSpPr>
        <p:spPr>
          <a:xfrm>
            <a:off x="558800" y="4840268"/>
            <a:ext cx="3327400" cy="4582345"/>
          </a:xfrm>
          <a:prstGeom prst="rect">
            <a:avLst/>
          </a:prstGeom>
        </p:spPr>
        <p:txBody>
          <a:bodyPr vert="horz" wrap="square" lIns="0" tIns="12700" rIns="0" bIns="0" rtlCol="0">
            <a:spAutoFit/>
          </a:bodyPr>
          <a:lstStyle/>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When complaints are resolved quickly vs. not resolved, the re-purchase intentions (loyalty) increase from as little as 23% to as much as 86%. (Zemke &amp; Bell, 2000.) Clearly, the costs of not surfacing this dissatisfaction could be enormous in terms of member experience, retention, and advocacy. We need to intentionally create a staff and physician experience that appreciates and celebrates the surfacing of issues. Handling issues up front also makes Kaiser Permanente much more efficient. Processing and researching formal complaints is costly and time-consuming for our organization and can be less effective for our members.</a:t>
            </a:r>
          </a:p>
          <a:p>
            <a:pPr marL="12700" marR="159385">
              <a:lnSpc>
                <a:spcPct val="125000"/>
              </a:lnSpc>
            </a:pPr>
            <a:endParaRPr lang="en-US" sz="1000">
              <a:solidFill>
                <a:schemeClr val="tx1">
                  <a:lumMod val="85000"/>
                  <a:lumOff val="15000"/>
                </a:schemeClr>
              </a:solidFill>
              <a:latin typeface="Avenir Next LT Pro" panose="020B0504020202020204" pitchFamily="34" charset="0"/>
              <a:cs typeface="Avenir-Light"/>
            </a:endParaRPr>
          </a:p>
          <a:p>
            <a:pPr marL="12700" marR="1111885">
              <a:spcBef>
                <a:spcPts val="80"/>
              </a:spcBef>
            </a:pPr>
            <a:r>
              <a:rPr lang="en-US" sz="1400">
                <a:solidFill>
                  <a:srgbClr val="0069A6"/>
                </a:solidFill>
                <a:latin typeface="Avenir Next LT Pro" panose="020B0504020202020204" pitchFamily="34" charset="0"/>
                <a:cs typeface="Arial"/>
              </a:rPr>
              <a:t>Speak Up Culture and Empowerment</a:t>
            </a:r>
            <a:endParaRPr lang="en-US" sz="1400">
              <a:latin typeface="Avenir Next LT Pro" panose="020B0504020202020204" pitchFamily="34" charset="0"/>
              <a:cs typeface="Arial"/>
            </a:endParaRPr>
          </a:p>
          <a:p>
            <a:pPr marL="12700" marR="5080">
              <a:lnSpc>
                <a:spcPct val="125000"/>
              </a:lnSpc>
              <a:spcBef>
                <a:spcPts val="819"/>
              </a:spcBef>
            </a:pPr>
            <a:r>
              <a:rPr lang="en-US" sz="1000">
                <a:solidFill>
                  <a:schemeClr val="tx1">
                    <a:lumMod val="85000"/>
                    <a:lumOff val="15000"/>
                  </a:schemeClr>
                </a:solidFill>
                <a:latin typeface="Avenir Next LT Pro" panose="020B0504020202020204" pitchFamily="34" charset="0"/>
                <a:cs typeface="Avenir-Light"/>
              </a:rPr>
              <a:t>A </a:t>
            </a:r>
            <a:r>
              <a:rPr lang="en-US" sz="1000" spc="5">
                <a:solidFill>
                  <a:schemeClr val="tx1">
                    <a:lumMod val="85000"/>
                    <a:lumOff val="15000"/>
                  </a:schemeClr>
                </a:solidFill>
                <a:latin typeface="Avenir Next LT Pro" panose="020B0504020202020204" pitchFamily="34" charset="0"/>
                <a:cs typeface="Avenir-Light"/>
              </a:rPr>
              <a:t>speaking-up culture is one </a:t>
            </a:r>
            <a:r>
              <a:rPr lang="en-US" sz="1000">
                <a:solidFill>
                  <a:schemeClr val="tx1">
                    <a:lumMod val="85000"/>
                    <a:lumOff val="15000"/>
                  </a:schemeClr>
                </a:solidFill>
                <a:latin typeface="Avenir Next LT Pro" panose="020B0504020202020204" pitchFamily="34" charset="0"/>
                <a:cs typeface="Avenir-Light"/>
              </a:rPr>
              <a:t>where </a:t>
            </a:r>
            <a:r>
              <a:rPr lang="en-US" sz="1000" spc="5">
                <a:solidFill>
                  <a:schemeClr val="tx1">
                    <a:lumMod val="85000"/>
                    <a:lumOff val="15000"/>
                  </a:schemeClr>
                </a:solidFill>
                <a:latin typeface="Avenir Next LT Pro" panose="020B0504020202020204" pitchFamily="34" charset="0"/>
                <a:cs typeface="Avenir-Light"/>
              </a:rPr>
              <a:t>employees </a:t>
            </a:r>
            <a:r>
              <a:rPr lang="en-US" sz="1000" spc="10">
                <a:solidFill>
                  <a:schemeClr val="tx1">
                    <a:lumMod val="85000"/>
                    <a:lumOff val="15000"/>
                  </a:schemeClr>
                </a:solidFill>
                <a:latin typeface="Avenir Next LT Pro" panose="020B0504020202020204" pitchFamily="34" charset="0"/>
                <a:cs typeface="Avenir-Light"/>
              </a:rPr>
              <a:t>feel </a:t>
            </a:r>
            <a:r>
              <a:rPr lang="en-US" sz="1000">
                <a:solidFill>
                  <a:schemeClr val="tx1">
                    <a:lumMod val="85000"/>
                    <a:lumOff val="15000"/>
                  </a:schemeClr>
                </a:solidFill>
                <a:latin typeface="Avenir Next LT Pro" panose="020B0504020202020204" pitchFamily="34" charset="0"/>
                <a:cs typeface="Avenir-Light"/>
              </a:rPr>
              <a:t>free </a:t>
            </a:r>
            <a:r>
              <a:rPr lang="en-US" sz="1000" spc="5">
                <a:solidFill>
                  <a:schemeClr val="tx1">
                    <a:lumMod val="85000"/>
                    <a:lumOff val="15000"/>
                  </a:schemeClr>
                </a:solidFill>
                <a:latin typeface="Avenir Next LT Pro" panose="020B0504020202020204" pitchFamily="34" charset="0"/>
                <a:cs typeface="Avenir-Light"/>
              </a:rPr>
              <a:t>to speak up, provide input, and </a:t>
            </a:r>
            <a:r>
              <a:rPr lang="en-US" sz="1000">
                <a:solidFill>
                  <a:schemeClr val="tx1">
                    <a:lumMod val="85000"/>
                    <a:lumOff val="15000"/>
                  </a:schemeClr>
                </a:solidFill>
                <a:latin typeface="Avenir Next LT Pro" panose="020B0504020202020204" pitchFamily="34" charset="0"/>
                <a:cs typeface="Avenir-Light"/>
              </a:rPr>
              <a:t>offer </a:t>
            </a:r>
            <a:r>
              <a:rPr lang="en-US" sz="1000" spc="5">
                <a:solidFill>
                  <a:schemeClr val="tx1">
                    <a:lumMod val="85000"/>
                    <a:lumOff val="15000"/>
                  </a:schemeClr>
                </a:solidFill>
                <a:latin typeface="Avenir Next LT Pro" panose="020B0504020202020204" pitchFamily="34" charset="0"/>
                <a:cs typeface="Avenir-Light"/>
              </a:rPr>
              <a:t>ideas </a:t>
            </a:r>
            <a:r>
              <a:rPr lang="en-US" sz="1000" spc="10">
                <a:solidFill>
                  <a:schemeClr val="tx1">
                    <a:lumMod val="85000"/>
                    <a:lumOff val="15000"/>
                  </a:schemeClr>
                </a:solidFill>
                <a:latin typeface="Avenir Next LT Pro" panose="020B0504020202020204" pitchFamily="34" charset="0"/>
                <a:cs typeface="Avenir-Light"/>
              </a:rPr>
              <a:t>for </a:t>
            </a:r>
            <a:r>
              <a:rPr lang="en-US" sz="1000" spc="5">
                <a:solidFill>
                  <a:schemeClr val="tx1">
                    <a:lumMod val="85000"/>
                    <a:lumOff val="15000"/>
                  </a:schemeClr>
                </a:solidFill>
                <a:latin typeface="Avenir Next LT Pro" panose="020B0504020202020204" pitchFamily="34" charset="0"/>
                <a:cs typeface="Avenir-Light"/>
              </a:rPr>
              <a:t>improvement. This is </a:t>
            </a:r>
            <a:r>
              <a:rPr lang="en-US" sz="1000">
                <a:solidFill>
                  <a:schemeClr val="tx1">
                    <a:lumMod val="85000"/>
                    <a:lumOff val="15000"/>
                  </a:schemeClr>
                </a:solidFill>
                <a:latin typeface="Avenir Next LT Pro" panose="020B0504020202020204" pitchFamily="34" charset="0"/>
                <a:cs typeface="Avenir-Light"/>
              </a:rPr>
              <a:t>a </a:t>
            </a:r>
            <a:r>
              <a:rPr lang="en-US" sz="1000" spc="5">
                <a:solidFill>
                  <a:schemeClr val="tx1">
                    <a:lumMod val="85000"/>
                    <a:lumOff val="15000"/>
                  </a:schemeClr>
                </a:solidFill>
                <a:latin typeface="Avenir Next LT Pro" panose="020B0504020202020204" pitchFamily="34" charset="0"/>
                <a:cs typeface="Avenir-Light"/>
              </a:rPr>
              <a:t>culture we want to cultivate </a:t>
            </a:r>
            <a:r>
              <a:rPr lang="en-US" sz="1000" spc="10">
                <a:solidFill>
                  <a:schemeClr val="tx1">
                    <a:lumMod val="85000"/>
                    <a:lumOff val="15000"/>
                  </a:schemeClr>
                </a:solidFill>
                <a:latin typeface="Avenir Next LT Pro" panose="020B0504020202020204" pitchFamily="34" charset="0"/>
                <a:cs typeface="Avenir-Light"/>
              </a:rPr>
              <a:t>at </a:t>
            </a:r>
            <a:r>
              <a:rPr lang="en-US" sz="1000" spc="5">
                <a:solidFill>
                  <a:schemeClr val="tx1">
                    <a:lumMod val="85000"/>
                    <a:lumOff val="15000"/>
                  </a:schemeClr>
                </a:solidFill>
                <a:latin typeface="Avenir Next LT Pro" panose="020B0504020202020204" pitchFamily="34" charset="0"/>
                <a:cs typeface="Avenir-Light"/>
              </a:rPr>
              <a:t>Kaiser Permanente and is ultimately tested in </a:t>
            </a:r>
            <a:r>
              <a:rPr lang="en-US" sz="1000" spc="10">
                <a:solidFill>
                  <a:schemeClr val="tx1">
                    <a:lumMod val="85000"/>
                    <a:lumOff val="15000"/>
                  </a:schemeClr>
                </a:solidFill>
                <a:latin typeface="Avenir Next LT Pro" panose="020B0504020202020204" pitchFamily="34" charset="0"/>
                <a:cs typeface="Avenir-Light"/>
              </a:rPr>
              <a:t>instances </a:t>
            </a:r>
            <a:r>
              <a:rPr lang="en-US" sz="1000">
                <a:solidFill>
                  <a:schemeClr val="tx1">
                    <a:lumMod val="85000"/>
                    <a:lumOff val="15000"/>
                  </a:schemeClr>
                </a:solidFill>
                <a:latin typeface="Avenir Next LT Pro" panose="020B0504020202020204" pitchFamily="34" charset="0"/>
                <a:cs typeface="Avenir-Light"/>
              </a:rPr>
              <a:t>where </a:t>
            </a:r>
            <a:r>
              <a:rPr lang="en-US" sz="1000" spc="5">
                <a:solidFill>
                  <a:schemeClr val="tx1">
                    <a:lumMod val="85000"/>
                    <a:lumOff val="15000"/>
                  </a:schemeClr>
                </a:solidFill>
                <a:latin typeface="Avenir Next LT Pro" panose="020B0504020202020204" pitchFamily="34" charset="0"/>
                <a:cs typeface="Avenir-Light"/>
              </a:rPr>
              <a:t>things may be going wrong, mistakes </a:t>
            </a:r>
            <a:r>
              <a:rPr lang="en-US" sz="1000">
                <a:solidFill>
                  <a:schemeClr val="tx1">
                    <a:lumMod val="85000"/>
                    <a:lumOff val="15000"/>
                  </a:schemeClr>
                </a:solidFill>
                <a:latin typeface="Avenir Next LT Pro" panose="020B0504020202020204" pitchFamily="34" charset="0"/>
                <a:cs typeface="Avenir-Light"/>
              </a:rPr>
              <a:t>are </a:t>
            </a:r>
            <a:r>
              <a:rPr lang="en-US" sz="1000" spc="10">
                <a:solidFill>
                  <a:schemeClr val="tx1">
                    <a:lumMod val="85000"/>
                    <a:lumOff val="15000"/>
                  </a:schemeClr>
                </a:solidFill>
                <a:latin typeface="Avenir Next LT Pro" panose="020B0504020202020204" pitchFamily="34" charset="0"/>
                <a:cs typeface="Avenir-Light"/>
              </a:rPr>
              <a:t>being </a:t>
            </a:r>
            <a:r>
              <a:rPr lang="en-US" sz="1000" spc="5">
                <a:solidFill>
                  <a:schemeClr val="tx1">
                    <a:lumMod val="85000"/>
                    <a:lumOff val="15000"/>
                  </a:schemeClr>
                </a:solidFill>
                <a:latin typeface="Avenir Next LT Pro" panose="020B0504020202020204" pitchFamily="34" charset="0"/>
                <a:cs typeface="Avenir-Light"/>
              </a:rPr>
              <a:t>made, or members </a:t>
            </a:r>
            <a:r>
              <a:rPr lang="en-US" sz="1000">
                <a:solidFill>
                  <a:schemeClr val="tx1">
                    <a:lumMod val="85000"/>
                    <a:lumOff val="15000"/>
                  </a:schemeClr>
                </a:solidFill>
                <a:latin typeface="Avenir Next LT Pro" panose="020B0504020202020204" pitchFamily="34" charset="0"/>
                <a:cs typeface="Avenir-Light"/>
              </a:rPr>
              <a:t>are </a:t>
            </a:r>
            <a:r>
              <a:rPr lang="en-US" sz="1000" spc="5">
                <a:solidFill>
                  <a:schemeClr val="tx1">
                    <a:lumMod val="85000"/>
                    <a:lumOff val="15000"/>
                  </a:schemeClr>
                </a:solidFill>
                <a:latin typeface="Avenir Next LT Pro" panose="020B0504020202020204" pitchFamily="34" charset="0"/>
                <a:cs typeface="Avenir-Light"/>
              </a:rPr>
              <a:t>dissatisfied. If successfully </a:t>
            </a:r>
            <a:r>
              <a:rPr lang="en-US" sz="1000" spc="10">
                <a:solidFill>
                  <a:schemeClr val="tx1">
                    <a:lumMod val="85000"/>
                    <a:lumOff val="15000"/>
                  </a:schemeClr>
                </a:solidFill>
                <a:latin typeface="Avenir Next LT Pro" panose="020B0504020202020204" pitchFamily="34" charset="0"/>
                <a:cs typeface="Avenir-Light"/>
              </a:rPr>
              <a:t>in </a:t>
            </a:r>
            <a:r>
              <a:rPr lang="en-US" sz="1000" spc="5">
                <a:solidFill>
                  <a:schemeClr val="tx1">
                    <a:lumMod val="85000"/>
                    <a:lumOff val="15000"/>
                  </a:schemeClr>
                </a:solidFill>
                <a:latin typeface="Avenir Next LT Pro" panose="020B0504020202020204" pitchFamily="34" charset="0"/>
                <a:cs typeface="Avenir-Light"/>
              </a:rPr>
              <a:t>place, the speaking-up culture will ensure </a:t>
            </a:r>
            <a:r>
              <a:rPr lang="en-US" sz="1000" spc="10">
                <a:solidFill>
                  <a:schemeClr val="tx1">
                    <a:lumMod val="85000"/>
                    <a:lumOff val="15000"/>
                  </a:schemeClr>
                </a:solidFill>
                <a:latin typeface="Avenir Next LT Pro" panose="020B0504020202020204" pitchFamily="34" charset="0"/>
                <a:cs typeface="Avenir-Light"/>
              </a:rPr>
              <a:t>member </a:t>
            </a:r>
            <a:r>
              <a:rPr lang="en-US" sz="1000" spc="5">
                <a:solidFill>
                  <a:schemeClr val="tx1">
                    <a:lumMod val="85000"/>
                    <a:lumOff val="15000"/>
                  </a:schemeClr>
                </a:solidFill>
                <a:latin typeface="Avenir Next LT Pro" panose="020B0504020202020204" pitchFamily="34" charset="0"/>
                <a:cs typeface="Avenir-Light"/>
              </a:rPr>
              <a:t>dissatisfaction is surfaced and addressed</a:t>
            </a:r>
            <a:r>
              <a:rPr lang="en-US" sz="1000" spc="85">
                <a:solidFill>
                  <a:schemeClr val="tx1">
                    <a:lumMod val="85000"/>
                    <a:lumOff val="15000"/>
                  </a:schemeClr>
                </a:solidFill>
                <a:latin typeface="Avenir Next LT Pro" panose="020B0504020202020204" pitchFamily="34" charset="0"/>
                <a:cs typeface="Avenir-Light"/>
              </a:rPr>
              <a:t> </a:t>
            </a:r>
            <a:r>
              <a:rPr lang="en-US" sz="1000" spc="-10">
                <a:solidFill>
                  <a:schemeClr val="tx1">
                    <a:lumMod val="85000"/>
                    <a:lumOff val="15000"/>
                  </a:schemeClr>
                </a:solidFill>
                <a:latin typeface="Avenir Next LT Pro" panose="020B0504020202020204" pitchFamily="34" charset="0"/>
                <a:cs typeface="Avenir-Light"/>
              </a:rPr>
              <a:t>early.</a:t>
            </a:r>
            <a:endParaRPr lang="en-US" sz="1000">
              <a:solidFill>
                <a:schemeClr val="tx1">
                  <a:lumMod val="85000"/>
                  <a:lumOff val="15000"/>
                </a:schemeClr>
              </a:solidFill>
              <a:latin typeface="Avenir Next LT Pro" panose="020B0504020202020204" pitchFamily="34" charset="0"/>
              <a:cs typeface="Avenir-Light"/>
            </a:endParaRPr>
          </a:p>
        </p:txBody>
      </p:sp>
      <p:sp>
        <p:nvSpPr>
          <p:cNvPr id="11" name="object 11"/>
          <p:cNvSpPr txBox="1"/>
          <p:nvPr/>
        </p:nvSpPr>
        <p:spPr>
          <a:xfrm>
            <a:off x="3987800" y="1732486"/>
            <a:ext cx="3175635" cy="1727717"/>
          </a:xfrm>
          <a:prstGeom prst="rect">
            <a:avLst/>
          </a:prstGeom>
        </p:spPr>
        <p:txBody>
          <a:bodyPr vert="horz" wrap="square" lIns="0" tIns="12700" rIns="0" bIns="0" rtlCol="0">
            <a:spAutoFit/>
          </a:bodyPr>
          <a:lstStyle/>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An internal study done at Kaiser Permanente found that leadership behavior was the most influential factor in determining whether a speaking-up culture was present. Whenever there is inherent discomfort or risk in raising issues, leaders need to be intentional about creating the environment and employee experience that supports the raising of issues. Consider the following quotes from departments found to have a “Speak Up Culture.”</a:t>
            </a:r>
          </a:p>
        </p:txBody>
      </p:sp>
      <p:sp>
        <p:nvSpPr>
          <p:cNvPr id="12" name="object 12"/>
          <p:cNvSpPr txBox="1"/>
          <p:nvPr/>
        </p:nvSpPr>
        <p:spPr>
          <a:xfrm>
            <a:off x="3981769" y="3598919"/>
            <a:ext cx="3187696" cy="350673"/>
          </a:xfrm>
          <a:prstGeom prst="rect">
            <a:avLst/>
          </a:prstGeom>
        </p:spPr>
        <p:txBody>
          <a:bodyPr vert="horz" wrap="square" lIns="0" tIns="12700" rIns="0" bIns="0" rtlCol="0">
            <a:spAutoFit/>
          </a:bodyPr>
          <a:lstStyle/>
          <a:p>
            <a:pPr marL="126364" marR="5080" indent="-114300">
              <a:lnSpc>
                <a:spcPct val="113700"/>
              </a:lnSpc>
              <a:spcBef>
                <a:spcPts val="100"/>
              </a:spcBef>
            </a:pPr>
            <a:r>
              <a:rPr lang="en-US" sz="1000" b="1">
                <a:solidFill>
                  <a:srgbClr val="0078A9"/>
                </a:solidFill>
                <a:latin typeface="Avenir Next LT Pro" panose="020B0504020202020204" pitchFamily="34" charset="0"/>
                <a:cs typeface="Avenir-Light"/>
              </a:rPr>
              <a:t>“ They listen empathetically and don’t blame. They ask, 'How can we make it better?’”</a:t>
            </a:r>
          </a:p>
        </p:txBody>
      </p:sp>
      <p:sp>
        <p:nvSpPr>
          <p:cNvPr id="13" name="object 13"/>
          <p:cNvSpPr txBox="1"/>
          <p:nvPr/>
        </p:nvSpPr>
        <p:spPr>
          <a:xfrm>
            <a:off x="4000500" y="4222579"/>
            <a:ext cx="3200400" cy="526106"/>
          </a:xfrm>
          <a:prstGeom prst="rect">
            <a:avLst/>
          </a:prstGeom>
        </p:spPr>
        <p:txBody>
          <a:bodyPr vert="horz" wrap="square" lIns="0" tIns="12700" rIns="0" bIns="0" rtlCol="0">
            <a:spAutoFit/>
          </a:bodyPr>
          <a:lstStyle/>
          <a:p>
            <a:pPr marL="126364" marR="5080" indent="-114300">
              <a:lnSpc>
                <a:spcPct val="113700"/>
              </a:lnSpc>
              <a:spcBef>
                <a:spcPts val="100"/>
              </a:spcBef>
            </a:pPr>
            <a:r>
              <a:rPr lang="en-US" sz="1000" b="1">
                <a:solidFill>
                  <a:srgbClr val="0078A9"/>
                </a:solidFill>
                <a:latin typeface="Avenir Next LT Pro" panose="020B0504020202020204" pitchFamily="34" charset="0"/>
                <a:cs typeface="Avenir-Light"/>
              </a:rPr>
              <a:t>“ Every meeting starts off with gratitude for something, like our scores or our safety record. She thanks us all the time and really means it.”</a:t>
            </a:r>
          </a:p>
        </p:txBody>
      </p:sp>
      <p:sp>
        <p:nvSpPr>
          <p:cNvPr id="14" name="object 14"/>
          <p:cNvSpPr txBox="1"/>
          <p:nvPr/>
        </p:nvSpPr>
        <p:spPr>
          <a:xfrm>
            <a:off x="4013202" y="4983006"/>
            <a:ext cx="3187697" cy="4356642"/>
          </a:xfrm>
          <a:prstGeom prst="rect">
            <a:avLst/>
          </a:prstGeom>
        </p:spPr>
        <p:txBody>
          <a:bodyPr vert="horz" wrap="square" lIns="0" tIns="12700" rIns="0" bIns="0" rtlCol="0">
            <a:spAutoFit/>
          </a:bodyPr>
          <a:lstStyle/>
          <a:p>
            <a:pPr marL="12700" marR="5080">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Empowerment is another critical aspect of a service recovery culture and can be defined as follows:</a:t>
            </a:r>
          </a:p>
          <a:p>
            <a:pPr marL="12700" marR="76200">
              <a:lnSpc>
                <a:spcPct val="125000"/>
              </a:lnSpc>
              <a:spcBef>
                <a:spcPts val="100"/>
              </a:spcBef>
            </a:pPr>
            <a:r>
              <a:rPr lang="en-US" sz="1000" b="1">
                <a:solidFill>
                  <a:schemeClr val="tx1">
                    <a:lumMod val="85000"/>
                    <a:lumOff val="15000"/>
                  </a:schemeClr>
                </a:solidFill>
                <a:latin typeface="Avenir Next LT Pro" panose="020B0504020202020204" pitchFamily="34" charset="0"/>
                <a:cs typeface="Avenir-Heavy"/>
              </a:rPr>
              <a:t>Sharing information, rewards, and power with staff so that they can take initiative and make decisions to</a:t>
            </a:r>
            <a:r>
              <a:rPr lang="en-US" sz="1000">
                <a:solidFill>
                  <a:schemeClr val="tx1">
                    <a:lumMod val="85000"/>
                    <a:lumOff val="15000"/>
                  </a:schemeClr>
                </a:solidFill>
                <a:latin typeface="Avenir Next LT Pro" panose="020B0504020202020204" pitchFamily="34" charset="0"/>
                <a:cs typeface="Avenir-Heavy"/>
              </a:rPr>
              <a:t> </a:t>
            </a:r>
            <a:r>
              <a:rPr lang="en-US" sz="1000" b="1">
                <a:solidFill>
                  <a:schemeClr val="tx1">
                    <a:lumMod val="85000"/>
                    <a:lumOff val="15000"/>
                  </a:schemeClr>
                </a:solidFill>
                <a:latin typeface="Avenir Next LT Pro" panose="020B0504020202020204" pitchFamily="34" charset="0"/>
                <a:cs typeface="Avenir-Heavy"/>
              </a:rPr>
              <a:t>solve problems and improve service and performance.</a:t>
            </a:r>
          </a:p>
          <a:p>
            <a:pPr marL="12700">
              <a:lnSpc>
                <a:spcPct val="100000"/>
              </a:lnSpc>
              <a:spcBef>
                <a:spcPts val="300"/>
              </a:spcBef>
            </a:pPr>
            <a:endParaRPr lang="en-US" sz="1000" b="1">
              <a:solidFill>
                <a:schemeClr val="tx1">
                  <a:lumMod val="85000"/>
                  <a:lumOff val="15000"/>
                </a:schemeClr>
              </a:solidFill>
              <a:latin typeface="Avenir Next LT Pro" panose="020B0504020202020204" pitchFamily="34" charset="0"/>
              <a:cs typeface="Avenir-Heavy"/>
            </a:endParaRPr>
          </a:p>
          <a:p>
            <a:pPr marL="12700">
              <a:spcBef>
                <a:spcPts val="300"/>
              </a:spcBef>
            </a:pPr>
            <a:r>
              <a:rPr lang="en-US" sz="1000">
                <a:solidFill>
                  <a:schemeClr val="tx1">
                    <a:lumMod val="85000"/>
                    <a:lumOff val="15000"/>
                  </a:schemeClr>
                </a:solidFill>
                <a:latin typeface="Avenir Next LT Pro" panose="020B0504020202020204" pitchFamily="34" charset="0"/>
                <a:cs typeface="Avenir-Light"/>
              </a:rPr>
              <a:t>We will talk more about empowerment in subsequent sections but for now, it is important to note that more empowered our staff feel, the better we will be at surfacing member concerns.</a:t>
            </a:r>
          </a:p>
          <a:p>
            <a:pPr marL="12700" marR="50165">
              <a:lnSpc>
                <a:spcPct val="125000"/>
              </a:lnSpc>
              <a:spcBef>
                <a:spcPts val="100"/>
              </a:spcBef>
            </a:pPr>
            <a:endParaRPr lang="en-US" sz="1000">
              <a:solidFill>
                <a:schemeClr val="tx1">
                  <a:lumMod val="85000"/>
                  <a:lumOff val="15000"/>
                </a:schemeClr>
              </a:solidFill>
              <a:latin typeface="Avenir Next LT Pro" panose="020B0504020202020204" pitchFamily="34" charset="0"/>
              <a:cs typeface="Avenir-Light"/>
            </a:endParaRPr>
          </a:p>
          <a:p>
            <a:pPr marL="12700" marR="50165">
              <a:lnSpc>
                <a:spcPct val="125000"/>
              </a:lnSpc>
              <a:spcBef>
                <a:spcPts val="100"/>
              </a:spcBef>
            </a:pPr>
            <a:r>
              <a:rPr lang="en-US" sz="1000">
                <a:solidFill>
                  <a:schemeClr val="tx1">
                    <a:lumMod val="85000"/>
                    <a:lumOff val="15000"/>
                  </a:schemeClr>
                </a:solidFill>
                <a:latin typeface="Avenir Next LT Pro" panose="020B0504020202020204" pitchFamily="34" charset="0"/>
                <a:cs typeface="Avenir-Light"/>
              </a:rPr>
              <a:t>Fortunately, there are known actions and behaviors we can incorporate into our daily routines that will result in the desired culture and encourage the surfacing of issues. We as leaders can demonstrate that raising member concerns is not only safe but also beneficial to KP and to the fulfillment of our personal mission.</a:t>
            </a:r>
          </a:p>
          <a:p>
            <a:pPr marL="12700" marR="50165">
              <a:lnSpc>
                <a:spcPct val="125000"/>
              </a:lnSpc>
              <a:spcBef>
                <a:spcPts val="100"/>
              </a:spcBef>
            </a:pPr>
            <a:endParaRPr lang="en-US" sz="1000">
              <a:solidFill>
                <a:schemeClr val="tx1">
                  <a:lumMod val="85000"/>
                  <a:lumOff val="15000"/>
                </a:schemeClr>
              </a:solidFill>
              <a:latin typeface="Avenir Next LT Pro" panose="020B0504020202020204" pitchFamily="34" charset="0"/>
              <a:cs typeface="Avenir-Light"/>
            </a:endParaRPr>
          </a:p>
          <a:p>
            <a:pPr marL="12700" marR="5080">
              <a:lnSpc>
                <a:spcPct val="125000"/>
              </a:lnSpc>
            </a:pPr>
            <a:r>
              <a:rPr lang="en-US" sz="1000">
                <a:solidFill>
                  <a:schemeClr val="tx1">
                    <a:lumMod val="85000"/>
                    <a:lumOff val="15000"/>
                  </a:schemeClr>
                </a:solidFill>
                <a:latin typeface="Avenir Next LT Pro" panose="020B0504020202020204" pitchFamily="34" charset="0"/>
                <a:cs typeface="Avenir-Light"/>
              </a:rPr>
              <a:t>It is important to discuss and put these behaviors in place prior to the launch of a learning program. The next section will cover some of those key practices.</a:t>
            </a:r>
          </a:p>
        </p:txBody>
      </p:sp>
      <p:grpSp>
        <p:nvGrpSpPr>
          <p:cNvPr id="4" name="Group 3">
            <a:extLst>
              <a:ext uri="{FF2B5EF4-FFF2-40B4-BE49-F238E27FC236}">
                <a16:creationId xmlns:a16="http://schemas.microsoft.com/office/drawing/2014/main" id="{9FB7EB01-7B05-6FC0-3D24-4BF36BB0A883}"/>
              </a:ext>
            </a:extLst>
          </p:cNvPr>
          <p:cNvGrpSpPr/>
          <p:nvPr/>
        </p:nvGrpSpPr>
        <p:grpSpPr>
          <a:xfrm>
            <a:off x="621401" y="3623478"/>
            <a:ext cx="3094444" cy="1154510"/>
            <a:chOff x="621401" y="3523252"/>
            <a:chExt cx="3094444" cy="1154510"/>
          </a:xfrm>
        </p:grpSpPr>
        <p:sp>
          <p:nvSpPr>
            <p:cNvPr id="22" name="object 22"/>
            <p:cNvSpPr txBox="1"/>
            <p:nvPr/>
          </p:nvSpPr>
          <p:spPr>
            <a:xfrm>
              <a:off x="1768300" y="4171533"/>
              <a:ext cx="1947545" cy="443070"/>
            </a:xfrm>
            <a:prstGeom prst="rect">
              <a:avLst/>
            </a:prstGeom>
          </p:spPr>
          <p:txBody>
            <a:bodyPr vert="horz" wrap="square" lIns="0" tIns="12065" rIns="0" bIns="0" rtlCol="0">
              <a:spAutoFit/>
            </a:bodyPr>
            <a:lstStyle/>
            <a:p>
              <a:pPr marL="17780" marR="5080" indent="-5080">
                <a:lnSpc>
                  <a:spcPct val="100000"/>
                </a:lnSpc>
                <a:spcBef>
                  <a:spcPts val="95"/>
                </a:spcBef>
              </a:pPr>
              <a:r>
                <a:rPr sz="1400" b="1">
                  <a:solidFill>
                    <a:srgbClr val="0078A9"/>
                  </a:solidFill>
                  <a:latin typeface="Avenir Next LT Pro" panose="020B0504020202020204" pitchFamily="34" charset="0"/>
                  <a:cs typeface="Avenir"/>
                </a:rPr>
                <a:t>of patients don’t raise</a:t>
              </a:r>
              <a:r>
                <a:rPr lang="en-US" sz="1400" b="1">
                  <a:solidFill>
                    <a:srgbClr val="0078A9"/>
                  </a:solidFill>
                  <a:latin typeface="Avenir Next LT Pro" panose="020B0504020202020204" pitchFamily="34" charset="0"/>
                  <a:cs typeface="Avenir"/>
                </a:rPr>
                <a:t> </a:t>
              </a:r>
              <a:r>
                <a:rPr sz="1400" b="1">
                  <a:solidFill>
                    <a:srgbClr val="0078A9"/>
                  </a:solidFill>
                  <a:latin typeface="Avenir Next LT Pro" panose="020B0504020202020204" pitchFamily="34" charset="0"/>
                  <a:cs typeface="Avenir"/>
                </a:rPr>
                <a:t>their concerns with us</a:t>
              </a:r>
              <a:endParaRPr sz="1400">
                <a:latin typeface="Avenir Next LT Pro" panose="020B0504020202020204" pitchFamily="34" charset="0"/>
                <a:cs typeface="Avenir"/>
              </a:endParaRPr>
            </a:p>
          </p:txBody>
        </p:sp>
        <p:sp>
          <p:nvSpPr>
            <p:cNvPr id="23" name="object 23"/>
            <p:cNvSpPr txBox="1"/>
            <p:nvPr/>
          </p:nvSpPr>
          <p:spPr>
            <a:xfrm>
              <a:off x="662346" y="4108375"/>
              <a:ext cx="1038860" cy="569387"/>
            </a:xfrm>
            <a:prstGeom prst="rect">
              <a:avLst/>
            </a:prstGeom>
          </p:spPr>
          <p:txBody>
            <a:bodyPr vert="horz" wrap="square" lIns="0" tIns="15240" rIns="0" bIns="0" rtlCol="0">
              <a:spAutoFit/>
            </a:bodyPr>
            <a:lstStyle/>
            <a:p>
              <a:pPr marL="12700">
                <a:lnSpc>
                  <a:spcPct val="100000"/>
                </a:lnSpc>
                <a:spcBef>
                  <a:spcPts val="120"/>
                </a:spcBef>
              </a:pPr>
              <a:r>
                <a:rPr sz="3600" b="1">
                  <a:solidFill>
                    <a:schemeClr val="accent6"/>
                  </a:solidFill>
                  <a:latin typeface="Avenir Next LT Pro" panose="020B0504020202020204" pitchFamily="34" charset="0"/>
                  <a:cs typeface="Avenir-Heavy"/>
                </a:rPr>
                <a:t>50%</a:t>
              </a:r>
              <a:endParaRPr sz="3600">
                <a:solidFill>
                  <a:schemeClr val="accent6"/>
                </a:solidFill>
                <a:latin typeface="Avenir Next LT Pro" panose="020B0504020202020204" pitchFamily="34" charset="0"/>
                <a:cs typeface="Avenir-Heavy"/>
              </a:endParaRPr>
            </a:p>
          </p:txBody>
        </p:sp>
        <p:grpSp>
          <p:nvGrpSpPr>
            <p:cNvPr id="50" name="Group 49">
              <a:extLst>
                <a:ext uri="{FF2B5EF4-FFF2-40B4-BE49-F238E27FC236}">
                  <a16:creationId xmlns:a16="http://schemas.microsoft.com/office/drawing/2014/main" id="{C9EB49E5-D3EB-6440-8137-3977499CA0CE}"/>
                </a:ext>
              </a:extLst>
            </p:cNvPr>
            <p:cNvGrpSpPr/>
            <p:nvPr/>
          </p:nvGrpSpPr>
          <p:grpSpPr>
            <a:xfrm>
              <a:off x="621401" y="3523252"/>
              <a:ext cx="3094444" cy="485775"/>
              <a:chOff x="563651" y="3657594"/>
              <a:chExt cx="3094444" cy="485775"/>
            </a:xfrm>
          </p:grpSpPr>
          <p:sp>
            <p:nvSpPr>
              <p:cNvPr id="24" name="object 24"/>
              <p:cNvSpPr/>
              <p:nvPr/>
            </p:nvSpPr>
            <p:spPr>
              <a:xfrm>
                <a:off x="563651" y="3657594"/>
                <a:ext cx="167640" cy="485775"/>
              </a:xfrm>
              <a:custGeom>
                <a:avLst/>
                <a:gdLst/>
                <a:ahLst/>
                <a:cxnLst/>
                <a:rect l="l" t="t" r="r" b="b"/>
                <a:pathLst>
                  <a:path w="167640"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40"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40"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40"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40" h="485775">
                    <a:moveTo>
                      <a:pt x="148653" y="93484"/>
                    </a:moveTo>
                    <a:lnTo>
                      <a:pt x="18491" y="93484"/>
                    </a:lnTo>
                    <a:lnTo>
                      <a:pt x="18338" y="93522"/>
                    </a:lnTo>
                    <a:lnTo>
                      <a:pt x="18161" y="93535"/>
                    </a:lnTo>
                    <a:lnTo>
                      <a:pt x="148971" y="93535"/>
                    </a:lnTo>
                    <a:lnTo>
                      <a:pt x="148805" y="93522"/>
                    </a:lnTo>
                    <a:lnTo>
                      <a:pt x="148653" y="93484"/>
                    </a:lnTo>
                    <a:close/>
                  </a:path>
                  <a:path w="167640" h="485775">
                    <a:moveTo>
                      <a:pt x="149682" y="93484"/>
                    </a:moveTo>
                    <a:lnTo>
                      <a:pt x="149440" y="93484"/>
                    </a:lnTo>
                    <a:lnTo>
                      <a:pt x="149212" y="93522"/>
                    </a:lnTo>
                    <a:lnTo>
                      <a:pt x="148971" y="93535"/>
                    </a:lnTo>
                    <a:lnTo>
                      <a:pt x="149895" y="93535"/>
                    </a:lnTo>
                    <a:lnTo>
                      <a:pt x="149682" y="93484"/>
                    </a:lnTo>
                    <a:close/>
                  </a:path>
                  <a:path w="167640"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rgbClr val="0078A9"/>
              </a:solidFill>
            </p:spPr>
            <p:txBody>
              <a:bodyPr wrap="square" lIns="0" tIns="0" rIns="0" bIns="0" rtlCol="0"/>
              <a:lstStyle/>
              <a:p>
                <a:endParaRPr>
                  <a:latin typeface="Avenir Next LT Pro" panose="020B0504020202020204" pitchFamily="34" charset="0"/>
                </a:endParaRPr>
              </a:p>
            </p:txBody>
          </p:sp>
          <p:sp>
            <p:nvSpPr>
              <p:cNvPr id="25" name="object 25"/>
              <p:cNvSpPr/>
              <p:nvPr/>
            </p:nvSpPr>
            <p:spPr>
              <a:xfrm>
                <a:off x="1214051" y="3657594"/>
                <a:ext cx="167640" cy="485775"/>
              </a:xfrm>
              <a:custGeom>
                <a:avLst/>
                <a:gdLst/>
                <a:ahLst/>
                <a:cxnLst/>
                <a:rect l="l" t="t" r="r" b="b"/>
                <a:pathLst>
                  <a:path w="167640"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40"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40"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40"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40" h="485775">
                    <a:moveTo>
                      <a:pt x="148653" y="93484"/>
                    </a:moveTo>
                    <a:lnTo>
                      <a:pt x="18491" y="93484"/>
                    </a:lnTo>
                    <a:lnTo>
                      <a:pt x="18338" y="93522"/>
                    </a:lnTo>
                    <a:lnTo>
                      <a:pt x="18161" y="93535"/>
                    </a:lnTo>
                    <a:lnTo>
                      <a:pt x="148971" y="93535"/>
                    </a:lnTo>
                    <a:lnTo>
                      <a:pt x="148805" y="93522"/>
                    </a:lnTo>
                    <a:lnTo>
                      <a:pt x="148653" y="93484"/>
                    </a:lnTo>
                    <a:close/>
                  </a:path>
                  <a:path w="167640" h="485775">
                    <a:moveTo>
                      <a:pt x="149682" y="93484"/>
                    </a:moveTo>
                    <a:lnTo>
                      <a:pt x="149440" y="93484"/>
                    </a:lnTo>
                    <a:lnTo>
                      <a:pt x="149212" y="93522"/>
                    </a:lnTo>
                    <a:lnTo>
                      <a:pt x="148971" y="93535"/>
                    </a:lnTo>
                    <a:lnTo>
                      <a:pt x="149895" y="93535"/>
                    </a:lnTo>
                    <a:lnTo>
                      <a:pt x="149682" y="93484"/>
                    </a:lnTo>
                    <a:close/>
                  </a:path>
                  <a:path w="167640"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rgbClr val="0078A9"/>
              </a:solidFill>
            </p:spPr>
            <p:txBody>
              <a:bodyPr wrap="square" lIns="0" tIns="0" rIns="0" bIns="0" rtlCol="0"/>
              <a:lstStyle/>
              <a:p>
                <a:endParaRPr>
                  <a:latin typeface="Avenir Next LT Pro" panose="020B0504020202020204" pitchFamily="34" charset="0"/>
                </a:endParaRPr>
              </a:p>
            </p:txBody>
          </p:sp>
          <p:sp>
            <p:nvSpPr>
              <p:cNvPr id="26" name="object 26"/>
              <p:cNvSpPr/>
              <p:nvPr/>
            </p:nvSpPr>
            <p:spPr>
              <a:xfrm>
                <a:off x="1864451"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rgbClr val="0078A9"/>
              </a:solidFill>
            </p:spPr>
            <p:txBody>
              <a:bodyPr wrap="square" lIns="0" tIns="0" rIns="0" bIns="0" rtlCol="0"/>
              <a:lstStyle/>
              <a:p>
                <a:endParaRPr>
                  <a:latin typeface="Avenir Next LT Pro" panose="020B0504020202020204" pitchFamily="34" charset="0"/>
                </a:endParaRPr>
              </a:p>
            </p:txBody>
          </p:sp>
          <p:sp>
            <p:nvSpPr>
              <p:cNvPr id="27" name="object 27"/>
              <p:cNvSpPr/>
              <p:nvPr/>
            </p:nvSpPr>
            <p:spPr>
              <a:xfrm>
                <a:off x="888851" y="3657594"/>
                <a:ext cx="167640" cy="485775"/>
              </a:xfrm>
              <a:custGeom>
                <a:avLst/>
                <a:gdLst/>
                <a:ahLst/>
                <a:cxnLst/>
                <a:rect l="l" t="t" r="r" b="b"/>
                <a:pathLst>
                  <a:path w="167640"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40"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40"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40"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40" h="485775">
                    <a:moveTo>
                      <a:pt x="148653" y="93484"/>
                    </a:moveTo>
                    <a:lnTo>
                      <a:pt x="18491" y="93484"/>
                    </a:lnTo>
                    <a:lnTo>
                      <a:pt x="18338" y="93522"/>
                    </a:lnTo>
                    <a:lnTo>
                      <a:pt x="18161" y="93535"/>
                    </a:lnTo>
                    <a:lnTo>
                      <a:pt x="148971" y="93535"/>
                    </a:lnTo>
                    <a:lnTo>
                      <a:pt x="148805" y="93522"/>
                    </a:lnTo>
                    <a:lnTo>
                      <a:pt x="148653" y="93484"/>
                    </a:lnTo>
                    <a:close/>
                  </a:path>
                  <a:path w="167640" h="485775">
                    <a:moveTo>
                      <a:pt x="149682" y="93484"/>
                    </a:moveTo>
                    <a:lnTo>
                      <a:pt x="149440" y="93484"/>
                    </a:lnTo>
                    <a:lnTo>
                      <a:pt x="149212" y="93522"/>
                    </a:lnTo>
                    <a:lnTo>
                      <a:pt x="148971" y="93535"/>
                    </a:lnTo>
                    <a:lnTo>
                      <a:pt x="149895" y="93535"/>
                    </a:lnTo>
                    <a:lnTo>
                      <a:pt x="149682" y="93484"/>
                    </a:lnTo>
                    <a:close/>
                  </a:path>
                  <a:path w="167640"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rgbClr val="0078A9"/>
              </a:solidFill>
            </p:spPr>
            <p:txBody>
              <a:bodyPr wrap="square" lIns="0" tIns="0" rIns="0" bIns="0" rtlCol="0"/>
              <a:lstStyle/>
              <a:p>
                <a:endParaRPr>
                  <a:latin typeface="Avenir Next LT Pro" panose="020B0504020202020204" pitchFamily="34" charset="0"/>
                </a:endParaRPr>
              </a:p>
            </p:txBody>
          </p:sp>
          <p:sp>
            <p:nvSpPr>
              <p:cNvPr id="28" name="object 28"/>
              <p:cNvSpPr/>
              <p:nvPr/>
            </p:nvSpPr>
            <p:spPr>
              <a:xfrm>
                <a:off x="1539251"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rgbClr val="0078A9"/>
              </a:solidFill>
            </p:spPr>
            <p:txBody>
              <a:bodyPr wrap="square" lIns="0" tIns="0" rIns="0" bIns="0" rtlCol="0"/>
              <a:lstStyle/>
              <a:p>
                <a:endParaRPr>
                  <a:latin typeface="Avenir Next LT Pro" panose="020B0504020202020204" pitchFamily="34" charset="0"/>
                </a:endParaRPr>
              </a:p>
            </p:txBody>
          </p:sp>
          <p:sp>
            <p:nvSpPr>
              <p:cNvPr id="29" name="object 29"/>
              <p:cNvSpPr/>
              <p:nvPr/>
            </p:nvSpPr>
            <p:spPr>
              <a:xfrm>
                <a:off x="2189651"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chemeClr val="bg1">
                  <a:lumMod val="75000"/>
                </a:schemeClr>
              </a:solidFill>
            </p:spPr>
            <p:txBody>
              <a:bodyPr wrap="square" lIns="0" tIns="0" rIns="0" bIns="0" rtlCol="0"/>
              <a:lstStyle/>
              <a:p>
                <a:endParaRPr>
                  <a:latin typeface="Avenir Next LT Pro" panose="020B0504020202020204" pitchFamily="34" charset="0"/>
                </a:endParaRPr>
              </a:p>
            </p:txBody>
          </p:sp>
          <p:sp>
            <p:nvSpPr>
              <p:cNvPr id="30" name="object 30"/>
              <p:cNvSpPr/>
              <p:nvPr/>
            </p:nvSpPr>
            <p:spPr>
              <a:xfrm>
                <a:off x="2514851"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chemeClr val="bg1">
                  <a:lumMod val="75000"/>
                </a:schemeClr>
              </a:solidFill>
            </p:spPr>
            <p:txBody>
              <a:bodyPr wrap="square" lIns="0" tIns="0" rIns="0" bIns="0" rtlCol="0"/>
              <a:lstStyle/>
              <a:p>
                <a:endParaRPr>
                  <a:latin typeface="Avenir Next LT Pro" panose="020B0504020202020204" pitchFamily="34" charset="0"/>
                </a:endParaRPr>
              </a:p>
            </p:txBody>
          </p:sp>
          <p:sp>
            <p:nvSpPr>
              <p:cNvPr id="31" name="object 31"/>
              <p:cNvSpPr/>
              <p:nvPr/>
            </p:nvSpPr>
            <p:spPr>
              <a:xfrm>
                <a:off x="3165251"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7" y="3245"/>
                    </a:lnTo>
                    <a:lnTo>
                      <a:pt x="54373" y="12096"/>
                    </a:lnTo>
                    <a:lnTo>
                      <a:pt x="45523" y="25224"/>
                    </a:lnTo>
                    <a:lnTo>
                      <a:pt x="42278" y="41300"/>
                    </a:lnTo>
                    <a:lnTo>
                      <a:pt x="45523" y="57374"/>
                    </a:lnTo>
                    <a:lnTo>
                      <a:pt x="54373" y="70497"/>
                    </a:lnTo>
                    <a:lnTo>
                      <a:pt x="67497"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chemeClr val="bg1">
                  <a:lumMod val="75000"/>
                </a:schemeClr>
              </a:solidFill>
            </p:spPr>
            <p:txBody>
              <a:bodyPr wrap="square" lIns="0" tIns="0" rIns="0" bIns="0" rtlCol="0"/>
              <a:lstStyle/>
              <a:p>
                <a:endParaRPr>
                  <a:latin typeface="Avenir Next LT Pro" panose="020B0504020202020204" pitchFamily="34" charset="0"/>
                </a:endParaRPr>
              </a:p>
            </p:txBody>
          </p:sp>
          <p:sp>
            <p:nvSpPr>
              <p:cNvPr id="32" name="object 32"/>
              <p:cNvSpPr/>
              <p:nvPr/>
            </p:nvSpPr>
            <p:spPr>
              <a:xfrm>
                <a:off x="2840051"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2" y="3245"/>
                    </a:lnTo>
                    <a:lnTo>
                      <a:pt x="54368" y="12096"/>
                    </a:lnTo>
                    <a:lnTo>
                      <a:pt x="45521" y="25224"/>
                    </a:lnTo>
                    <a:lnTo>
                      <a:pt x="42278" y="41300"/>
                    </a:lnTo>
                    <a:lnTo>
                      <a:pt x="45521" y="57374"/>
                    </a:lnTo>
                    <a:lnTo>
                      <a:pt x="54368" y="70497"/>
                    </a:lnTo>
                    <a:lnTo>
                      <a:pt x="67492"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chemeClr val="bg1">
                  <a:lumMod val="75000"/>
                </a:schemeClr>
              </a:solidFill>
            </p:spPr>
            <p:txBody>
              <a:bodyPr wrap="square" lIns="0" tIns="0" rIns="0" bIns="0" rtlCol="0"/>
              <a:lstStyle/>
              <a:p>
                <a:endParaRPr>
                  <a:latin typeface="Avenir Next LT Pro" panose="020B0504020202020204" pitchFamily="34" charset="0"/>
                </a:endParaRPr>
              </a:p>
            </p:txBody>
          </p:sp>
          <p:sp>
            <p:nvSpPr>
              <p:cNvPr id="33" name="object 33"/>
              <p:cNvSpPr/>
              <p:nvPr/>
            </p:nvSpPr>
            <p:spPr>
              <a:xfrm>
                <a:off x="3490455" y="3657594"/>
                <a:ext cx="167640" cy="485775"/>
              </a:xfrm>
              <a:custGeom>
                <a:avLst/>
                <a:gdLst/>
                <a:ahLst/>
                <a:cxnLst/>
                <a:rect l="l" t="t" r="r" b="b"/>
                <a:pathLst>
                  <a:path w="167639" h="485775">
                    <a:moveTo>
                      <a:pt x="127330" y="135128"/>
                    </a:moveTo>
                    <a:lnTo>
                      <a:pt x="39814" y="135128"/>
                    </a:lnTo>
                    <a:lnTo>
                      <a:pt x="39814" y="462102"/>
                    </a:lnTo>
                    <a:lnTo>
                      <a:pt x="41408" y="471138"/>
                    </a:lnTo>
                    <a:lnTo>
                      <a:pt x="45750" y="478536"/>
                    </a:lnTo>
                    <a:lnTo>
                      <a:pt x="52174" y="483533"/>
                    </a:lnTo>
                    <a:lnTo>
                      <a:pt x="60020" y="485368"/>
                    </a:lnTo>
                    <a:lnTo>
                      <a:pt x="67865" y="483533"/>
                    </a:lnTo>
                    <a:lnTo>
                      <a:pt x="74290" y="478536"/>
                    </a:lnTo>
                    <a:lnTo>
                      <a:pt x="78631" y="471138"/>
                    </a:lnTo>
                    <a:lnTo>
                      <a:pt x="80225" y="462102"/>
                    </a:lnTo>
                    <a:lnTo>
                      <a:pt x="80225" y="296811"/>
                    </a:lnTo>
                    <a:lnTo>
                      <a:pt x="127330" y="296811"/>
                    </a:lnTo>
                    <a:lnTo>
                      <a:pt x="127330" y="135128"/>
                    </a:lnTo>
                    <a:close/>
                  </a:path>
                  <a:path w="167639" h="485775">
                    <a:moveTo>
                      <a:pt x="127330" y="296811"/>
                    </a:moveTo>
                    <a:lnTo>
                      <a:pt x="86906" y="296811"/>
                    </a:lnTo>
                    <a:lnTo>
                      <a:pt x="86906" y="462102"/>
                    </a:lnTo>
                    <a:lnTo>
                      <a:pt x="88500" y="471138"/>
                    </a:lnTo>
                    <a:lnTo>
                      <a:pt x="92843" y="478536"/>
                    </a:lnTo>
                    <a:lnTo>
                      <a:pt x="99271" y="483533"/>
                    </a:lnTo>
                    <a:lnTo>
                      <a:pt x="107124" y="485368"/>
                    </a:lnTo>
                    <a:lnTo>
                      <a:pt x="114969" y="483533"/>
                    </a:lnTo>
                    <a:lnTo>
                      <a:pt x="121394" y="478536"/>
                    </a:lnTo>
                    <a:lnTo>
                      <a:pt x="125735" y="471138"/>
                    </a:lnTo>
                    <a:lnTo>
                      <a:pt x="127330" y="462102"/>
                    </a:lnTo>
                    <a:lnTo>
                      <a:pt x="127330" y="296811"/>
                    </a:lnTo>
                    <a:close/>
                  </a:path>
                  <a:path w="167639" h="485775">
                    <a:moveTo>
                      <a:pt x="17691" y="93484"/>
                    </a:moveTo>
                    <a:lnTo>
                      <a:pt x="17462" y="93484"/>
                    </a:lnTo>
                    <a:lnTo>
                      <a:pt x="10678" y="95097"/>
                    </a:lnTo>
                    <a:lnTo>
                      <a:pt x="5126" y="99487"/>
                    </a:lnTo>
                    <a:lnTo>
                      <a:pt x="1376" y="105984"/>
                    </a:lnTo>
                    <a:lnTo>
                      <a:pt x="0" y="113919"/>
                    </a:lnTo>
                    <a:lnTo>
                      <a:pt x="0" y="259054"/>
                    </a:lnTo>
                    <a:lnTo>
                      <a:pt x="1376" y="266989"/>
                    </a:lnTo>
                    <a:lnTo>
                      <a:pt x="5126" y="273486"/>
                    </a:lnTo>
                    <a:lnTo>
                      <a:pt x="10678" y="277876"/>
                    </a:lnTo>
                    <a:lnTo>
                      <a:pt x="17462" y="279488"/>
                    </a:lnTo>
                    <a:lnTo>
                      <a:pt x="24241" y="277876"/>
                    </a:lnTo>
                    <a:lnTo>
                      <a:pt x="29794" y="273486"/>
                    </a:lnTo>
                    <a:lnTo>
                      <a:pt x="33546" y="266989"/>
                    </a:lnTo>
                    <a:lnTo>
                      <a:pt x="34925" y="259054"/>
                    </a:lnTo>
                    <a:lnTo>
                      <a:pt x="34925" y="135128"/>
                    </a:lnTo>
                    <a:lnTo>
                      <a:pt x="167144" y="135128"/>
                    </a:lnTo>
                    <a:lnTo>
                      <a:pt x="167144" y="113919"/>
                    </a:lnTo>
                    <a:lnTo>
                      <a:pt x="165766" y="105984"/>
                    </a:lnTo>
                    <a:lnTo>
                      <a:pt x="162013" y="99487"/>
                    </a:lnTo>
                    <a:lnTo>
                      <a:pt x="156461" y="95097"/>
                    </a:lnTo>
                    <a:lnTo>
                      <a:pt x="149895" y="93535"/>
                    </a:lnTo>
                    <a:lnTo>
                      <a:pt x="18043" y="93522"/>
                    </a:lnTo>
                    <a:lnTo>
                      <a:pt x="17691" y="93484"/>
                    </a:lnTo>
                    <a:close/>
                  </a:path>
                  <a:path w="167639" h="485775">
                    <a:moveTo>
                      <a:pt x="167144" y="135128"/>
                    </a:moveTo>
                    <a:lnTo>
                      <a:pt x="132219" y="135128"/>
                    </a:lnTo>
                    <a:lnTo>
                      <a:pt x="132219" y="259054"/>
                    </a:lnTo>
                    <a:lnTo>
                      <a:pt x="133598" y="266989"/>
                    </a:lnTo>
                    <a:lnTo>
                      <a:pt x="137350" y="273486"/>
                    </a:lnTo>
                    <a:lnTo>
                      <a:pt x="142903" y="277876"/>
                    </a:lnTo>
                    <a:lnTo>
                      <a:pt x="149682" y="279488"/>
                    </a:lnTo>
                    <a:lnTo>
                      <a:pt x="156461" y="277876"/>
                    </a:lnTo>
                    <a:lnTo>
                      <a:pt x="162013" y="273486"/>
                    </a:lnTo>
                    <a:lnTo>
                      <a:pt x="165766" y="266989"/>
                    </a:lnTo>
                    <a:lnTo>
                      <a:pt x="167144" y="259054"/>
                    </a:lnTo>
                    <a:lnTo>
                      <a:pt x="167144" y="135128"/>
                    </a:lnTo>
                    <a:close/>
                  </a:path>
                  <a:path w="167639" h="485775">
                    <a:moveTo>
                      <a:pt x="148653" y="93484"/>
                    </a:moveTo>
                    <a:lnTo>
                      <a:pt x="18491" y="93484"/>
                    </a:lnTo>
                    <a:lnTo>
                      <a:pt x="18338" y="93522"/>
                    </a:lnTo>
                    <a:lnTo>
                      <a:pt x="18161" y="93535"/>
                    </a:lnTo>
                    <a:lnTo>
                      <a:pt x="148971" y="93535"/>
                    </a:lnTo>
                    <a:lnTo>
                      <a:pt x="148805" y="93522"/>
                    </a:lnTo>
                    <a:lnTo>
                      <a:pt x="148653" y="93484"/>
                    </a:lnTo>
                    <a:close/>
                  </a:path>
                  <a:path w="167639" h="485775">
                    <a:moveTo>
                      <a:pt x="149682" y="93484"/>
                    </a:moveTo>
                    <a:lnTo>
                      <a:pt x="149440" y="93484"/>
                    </a:lnTo>
                    <a:lnTo>
                      <a:pt x="149212" y="93522"/>
                    </a:lnTo>
                    <a:lnTo>
                      <a:pt x="148971" y="93535"/>
                    </a:lnTo>
                    <a:lnTo>
                      <a:pt x="149895" y="93535"/>
                    </a:lnTo>
                    <a:lnTo>
                      <a:pt x="149682" y="93484"/>
                    </a:lnTo>
                    <a:close/>
                  </a:path>
                  <a:path w="167639" h="485775">
                    <a:moveTo>
                      <a:pt x="83566" y="0"/>
                    </a:moveTo>
                    <a:lnTo>
                      <a:pt x="67497" y="3245"/>
                    </a:lnTo>
                    <a:lnTo>
                      <a:pt x="54373" y="12096"/>
                    </a:lnTo>
                    <a:lnTo>
                      <a:pt x="45523" y="25224"/>
                    </a:lnTo>
                    <a:lnTo>
                      <a:pt x="42278" y="41300"/>
                    </a:lnTo>
                    <a:lnTo>
                      <a:pt x="45523" y="57374"/>
                    </a:lnTo>
                    <a:lnTo>
                      <a:pt x="54373" y="70497"/>
                    </a:lnTo>
                    <a:lnTo>
                      <a:pt x="67497" y="79344"/>
                    </a:lnTo>
                    <a:lnTo>
                      <a:pt x="83566" y="82588"/>
                    </a:lnTo>
                    <a:lnTo>
                      <a:pt x="99641" y="79344"/>
                    </a:lnTo>
                    <a:lnTo>
                      <a:pt x="112769" y="70497"/>
                    </a:lnTo>
                    <a:lnTo>
                      <a:pt x="121620" y="57374"/>
                    </a:lnTo>
                    <a:lnTo>
                      <a:pt x="124866" y="41300"/>
                    </a:lnTo>
                    <a:lnTo>
                      <a:pt x="121620" y="25224"/>
                    </a:lnTo>
                    <a:lnTo>
                      <a:pt x="112769" y="12096"/>
                    </a:lnTo>
                    <a:lnTo>
                      <a:pt x="99641" y="3245"/>
                    </a:lnTo>
                    <a:lnTo>
                      <a:pt x="83566" y="0"/>
                    </a:lnTo>
                    <a:close/>
                  </a:path>
                </a:pathLst>
              </a:custGeom>
              <a:solidFill>
                <a:schemeClr val="bg1">
                  <a:lumMod val="75000"/>
                </a:schemeClr>
              </a:solidFill>
            </p:spPr>
            <p:txBody>
              <a:bodyPr wrap="square" lIns="0" tIns="0" rIns="0" bIns="0" rtlCol="0"/>
              <a:lstStyle/>
              <a:p>
                <a:endParaRPr>
                  <a:latin typeface="Avenir Next LT Pro" panose="020B0504020202020204" pitchFamily="34" charset="0"/>
                </a:endParaRPr>
              </a:p>
            </p:txBody>
          </p:sp>
        </p:grpSp>
      </p:grpSp>
      <p:pic>
        <p:nvPicPr>
          <p:cNvPr id="48" name="Graphic 47" descr="Magnifying glass with solid fill">
            <a:extLst>
              <a:ext uri="{FF2B5EF4-FFF2-40B4-BE49-F238E27FC236}">
                <a16:creationId xmlns:a16="http://schemas.microsoft.com/office/drawing/2014/main" id="{602EFBA3-516B-B841-8425-F46D8CCF61F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4301" y="163525"/>
            <a:ext cx="374624" cy="374624"/>
          </a:xfrm>
          <a:prstGeom prst="rect">
            <a:avLst/>
          </a:prstGeom>
        </p:spPr>
      </p:pic>
      <p:sp>
        <p:nvSpPr>
          <p:cNvPr id="49" name="object 7">
            <a:extLst>
              <a:ext uri="{FF2B5EF4-FFF2-40B4-BE49-F238E27FC236}">
                <a16:creationId xmlns:a16="http://schemas.microsoft.com/office/drawing/2014/main" id="{9AD83E1F-1484-0541-93F1-3ABE7D9D1F3D}"/>
              </a:ext>
            </a:extLst>
          </p:cNvPr>
          <p:cNvSpPr txBox="1">
            <a:spLocks/>
          </p:cNvSpPr>
          <p:nvPr/>
        </p:nvSpPr>
        <p:spPr>
          <a:xfrm>
            <a:off x="1158528" y="928585"/>
            <a:ext cx="6055071" cy="615553"/>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800" b="1" kern="0">
                <a:solidFill>
                  <a:srgbClr val="0078A9"/>
                </a:solidFill>
                <a:latin typeface="Avenir Next LT Pro" panose="020B0504020202020204" pitchFamily="34" charset="0"/>
              </a:rPr>
              <a:t>Proactive Surfacing</a:t>
            </a:r>
          </a:p>
        </p:txBody>
      </p:sp>
      <p:sp>
        <p:nvSpPr>
          <p:cNvPr id="3" name="Rectangle 2">
            <a:extLst>
              <a:ext uri="{FF2B5EF4-FFF2-40B4-BE49-F238E27FC236}">
                <a16:creationId xmlns:a16="http://schemas.microsoft.com/office/drawing/2014/main" id="{5CC7D517-3F07-30EC-B4C5-A2ACCAD4318D}"/>
              </a:ext>
            </a:extLst>
          </p:cNvPr>
          <p:cNvSpPr/>
          <p:nvPr/>
        </p:nvSpPr>
        <p:spPr>
          <a:xfrm>
            <a:off x="547973" y="928585"/>
            <a:ext cx="610556" cy="610556"/>
          </a:xfrm>
          <a:prstGeom prst="rect">
            <a:avLst/>
          </a:prstGeom>
          <a:solidFill>
            <a:srgbClr val="0078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2" name="Graphic 1" descr="Magnifying glass with solid fill">
            <a:extLst>
              <a:ext uri="{FF2B5EF4-FFF2-40B4-BE49-F238E27FC236}">
                <a16:creationId xmlns:a16="http://schemas.microsoft.com/office/drawing/2014/main" id="{68EC0AEE-DAB4-CB85-C35D-66E88C143FF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10" y="1053857"/>
            <a:ext cx="374624" cy="3746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000500" y="7364163"/>
            <a:ext cx="3200400" cy="1889412"/>
          </a:xfrm>
          <a:prstGeom prst="rect">
            <a:avLst/>
          </a:prstGeom>
          <a:solidFill>
            <a:srgbClr val="0078A9"/>
          </a:solidFill>
        </p:spPr>
        <p:txBody>
          <a:bodyPr vert="horz" wrap="square" lIns="0" tIns="1905" rIns="0" bIns="0" rtlCol="0" anchor="ctr">
            <a:noAutofit/>
          </a:bodyPr>
          <a:lstStyle/>
          <a:p>
            <a:pPr marL="251460" marR="325120" indent="-137160">
              <a:lnSpc>
                <a:spcPct val="111100"/>
              </a:lnSpc>
            </a:pPr>
            <a:r>
              <a:rPr lang="en-US" sz="1200">
                <a:solidFill>
                  <a:srgbClr val="FFFFFF"/>
                </a:solidFill>
                <a:latin typeface="Avenir Next LT Pro" panose="020B0504020202020204" pitchFamily="34" charset="0"/>
                <a:cs typeface="Arial"/>
              </a:rPr>
              <a:t>“ Opportunities for service recovery abound. Any problem that employees who are close to the customer can discover and resolve is a chance to go beyond the call of duty and win a customer for life.“</a:t>
            </a:r>
            <a:endParaRPr lang="en-US" sz="1200">
              <a:latin typeface="Avenir Next LT Pro" panose="020B0504020202020204" pitchFamily="34" charset="0"/>
              <a:cs typeface="Arial"/>
            </a:endParaRPr>
          </a:p>
          <a:p>
            <a:pPr marL="251460" marR="367665">
              <a:lnSpc>
                <a:spcPct val="100000"/>
              </a:lnSpc>
              <a:spcBef>
                <a:spcPts val="825"/>
              </a:spcBef>
            </a:pPr>
            <a:r>
              <a:rPr lang="en-US" sz="800" b="1">
                <a:solidFill>
                  <a:srgbClr val="A0DAF2"/>
                </a:solidFill>
                <a:latin typeface="Avenir Next LT Pro" panose="020B0504020202020204" pitchFamily="34" charset="0"/>
                <a:cs typeface="Avenir-Heavy"/>
              </a:rPr>
              <a:t>“THE PROFITABLE ART OF SERVICE RECOVERY”; HARVARD BUSINESS REVIEW</a:t>
            </a:r>
            <a:endParaRPr lang="en-US" sz="800">
              <a:latin typeface="Avenir Next LT Pro" panose="020B0504020202020204" pitchFamily="34" charset="0"/>
              <a:cs typeface="Avenir-Heavy"/>
            </a:endParaRPr>
          </a:p>
        </p:txBody>
      </p:sp>
      <p:sp>
        <p:nvSpPr>
          <p:cNvPr id="7" name="object 7"/>
          <p:cNvSpPr txBox="1"/>
          <p:nvPr/>
        </p:nvSpPr>
        <p:spPr>
          <a:xfrm>
            <a:off x="558800" y="1086916"/>
            <a:ext cx="3200400" cy="8166659"/>
          </a:xfrm>
          <a:prstGeom prst="rect">
            <a:avLst/>
          </a:prstGeom>
        </p:spPr>
        <p:txBody>
          <a:bodyPr vert="horz" wrap="square" lIns="0" tIns="12700" rIns="0" bIns="0" rtlCol="0">
            <a:spAutoFit/>
          </a:bodyPr>
          <a:lstStyle/>
          <a:p>
            <a:pPr marL="12700">
              <a:lnSpc>
                <a:spcPct val="100000"/>
              </a:lnSpc>
              <a:spcBef>
                <a:spcPts val="100"/>
              </a:spcBef>
            </a:pPr>
            <a:r>
              <a:rPr lang="en-US" sz="1400">
                <a:solidFill>
                  <a:srgbClr val="0069A6"/>
                </a:solidFill>
                <a:latin typeface="Avenir Next LT Pro" panose="020B0504020202020204" pitchFamily="34" charset="0"/>
                <a:cs typeface="Arial"/>
              </a:rPr>
              <a:t>Sharing the “Why”</a:t>
            </a:r>
            <a:endParaRPr lang="en-US" sz="1400">
              <a:latin typeface="Avenir Next LT Pro" panose="020B0504020202020204" pitchFamily="34" charset="0"/>
              <a:cs typeface="Arial"/>
            </a:endParaRPr>
          </a:p>
          <a:p>
            <a:pPr marL="12700" marR="5080">
              <a:lnSpc>
                <a:spcPct val="125000"/>
              </a:lnSpc>
              <a:spcBef>
                <a:spcPts val="819"/>
              </a:spcBef>
            </a:pPr>
            <a:r>
              <a:rPr lang="en-US" sz="1000">
                <a:solidFill>
                  <a:schemeClr val="tx1">
                    <a:lumMod val="85000"/>
                    <a:lumOff val="15000"/>
                  </a:schemeClr>
                </a:solidFill>
                <a:latin typeface="Avenir Next LT Pro" panose="020B0504020202020204" pitchFamily="34" charset="0"/>
                <a:cs typeface="Arial"/>
              </a:rPr>
              <a:t>Share information about the importance of raising member concerns. This can include:</a:t>
            </a:r>
            <a:br>
              <a:rPr lang="en-US" sz="1000">
                <a:latin typeface="Avenir Next LT Pro" panose="020B0504020202020204" pitchFamily="34" charset="0"/>
                <a:cs typeface="Arial"/>
              </a:rPr>
            </a:br>
            <a:endParaRPr lang="en-US" sz="1000">
              <a:latin typeface="Avenir Next LT Pro" panose="020B0504020202020204" pitchFamily="34" charset="0"/>
              <a:cs typeface="Arial"/>
            </a:endParaRPr>
          </a:p>
          <a:p>
            <a:pPr marL="119063" marR="5080" indent="-111125">
              <a:lnSpc>
                <a:spcPct val="125000"/>
              </a:lnSpc>
              <a:spcBef>
                <a:spcPts val="10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The effect on the individual member, and their experience, when an issue is addressed vs. not addressed</a:t>
            </a:r>
          </a:p>
          <a:p>
            <a:pPr marL="119063" marR="5080" lvl="0" indent="-111125">
              <a:lnSpc>
                <a:spcPct val="125000"/>
              </a:lnSpc>
              <a:spcBef>
                <a:spcPts val="10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How surfacing concerns helps identify gaps and allows systemic ﬁxes</a:t>
            </a:r>
            <a:r>
              <a:rPr lang="en-US" sz="1000">
                <a:solidFill>
                  <a:prstClr val="black"/>
                </a:solidFill>
                <a:latin typeface="Avenir Next LT Pro" panose="020B0504020202020204" pitchFamily="34" charset="0"/>
                <a:cs typeface="Arial"/>
              </a:rPr>
              <a:t>
</a:t>
            </a:r>
          </a:p>
          <a:p>
            <a:pPr marL="12700" lvl="0">
              <a:spcBef>
                <a:spcPts val="100"/>
              </a:spcBef>
            </a:pPr>
            <a:r>
              <a:rPr lang="en-US" sz="1400">
                <a:solidFill>
                  <a:srgbClr val="0069A6"/>
                </a:solidFill>
                <a:latin typeface="Avenir Next LT Pro" panose="020B0504020202020204" pitchFamily="34" charset="0"/>
                <a:cs typeface="Avenir-Roman"/>
              </a:rPr>
              <a:t>Rounding with Staff</a:t>
            </a:r>
            <a:endParaRPr lang="en-US" sz="1400">
              <a:solidFill>
                <a:prstClr val="black"/>
              </a:solidFill>
              <a:latin typeface="Avenir Next LT Pro" panose="020B0504020202020204" pitchFamily="34" charset="0"/>
              <a:cs typeface="Avenir-Roman"/>
            </a:endParaRPr>
          </a:p>
          <a:p>
            <a:pPr marL="12700" marR="5080" lvl="0">
              <a:lnSpc>
                <a:spcPct val="125000"/>
              </a:lnSpc>
              <a:spcBef>
                <a:spcPts val="819"/>
              </a:spcBef>
            </a:pPr>
            <a:r>
              <a:rPr lang="en-US" sz="1000">
                <a:solidFill>
                  <a:schemeClr val="tx1">
                    <a:lumMod val="85000"/>
                    <a:lumOff val="15000"/>
                  </a:schemeClr>
                </a:solidFill>
                <a:latin typeface="Avenir Next LT Pro" panose="020B0504020202020204" pitchFamily="34" charset="0"/>
                <a:cs typeface="Avenir-Light"/>
              </a:rPr>
              <a:t>Rounding with staff is an evidence-based practice that improves employee engagement and is widely adopted within KP. Did you know that rounding with staff can be adapted to engage staff on a particular topic? An example is provided to the right and more information on Direct Report Rounding is available here:</a:t>
            </a:r>
          </a:p>
          <a:p>
            <a:pPr marL="12700" lvl="0">
              <a:lnSpc>
                <a:spcPct val="125000"/>
              </a:lnSpc>
            </a:pPr>
            <a:r>
              <a:rPr lang="en-US" sz="1000">
                <a:solidFill>
                  <a:srgbClr val="0078A9"/>
                </a:solidFill>
                <a:latin typeface="Avenir Next LT Pro" panose="020B0504020202020204" pitchFamily="34" charset="0"/>
                <a:cs typeface="Arial"/>
              </a:rPr>
              <a:t>» </a:t>
            </a:r>
            <a:r>
              <a:rPr lang="en-US" sz="1100" b="1">
                <a:solidFill>
                  <a:schemeClr val="accent6"/>
                </a:solidFill>
                <a:latin typeface="Avenir Next LT Pro" panose="020B0504020202020204" pitchFamily="34" charset="0"/>
                <a:cs typeface="Avenir-Heavy"/>
                <a:hlinkClick r:id="rId2">
                  <a:extLst>
                    <a:ext uri="{A12FA001-AC4F-418D-AE19-62706E023703}">
                      <ahyp:hlinkClr xmlns:ahyp="http://schemas.microsoft.com/office/drawing/2018/hyperlinkcolor" val="tx"/>
                    </a:ext>
                  </a:extLst>
                </a:hlinkClick>
              </a:rPr>
              <a:t>Learn more about: KP Rounding</a:t>
            </a:r>
            <a:r>
              <a:rPr lang="en-US" sz="1000" b="1">
                <a:solidFill>
                  <a:srgbClr val="F38B00"/>
                </a:solidFill>
                <a:latin typeface="Avenir Next LT Pro" panose="020B0504020202020204" pitchFamily="34" charset="0"/>
                <a:cs typeface="Avenir-Heavy"/>
              </a:rPr>
              <a:t>
</a:t>
            </a:r>
          </a:p>
          <a:p>
            <a:pPr marL="12700" lvl="0">
              <a:spcBef>
                <a:spcPts val="100"/>
              </a:spcBef>
            </a:pPr>
            <a:r>
              <a:rPr lang="en-US" sz="1400">
                <a:solidFill>
                  <a:srgbClr val="0069A6"/>
                </a:solidFill>
                <a:latin typeface="Avenir Next LT Pro" panose="020B0504020202020204" pitchFamily="34" charset="0"/>
                <a:cs typeface="Arial"/>
              </a:rPr>
              <a:t>Daily Huddles and Visual Boards</a:t>
            </a:r>
            <a:endParaRPr lang="en-US" sz="1400">
              <a:solidFill>
                <a:prstClr val="black"/>
              </a:solidFill>
              <a:latin typeface="Avenir Next LT Pro" panose="020B0504020202020204" pitchFamily="34" charset="0"/>
              <a:cs typeface="Arial"/>
            </a:endParaRPr>
          </a:p>
          <a:p>
            <a:pPr marL="12700" marR="5080" lvl="0">
              <a:lnSpc>
                <a:spcPct val="125000"/>
              </a:lnSpc>
              <a:spcBef>
                <a:spcPts val="820"/>
              </a:spcBef>
            </a:pPr>
            <a:r>
              <a:rPr lang="en-US" sz="1000">
                <a:solidFill>
                  <a:schemeClr val="tx1">
                    <a:lumMod val="85000"/>
                    <a:lumOff val="15000"/>
                  </a:schemeClr>
                </a:solidFill>
                <a:latin typeface="Avenir Next LT Pro" panose="020B0504020202020204" pitchFamily="34" charset="0"/>
                <a:cs typeface="Avenir-Light"/>
              </a:rPr>
              <a:t>Daily huddles (5–7 minutes) are an important activity for conveying real-time information to staff, reinforcing practices, and connecting work to purpose. For templates and more information on huddles, please visit:</a:t>
            </a:r>
          </a:p>
          <a:p>
            <a:pPr marL="12700" lvl="0">
              <a:lnSpc>
                <a:spcPct val="125000"/>
              </a:lnSpc>
              <a:spcAft>
                <a:spcPts val="600"/>
              </a:spcAft>
            </a:pPr>
            <a:r>
              <a:rPr lang="en-US" sz="1000">
                <a:solidFill>
                  <a:srgbClr val="0078A9"/>
                </a:solidFill>
                <a:latin typeface="Avenir Next LT Pro" panose="020B0504020202020204" pitchFamily="34" charset="0"/>
                <a:cs typeface="Arial"/>
              </a:rPr>
              <a:t>» </a:t>
            </a:r>
            <a:r>
              <a:rPr lang="en-US" sz="1100" b="1">
                <a:solidFill>
                  <a:schemeClr val="accent6"/>
                </a:solidFill>
                <a:latin typeface="Avenir Next LT Pro" panose="020B0504020202020204" pitchFamily="34" charset="0"/>
                <a:cs typeface="Avenir-Heavy"/>
                <a:hlinkClick r:id="rId3">
                  <a:extLst>
                    <a:ext uri="{A12FA001-AC4F-418D-AE19-62706E023703}">
                      <ahyp:hlinkClr xmlns:ahyp="http://schemas.microsoft.com/office/drawing/2018/hyperlinkcolor" val="tx"/>
                    </a:ext>
                  </a:extLst>
                </a:hlinkClick>
              </a:rPr>
              <a:t>Learn more about: Huddles and Visual Boards</a:t>
            </a:r>
            <a:endParaRPr lang="en-US" sz="1100">
              <a:solidFill>
                <a:schemeClr val="accent6"/>
              </a:solidFill>
              <a:latin typeface="Avenir Next LT Pro" panose="020B0504020202020204" pitchFamily="34" charset="0"/>
              <a:cs typeface="Avenir-Heavy"/>
            </a:endParaRPr>
          </a:p>
          <a:p>
            <a:pPr lvl="0">
              <a:spcBef>
                <a:spcPts val="5"/>
              </a:spcBef>
            </a:pPr>
            <a:endParaRPr lang="en-US" sz="850">
              <a:solidFill>
                <a:prstClr val="black"/>
              </a:solidFill>
              <a:latin typeface="Avenir Next LT Pro" panose="020B0504020202020204" pitchFamily="34" charset="0"/>
              <a:cs typeface="Avenir-Heavy"/>
            </a:endParaRPr>
          </a:p>
          <a:p>
            <a:pPr marL="12700" marR="30480" lvl="0">
              <a:lnSpc>
                <a:spcPct val="125000"/>
              </a:lnSpc>
            </a:pPr>
            <a:r>
              <a:rPr lang="en-US" sz="1000">
                <a:solidFill>
                  <a:schemeClr val="tx1">
                    <a:lumMod val="85000"/>
                    <a:lumOff val="15000"/>
                  </a:schemeClr>
                </a:solidFill>
                <a:latin typeface="Avenir Next LT Pro" panose="020B0504020202020204" pitchFamily="34" charset="0"/>
                <a:cs typeface="Arial"/>
              </a:rPr>
              <a:t>Adding service recovery moments to your huddles is an effective way to keep the practice top of mind. Here are several ideas for doing this:</a:t>
            </a:r>
            <a:r>
              <a:rPr lang="en-US" sz="1000">
                <a:solidFill>
                  <a:prstClr val="black"/>
                </a:solidFill>
                <a:latin typeface="Avenir Next LT Pro" panose="020B0504020202020204" pitchFamily="34" charset="0"/>
                <a:cs typeface="Arial"/>
              </a:rPr>
              <a:t>
</a:t>
            </a:r>
          </a:p>
          <a:p>
            <a:pPr marL="119063" marR="5080" lvl="0" indent="-111125">
              <a:lnSpc>
                <a:spcPct val="125000"/>
              </a:lnSpc>
              <a:spcAft>
                <a:spcPts val="600"/>
              </a:spcAft>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Tell a story of how a concern was raised and appropriately resolved</a:t>
            </a:r>
          </a:p>
          <a:p>
            <a:pPr marL="119063" marR="5080" lvl="0" indent="-111125">
              <a:lnSpc>
                <a:spcPct val="125000"/>
              </a:lnSpc>
              <a:spcAft>
                <a:spcPts val="600"/>
              </a:spcAft>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Share service recovery trends and what is being done to make systematic ﬁxes</a:t>
            </a:r>
          </a:p>
          <a:p>
            <a:pPr marL="119063" marR="5080" lvl="0" indent="-111125">
              <a:lnSpc>
                <a:spcPct val="125000"/>
              </a:lnSpc>
              <a:spcAft>
                <a:spcPts val="600"/>
              </a:spcAft>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Recognize a team member for effective communication or use of the recovery roadmap</a:t>
            </a:r>
          </a:p>
        </p:txBody>
      </p:sp>
      <p:sp>
        <p:nvSpPr>
          <p:cNvPr id="15" name="object 15"/>
          <p:cNvSpPr txBox="1"/>
          <p:nvPr/>
        </p:nvSpPr>
        <p:spPr>
          <a:xfrm>
            <a:off x="4000500" y="1086916"/>
            <a:ext cx="3200400" cy="2488758"/>
          </a:xfrm>
          <a:prstGeom prst="rect">
            <a:avLst/>
          </a:prstGeom>
          <a:solidFill>
            <a:srgbClr val="B4DCFF">
              <a:alpha val="20000"/>
            </a:srgbClr>
          </a:solidFill>
        </p:spPr>
        <p:txBody>
          <a:bodyPr vert="horz" wrap="square" lIns="0" tIns="182880" rIns="0" bIns="182880" rtlCol="0">
            <a:spAutoFit/>
          </a:bodyPr>
          <a:lstStyle/>
          <a:p>
            <a:pPr marL="234950">
              <a:lnSpc>
                <a:spcPct val="100000"/>
              </a:lnSpc>
              <a:spcBef>
                <a:spcPts val="5"/>
              </a:spcBef>
            </a:pPr>
            <a:r>
              <a:rPr lang="en-US" sz="1200" b="1">
                <a:solidFill>
                  <a:srgbClr val="0078A9"/>
                </a:solidFill>
                <a:latin typeface="Avenir Next LT Pro" panose="020B0504020202020204" pitchFamily="34" charset="0"/>
                <a:cs typeface="Arial"/>
              </a:rPr>
              <a:t>ROUNDING EXAMPLE:</a:t>
            </a:r>
            <a:endParaRPr lang="en-US" sz="1200">
              <a:latin typeface="Avenir Next LT Pro" panose="020B0504020202020204" pitchFamily="34" charset="0"/>
              <a:cs typeface="Arial"/>
            </a:endParaRPr>
          </a:p>
          <a:p>
            <a:pPr marL="234315">
              <a:lnSpc>
                <a:spcPct val="100000"/>
              </a:lnSpc>
              <a:spcBef>
                <a:spcPts val="56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Make a personal connection</a:t>
            </a:r>
          </a:p>
          <a:p>
            <a:pPr marL="349250" marR="278765" indent="-114300">
              <a:lnSpc>
                <a:spcPct val="111100"/>
              </a:lnSpc>
              <a:spcBef>
                <a:spcPts val="90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What’s working well this month with service recovery? Have you been able to surface and resolve any member concerns?</a:t>
            </a:r>
          </a:p>
          <a:p>
            <a:pPr marL="349250" marR="582295" indent="-114300">
              <a:lnSpc>
                <a:spcPct val="111100"/>
              </a:lnSpc>
              <a:spcBef>
                <a:spcPts val="90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Who can we recognize for doing a good job with service recovery?</a:t>
            </a:r>
          </a:p>
          <a:p>
            <a:pPr marL="348615" marR="547370" indent="-114300">
              <a:lnSpc>
                <a:spcPct val="111100"/>
              </a:lnSpc>
              <a:spcBef>
                <a:spcPts val="90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Based on our members’ concerns, what systems and processes should we be improving?</a:t>
            </a:r>
          </a:p>
        </p:txBody>
      </p:sp>
      <p:sp>
        <p:nvSpPr>
          <p:cNvPr id="2" name="Title 1">
            <a:extLst>
              <a:ext uri="{FF2B5EF4-FFF2-40B4-BE49-F238E27FC236}">
                <a16:creationId xmlns:a16="http://schemas.microsoft.com/office/drawing/2014/main" id="{470D0AD5-36A4-C54A-A622-7A37E1E2906B}"/>
              </a:ext>
            </a:extLst>
          </p:cNvPr>
          <p:cNvSpPr>
            <a:spLocks noGrp="1"/>
          </p:cNvSpPr>
          <p:nvPr>
            <p:ph type="title"/>
          </p:nvPr>
        </p:nvSpPr>
        <p:spPr/>
        <p:txBody>
          <a:bodyPr/>
          <a:lstStyle/>
          <a:p>
            <a:pPr algn="l"/>
            <a:r>
              <a:rPr lang="en-US"/>
              <a:t>Proactive Surfacing</a:t>
            </a:r>
          </a:p>
        </p:txBody>
      </p:sp>
      <p:pic>
        <p:nvPicPr>
          <p:cNvPr id="4" name="Picture 3">
            <a:extLst>
              <a:ext uri="{FF2B5EF4-FFF2-40B4-BE49-F238E27FC236}">
                <a16:creationId xmlns:a16="http://schemas.microsoft.com/office/drawing/2014/main" id="{E828DAF0-CB55-D94A-AE90-15DC7A37F2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0500" y="3740852"/>
            <a:ext cx="3200400" cy="3623310"/>
          </a:xfrm>
          <a:prstGeom prst="rect">
            <a:avLst/>
          </a:prstGeom>
        </p:spPr>
      </p:pic>
      <p:pic>
        <p:nvPicPr>
          <p:cNvPr id="3" name="Graphic 2" descr="Magnifying glass with solid fill">
            <a:extLst>
              <a:ext uri="{FF2B5EF4-FFF2-40B4-BE49-F238E27FC236}">
                <a16:creationId xmlns:a16="http://schemas.microsoft.com/office/drawing/2014/main" id="{50E0F9D0-FE20-4950-5233-FB175631544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44301" y="163525"/>
            <a:ext cx="374624" cy="3746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58800" y="1087626"/>
            <a:ext cx="3225800" cy="2855654"/>
          </a:xfrm>
          <a:prstGeom prst="rect">
            <a:avLst/>
          </a:prstGeom>
        </p:spPr>
        <p:txBody>
          <a:bodyPr vert="horz" wrap="square" lIns="0" tIns="12700" rIns="0" bIns="0" rtlCol="0">
            <a:spAutoFit/>
          </a:bodyPr>
          <a:lstStyle/>
          <a:p>
            <a:pPr marL="12700">
              <a:lnSpc>
                <a:spcPct val="125000"/>
              </a:lnSpc>
              <a:spcBef>
                <a:spcPts val="100"/>
              </a:spcBef>
            </a:pPr>
            <a:r>
              <a:rPr lang="en-US" sz="1400" dirty="0">
                <a:solidFill>
                  <a:srgbClr val="0069A6"/>
                </a:solidFill>
                <a:latin typeface="Avenir Next LT Pro" panose="020B0504020202020204" pitchFamily="34" charset="0"/>
                <a:cs typeface="Avenir-Roman"/>
              </a:rPr>
              <a:t>Recognition</a:t>
            </a:r>
            <a:endParaRPr lang="en-US" sz="1400" dirty="0">
              <a:latin typeface="Avenir Next LT Pro" panose="020B0504020202020204" pitchFamily="34" charset="0"/>
              <a:cs typeface="Avenir-Roman"/>
            </a:endParaRPr>
          </a:p>
          <a:p>
            <a:pPr marL="12700" marR="5080">
              <a:lnSpc>
                <a:spcPct val="125000"/>
              </a:lnSpc>
              <a:spcBef>
                <a:spcPts val="819"/>
              </a:spcBef>
            </a:pPr>
            <a:r>
              <a:rPr lang="en-US" sz="1000" dirty="0">
                <a:latin typeface="Avenir Next LT Pro" panose="020B0504020202020204" pitchFamily="34" charset="0"/>
                <a:cs typeface="Avenir-Light"/>
              </a:rPr>
              <a:t>Recognizing and appreciating our workforce is something we can never do too much. Not only does it increase joy, engagement, and discretionary effort, but it also serves as a statement of what we value as leaders and shapes our culture.</a:t>
            </a:r>
          </a:p>
          <a:p>
            <a:pPr marL="12700" marR="5080">
              <a:lnSpc>
                <a:spcPct val="125000"/>
              </a:lnSpc>
              <a:spcBef>
                <a:spcPts val="819"/>
              </a:spcBef>
              <a:spcAft>
                <a:spcPts val="600"/>
              </a:spcAft>
            </a:pPr>
            <a:r>
              <a:rPr lang="en-US" sz="1000" dirty="0">
                <a:solidFill>
                  <a:srgbClr val="0078A9"/>
                </a:solidFill>
                <a:latin typeface="Avenir Next LT Pro" panose="020B0504020202020204" pitchFamily="34" charset="0"/>
                <a:cs typeface="Arial"/>
              </a:rPr>
              <a:t>» </a:t>
            </a:r>
            <a:r>
              <a:rPr lang="en-US" sz="1000" dirty="0">
                <a:solidFill>
                  <a:prstClr val="black"/>
                </a:solidFill>
                <a:latin typeface="Avenir Next LT Pro" panose="020B0504020202020204" pitchFamily="34" charset="0"/>
                <a:cs typeface="Avenir-Light"/>
              </a:rPr>
              <a:t>Incorporate service recovery into your formal recognition programs</a:t>
            </a:r>
          </a:p>
          <a:p>
            <a:pPr marL="119063" marR="5080" lvl="0" indent="-111125">
              <a:lnSpc>
                <a:spcPct val="125000"/>
              </a:lnSpc>
              <a:spcBef>
                <a:spcPts val="100"/>
              </a:spcBef>
              <a:spcAft>
                <a:spcPts val="600"/>
              </a:spcAft>
            </a:pPr>
            <a:r>
              <a:rPr lang="en-US" sz="1000" dirty="0">
                <a:solidFill>
                  <a:srgbClr val="0078A9"/>
                </a:solidFill>
                <a:latin typeface="Avenir Next LT Pro" panose="020B0504020202020204" pitchFamily="34" charset="0"/>
                <a:cs typeface="Arial"/>
              </a:rPr>
              <a:t>» </a:t>
            </a:r>
            <a:r>
              <a:rPr lang="en-US" sz="1000" dirty="0">
                <a:solidFill>
                  <a:prstClr val="black"/>
                </a:solidFill>
                <a:latin typeface="Avenir Next LT Pro" panose="020B0504020202020204" pitchFamily="34" charset="0"/>
                <a:cs typeface="Avenir-Light"/>
              </a:rPr>
              <a:t>Provide in-the-moment recognition when service recovery is observed or learned of</a:t>
            </a:r>
          </a:p>
          <a:p>
            <a:pPr marL="119063" lvl="0" indent="-111125">
              <a:lnSpc>
                <a:spcPct val="125000"/>
              </a:lnSpc>
              <a:spcBef>
                <a:spcPts val="100"/>
              </a:spcBef>
              <a:spcAft>
                <a:spcPts val="600"/>
              </a:spcAft>
            </a:pPr>
            <a:r>
              <a:rPr lang="en-US" sz="1000" dirty="0">
                <a:solidFill>
                  <a:srgbClr val="0078A9"/>
                </a:solidFill>
                <a:latin typeface="Avenir Next LT Pro" panose="020B0504020202020204" pitchFamily="34" charset="0"/>
                <a:cs typeface="Arial"/>
              </a:rPr>
              <a:t>» </a:t>
            </a:r>
            <a:r>
              <a:rPr lang="en-US" sz="1000" dirty="0">
                <a:solidFill>
                  <a:prstClr val="black"/>
                </a:solidFill>
                <a:latin typeface="Avenir Next LT Pro" panose="020B0504020202020204" pitchFamily="34" charset="0"/>
                <a:cs typeface="Avenir-Light"/>
              </a:rPr>
              <a:t>Include service recovery in huddle messages</a:t>
            </a:r>
          </a:p>
          <a:p>
            <a:pPr marL="119063" lvl="0" indent="-111125">
              <a:lnSpc>
                <a:spcPct val="125000"/>
              </a:lnSpc>
              <a:spcBef>
                <a:spcPts val="100"/>
              </a:spcBef>
              <a:spcAft>
                <a:spcPts val="600"/>
              </a:spcAft>
            </a:pPr>
            <a:r>
              <a:rPr lang="en-US" sz="1000" dirty="0">
                <a:solidFill>
                  <a:srgbClr val="0078A9"/>
                </a:solidFill>
                <a:latin typeface="Avenir Next LT Pro" panose="020B0504020202020204" pitchFamily="34" charset="0"/>
                <a:cs typeface="Arial"/>
              </a:rPr>
              <a:t>» </a:t>
            </a:r>
            <a:r>
              <a:rPr lang="en-US" sz="1000" dirty="0">
                <a:solidFill>
                  <a:prstClr val="black"/>
                </a:solidFill>
                <a:latin typeface="Avenir Next LT Pro" panose="020B0504020202020204" pitchFamily="34" charset="0"/>
                <a:cs typeface="Avenir-Light"/>
              </a:rPr>
              <a:t>Share service recovery stories at meetings</a:t>
            </a:r>
            <a:endParaRPr lang="en-US" sz="1000" dirty="0">
              <a:latin typeface="Avenir Next LT Pro" panose="020B0504020202020204" pitchFamily="34" charset="0"/>
              <a:cs typeface="Avenir-Light"/>
            </a:endParaRPr>
          </a:p>
        </p:txBody>
      </p:sp>
      <p:sp>
        <p:nvSpPr>
          <p:cNvPr id="10" name="object 10"/>
          <p:cNvSpPr txBox="1"/>
          <p:nvPr/>
        </p:nvSpPr>
        <p:spPr>
          <a:xfrm>
            <a:off x="4000500" y="1086916"/>
            <a:ext cx="3143801" cy="7767832"/>
          </a:xfrm>
          <a:prstGeom prst="rect">
            <a:avLst/>
          </a:prstGeom>
        </p:spPr>
        <p:txBody>
          <a:bodyPr vert="horz" wrap="square" lIns="0" tIns="12700" rIns="0" bIns="0" rtlCol="0">
            <a:spAutoFit/>
          </a:bodyPr>
          <a:lstStyle/>
          <a:p>
            <a:pPr marL="12700">
              <a:lnSpc>
                <a:spcPct val="125000"/>
              </a:lnSpc>
              <a:spcBef>
                <a:spcPts val="100"/>
              </a:spcBef>
            </a:pPr>
            <a:r>
              <a:rPr lang="en-US" sz="1400">
                <a:solidFill>
                  <a:srgbClr val="0069A6"/>
                </a:solidFill>
                <a:latin typeface="Avenir Next LT Pro" panose="020B0504020202020204" pitchFamily="34" charset="0"/>
                <a:cs typeface="Arial"/>
              </a:rPr>
              <a:t>Recommendations and Decision Points</a:t>
            </a:r>
            <a:endParaRPr lang="en-US" sz="1400">
              <a:latin typeface="Avenir Next LT Pro" panose="020B0504020202020204" pitchFamily="34" charset="0"/>
              <a:cs typeface="Arial"/>
            </a:endParaRPr>
          </a:p>
          <a:p>
            <a:pPr marL="12700">
              <a:lnSpc>
                <a:spcPct val="125000"/>
              </a:lnSpc>
              <a:spcBef>
                <a:spcPts val="600"/>
              </a:spcBef>
            </a:pPr>
            <a:r>
              <a:rPr lang="en-US" sz="1100" b="1">
                <a:solidFill>
                  <a:srgbClr val="0078A9"/>
                </a:solidFill>
                <a:latin typeface="Avenir Next LT Pro" panose="020B0504020202020204" pitchFamily="34" charset="0"/>
                <a:cs typeface="Avenir-Heavy"/>
              </a:rPr>
              <a:t>1. Current State Culture</a:t>
            </a:r>
            <a:endParaRPr lang="en-US" sz="1100">
              <a:latin typeface="Avenir Next LT Pro" panose="020B0504020202020204" pitchFamily="34" charset="0"/>
              <a:cs typeface="Avenir-Heavy"/>
            </a:endParaRPr>
          </a:p>
          <a:p>
            <a:pPr marL="12700" marR="8890">
              <a:lnSpc>
                <a:spcPct val="125000"/>
              </a:lnSpc>
            </a:pPr>
            <a:r>
              <a:rPr lang="en-US" sz="1000" i="1">
                <a:solidFill>
                  <a:srgbClr val="0078A9"/>
                </a:solidFill>
                <a:latin typeface="Avenir Next LT Pro" panose="020B0504020202020204" pitchFamily="34" charset="0"/>
                <a:cs typeface="Arial"/>
              </a:rPr>
              <a:t>Use direct report rounding process to assess current state of service recovery culture.</a:t>
            </a:r>
            <a:endParaRPr lang="en-US" sz="1000">
              <a:solidFill>
                <a:srgbClr val="0078A9"/>
              </a:solidFill>
              <a:latin typeface="Avenir Next LT Pro" panose="020B0504020202020204" pitchFamily="34" charset="0"/>
              <a:cs typeface="Arial"/>
            </a:endParaRPr>
          </a:p>
          <a:p>
            <a:pPr marL="117475" marR="5080" lvl="0" indent="-109538" algn="just">
              <a:lnSpc>
                <a:spcPct val="125000"/>
              </a:lnSpc>
              <a:spcBef>
                <a:spcPts val="10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Managers ask their teams what the most common service recovery issues are within the department and what ideas they have for cultivating a climate where service recovery is celebrated</a:t>
            </a:r>
          </a:p>
          <a:p>
            <a:pPr marL="117475" marR="322580" lvl="0" indent="-109538" algn="just">
              <a:lnSpc>
                <a:spcPct val="125000"/>
              </a:lnSpc>
              <a:spcBef>
                <a:spcPts val="450"/>
              </a:spcBef>
            </a:pPr>
            <a:r>
              <a:rPr lang="en-US" sz="1000">
                <a:solidFill>
                  <a:srgbClr val="0078A9"/>
                </a:solidFill>
                <a:latin typeface="Avenir Next LT Pro" panose="020B0504020202020204" pitchFamily="34" charset="0"/>
                <a:cs typeface="Arial"/>
              </a:rPr>
              <a:t>» </a:t>
            </a:r>
            <a:r>
              <a:rPr lang="en-US" sz="1000">
                <a:solidFill>
                  <a:schemeClr val="tx1">
                    <a:lumMod val="85000"/>
                    <a:lumOff val="15000"/>
                  </a:schemeClr>
                </a:solidFill>
                <a:latin typeface="Avenir Next LT Pro" panose="020B0504020202020204" pitchFamily="34" charset="0"/>
                <a:cs typeface="Arial"/>
              </a:rPr>
              <a:t>Track ideas in a tool (e.g., KP Rounding) and share ﬁndings</a:t>
            </a:r>
            <a:endParaRPr lang="en-US" sz="1000">
              <a:solidFill>
                <a:prstClr val="black"/>
              </a:solidFill>
              <a:latin typeface="Avenir Next LT Pro" panose="020B0504020202020204" pitchFamily="34" charset="0"/>
              <a:cs typeface="Arial"/>
            </a:endParaRPr>
          </a:p>
          <a:p>
            <a:pPr marL="12700" lvl="0">
              <a:lnSpc>
                <a:spcPct val="125000"/>
              </a:lnSpc>
              <a:spcBef>
                <a:spcPts val="600"/>
              </a:spcBef>
            </a:pPr>
            <a:r>
              <a:rPr lang="en-US" sz="1100" b="1">
                <a:solidFill>
                  <a:srgbClr val="0078A9"/>
                </a:solidFill>
                <a:latin typeface="Avenir Next LT Pro" panose="020B0504020202020204" pitchFamily="34" charset="0"/>
                <a:cs typeface="Avenir-Heavy"/>
              </a:rPr>
              <a:t>2. Coach and Support Leaders</a:t>
            </a:r>
            <a:endParaRPr lang="en-US" sz="1100">
              <a:solidFill>
                <a:prstClr val="black"/>
              </a:solidFill>
              <a:latin typeface="Avenir Next LT Pro" panose="020B0504020202020204" pitchFamily="34" charset="0"/>
              <a:cs typeface="Avenir-Heavy"/>
            </a:endParaRPr>
          </a:p>
          <a:p>
            <a:pPr marL="12700" marR="363220" lvl="0">
              <a:lnSpc>
                <a:spcPct val="125000"/>
              </a:lnSpc>
            </a:pPr>
            <a:r>
              <a:rPr lang="en-US" sz="1000" i="1">
                <a:solidFill>
                  <a:srgbClr val="0078A9"/>
                </a:solidFill>
                <a:latin typeface="Avenir Next LT Pro" panose="020B0504020202020204" pitchFamily="34" charset="0"/>
                <a:cs typeface="Arial"/>
              </a:rPr>
              <a:t>Send regular key messages about Kaiser Permanente’s commitment to service recovery by sharing examples and wins.</a:t>
            </a:r>
            <a:endParaRPr lang="en-US" sz="1000" i="1">
              <a:solidFill>
                <a:prstClr val="black"/>
              </a:solidFill>
              <a:latin typeface="Avenir Next LT Pro" panose="020B0504020202020204" pitchFamily="34" charset="0"/>
              <a:cs typeface="Arial"/>
            </a:endParaRPr>
          </a:p>
          <a:p>
            <a:pPr marL="115888" marR="5080" lvl="0" indent="-103188">
              <a:lnSpc>
                <a:spcPct val="125000"/>
              </a:lnSpc>
              <a:spcBef>
                <a:spcPts val="450"/>
              </a:spcBef>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Incorporate service recovery into all senior leader rounding for at least three months (periodically after that)</a:t>
            </a:r>
          </a:p>
          <a:p>
            <a:pPr marL="115888" marR="64135" lvl="0" indent="-103188">
              <a:lnSpc>
                <a:spcPct val="125000"/>
              </a:lnSpc>
              <a:spcBef>
                <a:spcPts val="450"/>
              </a:spcBef>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Include as a placeholder on all senior leadership agendas</a:t>
            </a:r>
          </a:p>
          <a:p>
            <a:pPr marL="184150" lvl="0" indent="-171450">
              <a:lnSpc>
                <a:spcPct val="125000"/>
              </a:lnSpc>
              <a:spcBef>
                <a:spcPts val="600"/>
              </a:spcBef>
              <a:buFontTx/>
              <a:buAutoNum type="arabicPeriod" startAt="3"/>
              <a:tabLst>
                <a:tab pos="184150" algn="l"/>
              </a:tabLst>
            </a:pPr>
            <a:r>
              <a:rPr lang="en-US" sz="1100" b="1">
                <a:solidFill>
                  <a:srgbClr val="0078A9"/>
                </a:solidFill>
                <a:latin typeface="Avenir Next LT Pro" panose="020B0504020202020204" pitchFamily="34" charset="0"/>
                <a:cs typeface="Avenir-Heavy"/>
              </a:rPr>
              <a:t>Team Huddles and Visual Boards</a:t>
            </a:r>
            <a:endParaRPr lang="en-US" sz="1100">
              <a:solidFill>
                <a:prstClr val="black"/>
              </a:solidFill>
              <a:latin typeface="Avenir Next LT Pro" panose="020B0504020202020204" pitchFamily="34" charset="0"/>
              <a:cs typeface="Avenir-Heavy"/>
            </a:endParaRPr>
          </a:p>
          <a:p>
            <a:pPr marL="4763" marR="189230" lvl="0">
              <a:lnSpc>
                <a:spcPct val="125000"/>
              </a:lnSpc>
            </a:pPr>
            <a:r>
              <a:rPr lang="en-US" sz="1000" i="1">
                <a:solidFill>
                  <a:srgbClr val="0078A9"/>
                </a:solidFill>
                <a:latin typeface="Avenir Next LT Pro" panose="020B0504020202020204" pitchFamily="34" charset="0"/>
                <a:cs typeface="Arial"/>
              </a:rPr>
              <a:t>Add a “service recovery moment” to at least 1-2 huddles per week.</a:t>
            </a:r>
            <a:endParaRPr lang="en-US" sz="1000" i="1">
              <a:solidFill>
                <a:prstClr val="black"/>
              </a:solidFill>
              <a:latin typeface="Avenir Next LT Pro" panose="020B0504020202020204" pitchFamily="34" charset="0"/>
              <a:cs typeface="Arial"/>
            </a:endParaRPr>
          </a:p>
          <a:p>
            <a:pPr marL="117475" marR="157480" lvl="0" indent="-112713">
              <a:lnSpc>
                <a:spcPct val="125000"/>
              </a:lnSpc>
              <a:spcBef>
                <a:spcPts val="450"/>
              </a:spcBef>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Ask your team to share any challenging issues that occurred on a prior shift</a:t>
            </a:r>
          </a:p>
          <a:p>
            <a:pPr marL="117475" lvl="0" indent="-112713">
              <a:lnSpc>
                <a:spcPct val="125000"/>
              </a:lnSpc>
              <a:spcBef>
                <a:spcPts val="750"/>
              </a:spcBef>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Review and celebrate service recovery successes</a:t>
            </a:r>
          </a:p>
          <a:p>
            <a:pPr marL="184150" lvl="0" indent="-171450">
              <a:lnSpc>
                <a:spcPct val="125000"/>
              </a:lnSpc>
              <a:spcBef>
                <a:spcPts val="600"/>
              </a:spcBef>
              <a:buFontTx/>
              <a:buAutoNum type="arabicPeriod" startAt="4"/>
              <a:tabLst>
                <a:tab pos="184150" algn="l"/>
              </a:tabLst>
            </a:pPr>
            <a:r>
              <a:rPr lang="en-US" sz="1100" b="1">
                <a:solidFill>
                  <a:srgbClr val="0078A9"/>
                </a:solidFill>
                <a:latin typeface="Avenir Next LT Pro" panose="020B0504020202020204" pitchFamily="34" charset="0"/>
                <a:cs typeface="Avenir-Heavy"/>
              </a:rPr>
              <a:t>Recognition Planning</a:t>
            </a:r>
            <a:endParaRPr lang="en-US" sz="1100">
              <a:solidFill>
                <a:prstClr val="black"/>
              </a:solidFill>
              <a:latin typeface="Avenir Next LT Pro" panose="020B0504020202020204" pitchFamily="34" charset="0"/>
              <a:cs typeface="Avenir-Heavy"/>
            </a:endParaRPr>
          </a:p>
          <a:p>
            <a:pPr marL="4763" marR="221615" lvl="0">
              <a:lnSpc>
                <a:spcPct val="125000"/>
              </a:lnSpc>
            </a:pPr>
            <a:r>
              <a:rPr lang="en-US" sz="1000" i="1">
                <a:solidFill>
                  <a:srgbClr val="0078A9"/>
                </a:solidFill>
                <a:latin typeface="Avenir Next LT Pro" panose="020B0504020202020204" pitchFamily="34" charset="0"/>
                <a:cs typeface="Arial"/>
              </a:rPr>
              <a:t>Ensure service recovery is incorporated into any formal or informal recognition or appreciation activities.</a:t>
            </a:r>
            <a:endParaRPr lang="en-US" sz="1000" i="1">
              <a:solidFill>
                <a:prstClr val="black"/>
              </a:solidFill>
              <a:latin typeface="Avenir Next LT Pro" panose="020B0504020202020204" pitchFamily="34" charset="0"/>
              <a:cs typeface="Arial"/>
            </a:endParaRPr>
          </a:p>
          <a:p>
            <a:pPr marL="117475" marR="463550" lvl="0" indent="-112713">
              <a:lnSpc>
                <a:spcPct val="125000"/>
              </a:lnSpc>
              <a:spcBef>
                <a:spcPts val="450"/>
              </a:spcBef>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When starting out, consider highlighting departments which have surfaced and documented the most issues</a:t>
            </a:r>
          </a:p>
          <a:p>
            <a:pPr marL="117475" marR="19050" lvl="0" indent="-112713">
              <a:lnSpc>
                <a:spcPct val="125000"/>
              </a:lnSpc>
              <a:spcBef>
                <a:spcPts val="450"/>
              </a:spcBef>
            </a:pPr>
            <a:r>
              <a:rPr lang="en-US" sz="1000">
                <a:solidFill>
                  <a:srgbClr val="0078A9"/>
                </a:solidFill>
                <a:latin typeface="Avenir Next LT Pro" panose="020B0504020202020204" pitchFamily="34" charset="0"/>
                <a:cs typeface="Arial"/>
              </a:rPr>
              <a:t>» </a:t>
            </a:r>
            <a:r>
              <a:rPr lang="en-US" sz="1000">
                <a:solidFill>
                  <a:prstClr val="black"/>
                </a:solidFill>
                <a:latin typeface="Avenir Next LT Pro" panose="020B0504020202020204" pitchFamily="34" charset="0"/>
                <a:cs typeface="Arial"/>
              </a:rPr>
              <a:t>Leverage existing communication resources and channels to get message out</a:t>
            </a:r>
            <a:endParaRPr lang="en-US" sz="1000">
              <a:latin typeface="Avenir Next LT Pro" panose="020B0504020202020204" pitchFamily="34" charset="0"/>
              <a:cs typeface="Arial"/>
            </a:endParaRPr>
          </a:p>
        </p:txBody>
      </p:sp>
      <p:sp>
        <p:nvSpPr>
          <p:cNvPr id="23" name="object 7">
            <a:extLst>
              <a:ext uri="{FF2B5EF4-FFF2-40B4-BE49-F238E27FC236}">
                <a16:creationId xmlns:a16="http://schemas.microsoft.com/office/drawing/2014/main" id="{5765E661-1502-9043-B5F9-C9ED8A9178AA}"/>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t>Proactive Surfacing</a:t>
            </a:r>
          </a:p>
        </p:txBody>
      </p:sp>
      <p:pic>
        <p:nvPicPr>
          <p:cNvPr id="27" name="Graphic 26" descr="Magnifying glass with solid fill">
            <a:extLst>
              <a:ext uri="{FF2B5EF4-FFF2-40B4-BE49-F238E27FC236}">
                <a16:creationId xmlns:a16="http://schemas.microsoft.com/office/drawing/2014/main" id="{28072536-F9D6-5A42-B8B5-D914B4D2B77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4301" y="163525"/>
            <a:ext cx="374624" cy="374624"/>
          </a:xfrm>
          <a:prstGeom prst="rect">
            <a:avLst/>
          </a:prstGeom>
        </p:spPr>
      </p:pic>
      <p:pic>
        <p:nvPicPr>
          <p:cNvPr id="9" name="Picture 8">
            <a:extLst>
              <a:ext uri="{FF2B5EF4-FFF2-40B4-BE49-F238E27FC236}">
                <a16:creationId xmlns:a16="http://schemas.microsoft.com/office/drawing/2014/main" id="{B10F361E-9E19-944F-B03B-C22028FE1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1500" y="4129908"/>
            <a:ext cx="3200401" cy="50886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131451-EEC4-CA43-8DC1-1F367408F30D}"/>
              </a:ext>
            </a:extLst>
          </p:cNvPr>
          <p:cNvSpPr/>
          <p:nvPr/>
        </p:nvSpPr>
        <p:spPr>
          <a:xfrm>
            <a:off x="4000500" y="7051064"/>
            <a:ext cx="3200400" cy="2183472"/>
          </a:xfrm>
          <a:prstGeom prst="rect">
            <a:avLst/>
          </a:prstGeom>
          <a:solidFill>
            <a:srgbClr val="B4DC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7" name="object 7"/>
          <p:cNvSpPr txBox="1"/>
          <p:nvPr/>
        </p:nvSpPr>
        <p:spPr>
          <a:xfrm>
            <a:off x="558800" y="1885950"/>
            <a:ext cx="3185795" cy="6934271"/>
          </a:xfrm>
          <a:prstGeom prst="rect">
            <a:avLst/>
          </a:prstGeom>
        </p:spPr>
        <p:txBody>
          <a:bodyPr vert="horz" wrap="square" lIns="0" tIns="12700" rIns="0" bIns="0" rtlCol="0">
            <a:spAutoFit/>
          </a:bodyPr>
          <a:lstStyle/>
          <a:p>
            <a:pPr marL="12700">
              <a:lnSpc>
                <a:spcPct val="125000"/>
              </a:lnSpc>
            </a:pPr>
            <a:r>
              <a:rPr lang="en-US" sz="1400">
                <a:solidFill>
                  <a:srgbClr val="0069A6"/>
                </a:solidFill>
                <a:latin typeface="Avenir Next LT Pro" panose="020B0504020202020204" pitchFamily="34" charset="0"/>
                <a:cs typeface="Arial"/>
              </a:rPr>
              <a:t>Introduction</a:t>
            </a:r>
            <a:endParaRPr lang="en-US" sz="1400">
              <a:latin typeface="Avenir Next LT Pro" panose="020B0504020202020204" pitchFamily="34" charset="0"/>
              <a:cs typeface="Arial"/>
            </a:endParaRPr>
          </a:p>
          <a:p>
            <a:pPr marL="12700" marR="81280">
              <a:lnSpc>
                <a:spcPct val="125000"/>
              </a:lnSpc>
              <a:spcBef>
                <a:spcPts val="819"/>
              </a:spcBef>
              <a:spcAft>
                <a:spcPts val="600"/>
              </a:spcAft>
            </a:pPr>
            <a:r>
              <a:rPr lang="en-US" sz="1000">
                <a:latin typeface="Avenir Next LT Pro" panose="020B0504020202020204" pitchFamily="34" charset="0"/>
                <a:cs typeface="Arial"/>
              </a:rPr>
              <a:t>Service recovery moments present our teams with delicate and complex situations that warrant a step- by-step two-way communication process. Being in health care, our patients and members are often anxious and not feeling well, even when things are going smoothly. When you add inconvenience or perceived rudeness on top of this, the need for empathic communication increases signiﬁcantly. Not surprisingly, it’s not easy for staff either. One study found that 95% of physicians experience stress during the complaint process which is at its highest level upon receipt of the complaint. (Baird, 2000)</a:t>
            </a:r>
          </a:p>
          <a:p>
            <a:pPr marL="12700" marR="5080" lvl="0">
              <a:lnSpc>
                <a:spcPct val="125000"/>
              </a:lnSpc>
              <a:spcBef>
                <a:spcPts val="100"/>
              </a:spcBef>
              <a:spcAft>
                <a:spcPts val="600"/>
              </a:spcAft>
            </a:pPr>
            <a:r>
              <a:rPr lang="en-US" sz="1000">
                <a:solidFill>
                  <a:prstClr val="black"/>
                </a:solidFill>
                <a:latin typeface="Avenir Next LT Pro" panose="020B0504020202020204" pitchFamily="34" charset="0"/>
                <a:cs typeface="Arial"/>
              </a:rPr>
              <a:t>Clearly, equipping our workforce with the skills to smoothly interact with dissatisﬁed members needs to be included in our comprehensive approach.</a:t>
            </a:r>
          </a:p>
          <a:p>
            <a:pPr marL="12700" marR="5080" lvl="0">
              <a:lnSpc>
                <a:spcPct val="125000"/>
              </a:lnSpc>
              <a:spcBef>
                <a:spcPts val="100"/>
              </a:spcBef>
              <a:spcAft>
                <a:spcPts val="600"/>
              </a:spcAft>
            </a:pPr>
            <a:r>
              <a:rPr lang="en-US" sz="1000">
                <a:solidFill>
                  <a:prstClr val="black"/>
                </a:solidFill>
                <a:latin typeface="Avenir Next LT Pro" panose="020B0504020202020204" pitchFamily="34" charset="0"/>
                <a:cs typeface="Arial"/>
              </a:rPr>
              <a:t>With some minor inconveniences (e.g., parking delays), a sincere apology may be enough. With more complex situations, we need skills that convey empathy, reduce anxiety, and communicate a clear path to resolution.</a:t>
            </a:r>
          </a:p>
          <a:p>
            <a:pPr marL="12700" lvl="0">
              <a:lnSpc>
                <a:spcPct val="125000"/>
              </a:lnSpc>
              <a:spcBef>
                <a:spcPts val="600"/>
              </a:spcBef>
            </a:pPr>
            <a:r>
              <a:rPr lang="en-US" sz="1400">
                <a:solidFill>
                  <a:srgbClr val="0069A6"/>
                </a:solidFill>
                <a:latin typeface="Avenir Next LT Pro" panose="020B0504020202020204" pitchFamily="34" charset="0"/>
                <a:cs typeface="Arial"/>
              </a:rPr>
              <a:t>The A-HEART Model</a:t>
            </a:r>
            <a:endParaRPr lang="en-US" sz="1400">
              <a:solidFill>
                <a:prstClr val="black"/>
              </a:solidFill>
              <a:latin typeface="Avenir Next LT Pro" panose="020B0504020202020204" pitchFamily="34" charset="0"/>
              <a:cs typeface="Arial"/>
            </a:endParaRPr>
          </a:p>
          <a:p>
            <a:pPr marL="12700" marR="5080" lvl="0">
              <a:lnSpc>
                <a:spcPct val="125000"/>
              </a:lnSpc>
              <a:spcBef>
                <a:spcPts val="820"/>
              </a:spcBef>
              <a:spcAft>
                <a:spcPts val="600"/>
              </a:spcAft>
            </a:pPr>
            <a:r>
              <a:rPr lang="en-US" sz="1000">
                <a:solidFill>
                  <a:prstClr val="black"/>
                </a:solidFill>
                <a:latin typeface="Avenir Next LT Pro" panose="020B0504020202020204" pitchFamily="34" charset="0"/>
                <a:cs typeface="Arial"/>
              </a:rPr>
              <a:t>Great news! Kaiser Permanente has a well-established service recovery communication model called Service Recovery with A-HEART. The A-HEART model incorporates the essential apology and adds the additional key steps that are needed to re-establish trust with our members.</a:t>
            </a:r>
          </a:p>
          <a:p>
            <a:pPr marL="12700" marR="5080" lvl="0">
              <a:lnSpc>
                <a:spcPct val="125000"/>
              </a:lnSpc>
              <a:spcBef>
                <a:spcPts val="100"/>
              </a:spcBef>
              <a:spcAft>
                <a:spcPts val="600"/>
              </a:spcAft>
            </a:pPr>
            <a:r>
              <a:rPr lang="en-US" sz="1000">
                <a:solidFill>
                  <a:prstClr val="black"/>
                </a:solidFill>
                <a:latin typeface="Avenir Next LT Pro" panose="020B0504020202020204" pitchFamily="34" charset="0"/>
                <a:cs typeface="Arial"/>
              </a:rPr>
              <a:t>It is important that the A-HEART model is not viewed as something just for the front-line staff, therefore, senior and mid-level leaders should effectively role model and articulate the expectations.</a:t>
            </a:r>
            <a:endParaRPr lang="en-US" sz="1000">
              <a:latin typeface="Avenir Next LT Pro" panose="020B0504020202020204" pitchFamily="34" charset="0"/>
              <a:cs typeface="Arial"/>
            </a:endParaRPr>
          </a:p>
        </p:txBody>
      </p:sp>
      <p:sp>
        <p:nvSpPr>
          <p:cNvPr id="13" name="object 13"/>
          <p:cNvSpPr txBox="1"/>
          <p:nvPr/>
        </p:nvSpPr>
        <p:spPr>
          <a:xfrm>
            <a:off x="4000500" y="4872685"/>
            <a:ext cx="3200400" cy="1920398"/>
          </a:xfrm>
          <a:prstGeom prst="rect">
            <a:avLst/>
          </a:prstGeom>
          <a:solidFill>
            <a:srgbClr val="0078A9"/>
          </a:solidFill>
        </p:spPr>
        <p:txBody>
          <a:bodyPr vert="horz" wrap="square" lIns="0" tIns="182880" rIns="0" bIns="182880" rtlCol="0">
            <a:spAutoFit/>
          </a:bodyPr>
          <a:lstStyle/>
          <a:p>
            <a:pPr marL="251460" marR="414655" indent="-137160">
              <a:lnSpc>
                <a:spcPct val="125000"/>
              </a:lnSpc>
            </a:pPr>
            <a:r>
              <a:rPr lang="en-US" sz="1250">
                <a:solidFill>
                  <a:srgbClr val="FFFFFF"/>
                </a:solidFill>
                <a:latin typeface="Avenir Next LT Pro" panose="020B0504020202020204" pitchFamily="34" charset="0"/>
                <a:cs typeface="Arial"/>
              </a:rPr>
              <a:t>“ Traditionally, apology is viewed as a valuable reward that redistributes esteem and is proved to boost customer satisfaction after</a:t>
            </a:r>
            <a:r>
              <a:rPr lang="en-US" sz="1250">
                <a:latin typeface="Avenir Next LT Pro" panose="020B0504020202020204" pitchFamily="34" charset="0"/>
                <a:cs typeface="Arial"/>
              </a:rPr>
              <a:t> </a:t>
            </a:r>
            <a:r>
              <a:rPr lang="en-US" sz="1250">
                <a:solidFill>
                  <a:srgbClr val="FFFFFF"/>
                </a:solidFill>
                <a:latin typeface="Avenir Next LT Pro" panose="020B0504020202020204" pitchFamily="34" charset="0"/>
                <a:cs typeface="Arial"/>
              </a:rPr>
              <a:t>service failures.”</a:t>
            </a:r>
            <a:endParaRPr lang="en-US" sz="1250">
              <a:latin typeface="Avenir Next LT Pro" panose="020B0504020202020204" pitchFamily="34" charset="0"/>
              <a:cs typeface="Arial"/>
            </a:endParaRPr>
          </a:p>
          <a:p>
            <a:pPr marL="251460" marR="992505">
              <a:lnSpc>
                <a:spcPct val="100000"/>
              </a:lnSpc>
              <a:spcBef>
                <a:spcPts val="810"/>
              </a:spcBef>
            </a:pPr>
            <a:r>
              <a:rPr lang="en-US" sz="800" b="1">
                <a:solidFill>
                  <a:srgbClr val="A0DAF2"/>
                </a:solidFill>
                <a:latin typeface="Avenir Next LT Pro" panose="020B0504020202020204" pitchFamily="34" charset="0"/>
                <a:cs typeface="Avenir-Heavy"/>
              </a:rPr>
              <a:t>(GOODWIN AND ROSS 1992; SMITH, BOLTON AND WAGNER 1999)</a:t>
            </a:r>
            <a:endParaRPr lang="en-US" sz="800">
              <a:latin typeface="Avenir Next LT Pro" panose="020B0504020202020204" pitchFamily="34" charset="0"/>
              <a:cs typeface="Avenir-Heavy"/>
            </a:endParaRPr>
          </a:p>
        </p:txBody>
      </p:sp>
      <p:sp>
        <p:nvSpPr>
          <p:cNvPr id="20" name="Rectangle 19">
            <a:extLst>
              <a:ext uri="{FF2B5EF4-FFF2-40B4-BE49-F238E27FC236}">
                <a16:creationId xmlns:a16="http://schemas.microsoft.com/office/drawing/2014/main" id="{A1481193-23CE-7148-8E0F-488EAD979200}"/>
              </a:ext>
            </a:extLst>
          </p:cNvPr>
          <p:cNvSpPr/>
          <p:nvPr/>
        </p:nvSpPr>
        <p:spPr>
          <a:xfrm>
            <a:off x="4227968" y="7136858"/>
            <a:ext cx="3711921" cy="1993816"/>
          </a:xfrm>
          <a:prstGeom prst="rect">
            <a:avLst/>
          </a:prstGeom>
        </p:spPr>
        <p:txBody>
          <a:bodyPr wrap="square" lIns="0" rIns="0" bIns="0">
            <a:spAutoFit/>
          </a:bodyPr>
          <a:lstStyle/>
          <a:p>
            <a:pPr marL="7938" marR="1101725">
              <a:lnSpc>
                <a:spcPct val="146800"/>
              </a:lnSpc>
            </a:pPr>
            <a:r>
              <a:rPr lang="en-US" sz="1400" b="1">
                <a:solidFill>
                  <a:srgbClr val="E75300"/>
                </a:solidFill>
                <a:latin typeface="Avenir Next LT Pro" panose="020B0504020202020204" pitchFamily="34" charset="0"/>
                <a:cs typeface="Arial"/>
              </a:rPr>
              <a:t>A</a:t>
            </a:r>
            <a:r>
              <a:rPr lang="en-US" sz="1400">
                <a:latin typeface="Avenir Next LT Pro" panose="020B0504020202020204" pitchFamily="34" charset="0"/>
                <a:cs typeface="Arial"/>
              </a:rPr>
              <a:t>pologize for the experience</a:t>
            </a:r>
          </a:p>
          <a:p>
            <a:pPr marL="7938" marR="1101725">
              <a:lnSpc>
                <a:spcPct val="146800"/>
              </a:lnSpc>
            </a:pPr>
            <a:r>
              <a:rPr lang="en-US" sz="1400" b="1">
                <a:solidFill>
                  <a:srgbClr val="E75300"/>
                </a:solidFill>
                <a:latin typeface="Avenir Next LT Pro" panose="020B0504020202020204" pitchFamily="34" charset="0"/>
                <a:cs typeface="Arial"/>
              </a:rPr>
              <a:t>H</a:t>
            </a:r>
            <a:r>
              <a:rPr lang="en-US" sz="1400">
                <a:latin typeface="Avenir Next LT Pro" panose="020B0504020202020204" pitchFamily="34" charset="0"/>
                <a:cs typeface="Arial"/>
              </a:rPr>
              <a:t>ear the person</a:t>
            </a:r>
          </a:p>
          <a:p>
            <a:pPr marL="7938" marR="934085">
              <a:lnSpc>
                <a:spcPct val="146800"/>
              </a:lnSpc>
            </a:pPr>
            <a:r>
              <a:rPr lang="en-US" sz="1400" b="1">
                <a:solidFill>
                  <a:srgbClr val="E75300"/>
                </a:solidFill>
                <a:latin typeface="Avenir Next LT Pro" panose="020B0504020202020204" pitchFamily="34" charset="0"/>
                <a:cs typeface="Arial"/>
              </a:rPr>
              <a:t>E</a:t>
            </a:r>
            <a:r>
              <a:rPr lang="en-US" sz="1400">
                <a:latin typeface="Avenir Next LT Pro" panose="020B0504020202020204" pitchFamily="34" charset="0"/>
                <a:cs typeface="Arial"/>
              </a:rPr>
              <a:t>mpathize with their feelings</a:t>
            </a:r>
          </a:p>
          <a:p>
            <a:pPr marL="7938" marR="934085">
              <a:lnSpc>
                <a:spcPct val="146800"/>
              </a:lnSpc>
            </a:pPr>
            <a:r>
              <a:rPr lang="en-US" sz="1400" b="1">
                <a:solidFill>
                  <a:srgbClr val="E75300"/>
                </a:solidFill>
                <a:latin typeface="Avenir Next LT Pro" panose="020B0504020202020204" pitchFamily="34" charset="0"/>
                <a:cs typeface="Arial"/>
              </a:rPr>
              <a:t>A</a:t>
            </a:r>
            <a:r>
              <a:rPr lang="en-US" sz="1400">
                <a:latin typeface="Avenir Next LT Pro" panose="020B0504020202020204" pitchFamily="34" charset="0"/>
                <a:cs typeface="Arial"/>
              </a:rPr>
              <a:t>sk how you can make it better</a:t>
            </a:r>
          </a:p>
          <a:p>
            <a:pPr marL="7938" marR="934085">
              <a:lnSpc>
                <a:spcPct val="146800"/>
              </a:lnSpc>
            </a:pPr>
            <a:r>
              <a:rPr lang="en-US" sz="1400" b="1">
                <a:solidFill>
                  <a:srgbClr val="E75300"/>
                </a:solidFill>
                <a:latin typeface="Avenir Next LT Pro" panose="020B0504020202020204" pitchFamily="34" charset="0"/>
                <a:cs typeface="Arial"/>
              </a:rPr>
              <a:t>R</a:t>
            </a:r>
            <a:r>
              <a:rPr lang="en-US" sz="1400">
                <a:latin typeface="Avenir Next LT Pro" panose="020B0504020202020204" pitchFamily="34" charset="0"/>
                <a:cs typeface="Arial"/>
              </a:rPr>
              <a:t>esolve the concern</a:t>
            </a:r>
          </a:p>
          <a:p>
            <a:pPr marL="7938">
              <a:lnSpc>
                <a:spcPct val="100000"/>
              </a:lnSpc>
              <a:spcBef>
                <a:spcPts val="785"/>
              </a:spcBef>
            </a:pPr>
            <a:r>
              <a:rPr lang="en-US" sz="1400" b="1">
                <a:solidFill>
                  <a:srgbClr val="E75300"/>
                </a:solidFill>
                <a:latin typeface="Avenir Next LT Pro" panose="020B0504020202020204" pitchFamily="34" charset="0"/>
                <a:cs typeface="Arial"/>
              </a:rPr>
              <a:t>T</a:t>
            </a:r>
            <a:r>
              <a:rPr lang="en-US" sz="1400">
                <a:latin typeface="Avenir Next LT Pro" panose="020B0504020202020204" pitchFamily="34" charset="0"/>
                <a:cs typeface="Arial"/>
              </a:rPr>
              <a:t>hank the person</a:t>
            </a:r>
            <a:endParaRPr lang="en-US" sz="2000">
              <a:latin typeface="Avenir Next LT Pro" panose="020B0504020202020204" pitchFamily="34" charset="0"/>
              <a:cs typeface="Arial"/>
            </a:endParaRPr>
          </a:p>
        </p:txBody>
      </p:sp>
      <p:pic>
        <p:nvPicPr>
          <p:cNvPr id="15" name="Picture 14">
            <a:extLst>
              <a:ext uri="{FF2B5EF4-FFF2-40B4-BE49-F238E27FC236}">
                <a16:creationId xmlns:a16="http://schemas.microsoft.com/office/drawing/2014/main" id="{EEF97652-7962-0C4F-B3CE-FEE65D3C3F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0501" y="1942033"/>
            <a:ext cx="3200400" cy="2930641"/>
          </a:xfrm>
          <a:prstGeom prst="rect">
            <a:avLst/>
          </a:prstGeom>
        </p:spPr>
      </p:pic>
      <p:sp>
        <p:nvSpPr>
          <p:cNvPr id="8" name="Title 7">
            <a:extLst>
              <a:ext uri="{FF2B5EF4-FFF2-40B4-BE49-F238E27FC236}">
                <a16:creationId xmlns:a16="http://schemas.microsoft.com/office/drawing/2014/main" id="{5D213760-55A7-0DE5-6A1C-19FEEAC6FA31}"/>
              </a:ext>
            </a:extLst>
          </p:cNvPr>
          <p:cNvSpPr>
            <a:spLocks noGrp="1"/>
          </p:cNvSpPr>
          <p:nvPr>
            <p:ph type="title"/>
          </p:nvPr>
        </p:nvSpPr>
        <p:spPr>
          <a:xfrm>
            <a:off x="478536" y="196631"/>
            <a:ext cx="6839712" cy="307777"/>
          </a:xfrm>
        </p:spPr>
        <p:txBody>
          <a:bodyPr/>
          <a:lstStyle/>
          <a:p>
            <a:pPr algn="l"/>
            <a:r>
              <a:rPr lang="en-US">
                <a:solidFill>
                  <a:srgbClr val="FFFFFF"/>
                </a:solidFill>
                <a:cs typeface="Avenir"/>
              </a:rPr>
              <a:t>Communication &amp; Empathy</a:t>
            </a:r>
            <a:endParaRPr lang="en-US"/>
          </a:p>
        </p:txBody>
      </p:sp>
      <p:pic>
        <p:nvPicPr>
          <p:cNvPr id="9" name="Graphic 8" descr="Heart with solid fill">
            <a:extLst>
              <a:ext uri="{FF2B5EF4-FFF2-40B4-BE49-F238E27FC236}">
                <a16:creationId xmlns:a16="http://schemas.microsoft.com/office/drawing/2014/main" id="{F03DF2B5-1129-E883-B4A5-397F769CB0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1702" y="163525"/>
            <a:ext cx="374904" cy="374904"/>
          </a:xfrm>
          <a:prstGeom prst="rect">
            <a:avLst/>
          </a:prstGeom>
        </p:spPr>
      </p:pic>
      <p:sp>
        <p:nvSpPr>
          <p:cNvPr id="10" name="object 7">
            <a:extLst>
              <a:ext uri="{FF2B5EF4-FFF2-40B4-BE49-F238E27FC236}">
                <a16:creationId xmlns:a16="http://schemas.microsoft.com/office/drawing/2014/main" id="{1922E333-0D33-1134-3C63-2E9FBE7A8FBE}"/>
              </a:ext>
            </a:extLst>
          </p:cNvPr>
          <p:cNvSpPr txBox="1">
            <a:spLocks/>
          </p:cNvSpPr>
          <p:nvPr/>
        </p:nvSpPr>
        <p:spPr>
          <a:xfrm>
            <a:off x="1158528" y="928585"/>
            <a:ext cx="6055071" cy="615553"/>
          </a:xfrm>
          <a:prstGeom prst="rect">
            <a:avLst/>
          </a:prstGeom>
          <a:solidFill>
            <a:srgbClr val="B4DCFF">
              <a:alpha val="50000"/>
            </a:srgbClr>
          </a:solidFill>
          <a:ln>
            <a:noFill/>
          </a:ln>
        </p:spPr>
        <p:txBody>
          <a:bodyPr vert="horz" wrap="square" lIns="228600" tIns="91440" rIns="0" bIns="91440" rtlCol="0" anchor="ctr">
            <a:spAutoFit/>
          </a:bodyPr>
          <a:lstStyle>
            <a:lvl1pPr algn="r">
              <a:defRPr sz="2000" b="0" i="0">
                <a:solidFill>
                  <a:schemeClr val="bg1"/>
                </a:solidFill>
                <a:latin typeface="AvenirNext LT Pro Regular" panose="020B0504020202020204" pitchFamily="34" charset="77"/>
                <a:ea typeface="+mj-ea"/>
                <a:cs typeface="Arial"/>
              </a:defRPr>
            </a:lvl1pPr>
          </a:lstStyle>
          <a:p>
            <a:pPr algn="l"/>
            <a:r>
              <a:rPr lang="en-US" sz="2800" b="1" kern="0">
                <a:solidFill>
                  <a:srgbClr val="0078A9"/>
                </a:solidFill>
                <a:latin typeface="Avenir Next LT Pro" panose="020B0504020202020204" pitchFamily="34" charset="0"/>
              </a:rPr>
              <a:t>Communication &amp; Empathy</a:t>
            </a:r>
          </a:p>
        </p:txBody>
      </p:sp>
      <p:sp>
        <p:nvSpPr>
          <p:cNvPr id="11" name="Rectangle 10">
            <a:extLst>
              <a:ext uri="{FF2B5EF4-FFF2-40B4-BE49-F238E27FC236}">
                <a16:creationId xmlns:a16="http://schemas.microsoft.com/office/drawing/2014/main" id="{C2CCCA5A-E370-D500-D69E-CD8733009686}"/>
              </a:ext>
            </a:extLst>
          </p:cNvPr>
          <p:cNvSpPr/>
          <p:nvPr/>
        </p:nvSpPr>
        <p:spPr>
          <a:xfrm>
            <a:off x="547973" y="928585"/>
            <a:ext cx="610556" cy="610556"/>
          </a:xfrm>
          <a:prstGeom prst="rect">
            <a:avLst/>
          </a:prstGeom>
          <a:solidFill>
            <a:srgbClr val="0078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4" name="Graphic 13" descr="Heart with solid fill">
            <a:extLst>
              <a:ext uri="{FF2B5EF4-FFF2-40B4-BE49-F238E27FC236}">
                <a16:creationId xmlns:a16="http://schemas.microsoft.com/office/drawing/2014/main" id="{1C1F23FE-D7D0-DC5D-250C-894CED7AEC9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799" y="1046411"/>
            <a:ext cx="374904" cy="374904"/>
          </a:xfrm>
          <a:prstGeom prst="rect">
            <a:avLst/>
          </a:prstGeom>
        </p:spPr>
      </p:pic>
    </p:spTree>
    <p:extLst>
      <p:ext uri="{BB962C8B-B14F-4D97-AF65-F5344CB8AC3E}">
        <p14:creationId xmlns:p14="http://schemas.microsoft.com/office/powerpoint/2010/main" val="45828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Grp="1"/>
          </p:cNvGraphicFramePr>
          <p:nvPr>
            <p:extLst>
              <p:ext uri="{D42A27DB-BD31-4B8C-83A1-F6EECF244321}">
                <p14:modId xmlns:p14="http://schemas.microsoft.com/office/powerpoint/2010/main" val="1541947931"/>
              </p:ext>
            </p:extLst>
          </p:nvPr>
        </p:nvGraphicFramePr>
        <p:xfrm>
          <a:off x="579549" y="888692"/>
          <a:ext cx="6629277" cy="5308314"/>
        </p:xfrm>
        <a:graphic>
          <a:graphicData uri="http://schemas.openxmlformats.org/drawingml/2006/table">
            <a:tbl>
              <a:tblPr firstRow="1" bandRow="1">
                <a:tableStyleId>{2D5ABB26-0587-4C30-8999-92F81FD0307C}</a:tableStyleId>
              </a:tblPr>
              <a:tblGrid>
                <a:gridCol w="3352058">
                  <a:extLst>
                    <a:ext uri="{9D8B030D-6E8A-4147-A177-3AD203B41FA5}">
                      <a16:colId xmlns:a16="http://schemas.microsoft.com/office/drawing/2014/main" val="20000"/>
                    </a:ext>
                  </a:extLst>
                </a:gridCol>
                <a:gridCol w="3277219">
                  <a:extLst>
                    <a:ext uri="{9D8B030D-6E8A-4147-A177-3AD203B41FA5}">
                      <a16:colId xmlns:a16="http://schemas.microsoft.com/office/drawing/2014/main" val="20001"/>
                    </a:ext>
                  </a:extLst>
                </a:gridCol>
              </a:tblGrid>
              <a:tr h="422328">
                <a:tc gridSpan="2">
                  <a:txBody>
                    <a:bodyPr/>
                    <a:lstStyle/>
                    <a:p>
                      <a:pPr marL="171450">
                        <a:lnSpc>
                          <a:spcPct val="100000"/>
                        </a:lnSpc>
                        <a:spcBef>
                          <a:spcPts val="520"/>
                        </a:spcBef>
                      </a:pPr>
                      <a:r>
                        <a:rPr lang="en-US" sz="2000" b="1" spc="0">
                          <a:solidFill>
                            <a:srgbClr val="FFFFFF"/>
                          </a:solidFill>
                          <a:latin typeface="Avenir Next LT Pro" panose="020B0504020202020204" pitchFamily="34" charset="0"/>
                        </a:rPr>
                        <a:t>The A-HEART Model Quick Tips</a:t>
                      </a:r>
                      <a:endParaRPr lang="en-US" sz="2000" spc="0">
                        <a:latin typeface="Avenir Next LT Pro" panose="020B0504020202020204" pitchFamily="34" charset="0"/>
                        <a:cs typeface="Arial"/>
                      </a:endParaRPr>
                    </a:p>
                  </a:txBody>
                  <a:tcPr marL="182880" marR="18288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0078A9"/>
                    </a:solidFill>
                  </a:tcPr>
                </a:tc>
                <a:tc hMerge="1">
                  <a:txBody>
                    <a:bodyPr/>
                    <a:lstStyle/>
                    <a:p>
                      <a:pPr marL="171450">
                        <a:lnSpc>
                          <a:spcPct val="100000"/>
                        </a:lnSpc>
                        <a:spcBef>
                          <a:spcPts val="520"/>
                        </a:spcBef>
                      </a:pPr>
                      <a:endParaRPr sz="2000" spc="0">
                        <a:latin typeface="AvenirNext LT Pro Regular" panose="020B0504020202020204" pitchFamily="34" charset="77"/>
                        <a:cs typeface="Arial"/>
                      </a:endParaRPr>
                    </a:p>
                  </a:txBody>
                  <a:tcPr marL="0" marR="0" marT="66040" marB="0" anchor="ctr">
                    <a:lnL w="9525" cap="flat" cmpd="sng" algn="ctr">
                      <a:solidFill>
                        <a:srgbClr val="0078A9"/>
                      </a:solidFill>
                      <a:prstDash val="solid"/>
                      <a:round/>
                      <a:headEnd type="none" w="med" len="med"/>
                      <a:tailEnd type="none" w="med" len="med"/>
                    </a:lnL>
                    <a:lnR w="9525" cap="flat" cmpd="sng" algn="ctr">
                      <a:solidFill>
                        <a:srgbClr val="0078A9"/>
                      </a:solidFill>
                      <a:prstDash val="solid"/>
                      <a:round/>
                      <a:headEnd type="none" w="med" len="med"/>
                      <a:tailEnd type="none" w="med" len="med"/>
                    </a:lnR>
                    <a:lnT w="9525" cap="flat" cmpd="sng" algn="ctr">
                      <a:solidFill>
                        <a:srgbClr val="0078A9"/>
                      </a:solidFill>
                      <a:prstDash val="solid"/>
                      <a:round/>
                      <a:headEnd type="none" w="med" len="med"/>
                      <a:tailEnd type="none" w="med" len="med"/>
                    </a:lnT>
                    <a:lnB w="9525"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0078A9"/>
                    </a:solidFill>
                  </a:tcPr>
                </a:tc>
                <a:extLst>
                  <a:ext uri="{0D108BD9-81ED-4DB2-BD59-A6C34878D82A}">
                    <a16:rowId xmlns:a16="http://schemas.microsoft.com/office/drawing/2014/main" val="10000"/>
                  </a:ext>
                </a:extLst>
              </a:tr>
              <a:tr h="1408725">
                <a:tc>
                  <a:txBody>
                    <a:bodyPr/>
                    <a:lstStyle/>
                    <a:p>
                      <a:pPr marL="7938" indent="0" algn="l">
                        <a:lnSpc>
                          <a:spcPct val="100000"/>
                        </a:lnSpc>
                        <a:spcBef>
                          <a:spcPts val="300"/>
                        </a:spcBef>
                        <a:spcAft>
                          <a:spcPts val="100"/>
                        </a:spcAft>
                        <a:buClr>
                          <a:schemeClr val="accent6"/>
                        </a:buClr>
                        <a:buFontTx/>
                        <a:buNone/>
                        <a:tabLst/>
                      </a:pPr>
                      <a:r>
                        <a:rPr lang="en-US" sz="1400" b="1" spc="0">
                          <a:solidFill>
                            <a:srgbClr val="E75300"/>
                          </a:solidFill>
                          <a:latin typeface="Avenir Next LT Pro" panose="020B0504020202020204" pitchFamily="34" charset="0"/>
                        </a:rPr>
                        <a:t>A</a:t>
                      </a:r>
                      <a:r>
                        <a:rPr lang="en-US" sz="1400" b="1" spc="0">
                          <a:solidFill>
                            <a:schemeClr val="tx1">
                              <a:lumMod val="85000"/>
                              <a:lumOff val="15000"/>
                            </a:schemeClr>
                          </a:solidFill>
                          <a:latin typeface="Avenir Next LT Pro" panose="020B0504020202020204" pitchFamily="34" charset="0"/>
                        </a:rPr>
                        <a:t>pologize for the experience</a:t>
                      </a:r>
                      <a:endParaRPr lang="en-US" sz="1400" spc="0">
                        <a:solidFill>
                          <a:schemeClr val="tx1">
                            <a:lumMod val="85000"/>
                            <a:lumOff val="15000"/>
                          </a:schemeClr>
                        </a:solidFill>
                        <a:latin typeface="Avenir Next LT Pro" panose="020B0504020202020204" pitchFamily="34" charset="0"/>
                      </a:endParaRPr>
                    </a:p>
                    <a:p>
                      <a:pPr marL="179388" indent="-179388" algn="l">
                        <a:lnSpc>
                          <a:spcPct val="100000"/>
                        </a:lnSpc>
                        <a:spcBef>
                          <a:spcPts val="300"/>
                        </a:spcBef>
                        <a:spcAft>
                          <a:spcPts val="100"/>
                        </a:spcAft>
                        <a:buClr>
                          <a:schemeClr val="accent6"/>
                        </a:buClr>
                        <a:buFont typeface="System Font Regular"/>
                        <a:buChar char="»"/>
                        <a:tabLst/>
                      </a:pPr>
                      <a:r>
                        <a:rPr lang="en-US" sz="1050" spc="0">
                          <a:solidFill>
                            <a:schemeClr val="tx1">
                              <a:lumMod val="85000"/>
                              <a:lumOff val="15000"/>
                            </a:schemeClr>
                          </a:solidFill>
                          <a:latin typeface="Avenir Next LT Pro" panose="020B0504020202020204" pitchFamily="34" charset="0"/>
                        </a:rPr>
                        <a:t>Check your reaction.</a:t>
                      </a:r>
                    </a:p>
                    <a:p>
                      <a:pPr marL="179388" indent="-179388" algn="l">
                        <a:lnSpc>
                          <a:spcPct val="100000"/>
                        </a:lnSpc>
                        <a:spcBef>
                          <a:spcPts val="300"/>
                        </a:spcBef>
                        <a:spcAft>
                          <a:spcPts val="100"/>
                        </a:spcAft>
                        <a:buClr>
                          <a:schemeClr val="accent6"/>
                        </a:buClr>
                        <a:buFont typeface="System Font Regular"/>
                        <a:buChar char="»"/>
                        <a:tabLst/>
                      </a:pPr>
                      <a:r>
                        <a:rPr lang="en-US" sz="1050" spc="0">
                          <a:solidFill>
                            <a:schemeClr val="tx1">
                              <a:lumMod val="85000"/>
                              <a:lumOff val="15000"/>
                            </a:schemeClr>
                          </a:solidFill>
                          <a:latin typeface="Avenir Next LT Pro" panose="020B0504020202020204" pitchFamily="34" charset="0"/>
                        </a:rPr>
                        <a:t>Start with the phrase “I am sorry...”</a:t>
                      </a:r>
                    </a:p>
                    <a:p>
                      <a:pPr marL="179388" indent="-179388" algn="l">
                        <a:lnSpc>
                          <a:spcPct val="100000"/>
                        </a:lnSpc>
                        <a:spcBef>
                          <a:spcPts val="300"/>
                        </a:spcBef>
                        <a:spcAft>
                          <a:spcPts val="100"/>
                        </a:spcAft>
                        <a:buClr>
                          <a:schemeClr val="accent6"/>
                        </a:buClr>
                        <a:buFont typeface="System Font Regular"/>
                        <a:buChar char="»"/>
                        <a:tabLst/>
                      </a:pPr>
                      <a:r>
                        <a:rPr lang="en-US" sz="1050" spc="0">
                          <a:solidFill>
                            <a:schemeClr val="tx1">
                              <a:lumMod val="85000"/>
                              <a:lumOff val="15000"/>
                            </a:schemeClr>
                          </a:solidFill>
                          <a:latin typeface="Avenir Next LT Pro" panose="020B0504020202020204" pitchFamily="34" charset="0"/>
                        </a:rPr>
                        <a:t>Apologize for the experience.</a:t>
                      </a:r>
                    </a:p>
                    <a:p>
                      <a:pPr marL="179388" indent="-179388" algn="l">
                        <a:lnSpc>
                          <a:spcPct val="100000"/>
                        </a:lnSpc>
                        <a:spcBef>
                          <a:spcPts val="300"/>
                        </a:spcBef>
                        <a:spcAft>
                          <a:spcPts val="100"/>
                        </a:spcAft>
                        <a:buClr>
                          <a:schemeClr val="accent6"/>
                        </a:buClr>
                        <a:buFont typeface="System Font Regular"/>
                        <a:buChar char="»"/>
                        <a:tabLst/>
                      </a:pPr>
                      <a:r>
                        <a:rPr lang="en-US" sz="1050" spc="0">
                          <a:solidFill>
                            <a:schemeClr val="tx1">
                              <a:lumMod val="85000"/>
                              <a:lumOff val="15000"/>
                            </a:schemeClr>
                          </a:solidFill>
                          <a:latin typeface="Avenir Next LT Pro" panose="020B0504020202020204" pitchFamily="34" charset="0"/>
                        </a:rPr>
                        <a:t>Don’t blame anyone.</a:t>
                      </a:r>
                    </a:p>
                    <a:p>
                      <a:pPr marL="179388" indent="-179388" algn="l">
                        <a:lnSpc>
                          <a:spcPct val="100000"/>
                        </a:lnSpc>
                        <a:spcBef>
                          <a:spcPts val="300"/>
                        </a:spcBef>
                        <a:spcAft>
                          <a:spcPts val="100"/>
                        </a:spcAft>
                        <a:buClr>
                          <a:schemeClr val="accent6"/>
                        </a:buClr>
                        <a:buFont typeface="System Font Regular"/>
                        <a:buChar char="»"/>
                        <a:tabLst/>
                      </a:pPr>
                      <a:r>
                        <a:rPr lang="en-US" sz="1050" spc="0">
                          <a:solidFill>
                            <a:schemeClr val="tx1">
                              <a:lumMod val="85000"/>
                              <a:lumOff val="15000"/>
                            </a:schemeClr>
                          </a:solidFill>
                          <a:latin typeface="Avenir Next LT Pro" panose="020B0504020202020204" pitchFamily="34" charset="0"/>
                        </a:rPr>
                        <a:t>Don’t start analyzing the concern or problem-solving yet.</a:t>
                      </a:r>
                      <a:endParaRPr lang="en-US" sz="1050" spc="0">
                        <a:solidFill>
                          <a:schemeClr val="tx1">
                            <a:lumMod val="85000"/>
                            <a:lumOff val="15000"/>
                          </a:schemeClr>
                        </a:solidFill>
                        <a:latin typeface="Avenir Next LT Pro" panose="020B0504020202020204" pitchFamily="34" charset="0"/>
                        <a:cs typeface="Avenir-Light"/>
                      </a:endParaRPr>
                    </a:p>
                  </a:txBody>
                  <a:tcPr marL="182880" marR="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B4DCFF">
                        <a:alpha val="20000"/>
                      </a:srgbClr>
                    </a:solidFill>
                  </a:tcPr>
                </a:tc>
                <a:tc>
                  <a:txBody>
                    <a:bodyPr/>
                    <a:lstStyle/>
                    <a:p>
                      <a:pPr marL="7938" indent="0" algn="l">
                        <a:lnSpc>
                          <a:spcPct val="100000"/>
                        </a:lnSpc>
                        <a:spcBef>
                          <a:spcPts val="300"/>
                        </a:spcBef>
                        <a:spcAft>
                          <a:spcPts val="100"/>
                        </a:spcAft>
                        <a:buClr>
                          <a:schemeClr val="accent6"/>
                        </a:buClr>
                        <a:buFontTx/>
                        <a:buNone/>
                        <a:tabLst/>
                      </a:pPr>
                      <a:r>
                        <a:rPr lang="en-US" sz="1400" b="1" spc="0">
                          <a:solidFill>
                            <a:srgbClr val="E75300"/>
                          </a:solidFill>
                          <a:latin typeface="Avenir Next LT Pro" panose="020B0504020202020204" pitchFamily="34" charset="0"/>
                        </a:rPr>
                        <a:t>A</a:t>
                      </a:r>
                      <a:r>
                        <a:rPr lang="en-US" sz="1400" b="1" spc="0">
                          <a:solidFill>
                            <a:schemeClr val="tx1">
                              <a:lumMod val="85000"/>
                              <a:lumOff val="15000"/>
                            </a:schemeClr>
                          </a:solidFill>
                          <a:latin typeface="Avenir Next LT Pro" panose="020B0504020202020204" pitchFamily="34" charset="0"/>
                        </a:rPr>
                        <a:t>sk how you can make it better</a:t>
                      </a:r>
                      <a:endParaRPr lang="en-US" sz="1400" spc="0">
                        <a:solidFill>
                          <a:schemeClr val="tx1">
                            <a:lumMod val="85000"/>
                            <a:lumOff val="15000"/>
                          </a:schemeClr>
                        </a:solidFill>
                        <a:latin typeface="Avenir Next LT Pro" panose="020B0504020202020204" pitchFamily="34" charset="0"/>
                      </a:endParaRP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Re-apologize for the concern.</a:t>
                      </a: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Ask “What can I do to make this better?”</a:t>
                      </a: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Pause and let the person respond.</a:t>
                      </a:r>
                      <a:endParaRPr lang="en-US" sz="1000" spc="0">
                        <a:solidFill>
                          <a:schemeClr val="tx1">
                            <a:lumMod val="85000"/>
                            <a:lumOff val="15000"/>
                          </a:schemeClr>
                        </a:solidFill>
                        <a:latin typeface="Avenir Next LT Pro" panose="020B0504020202020204" pitchFamily="34" charset="0"/>
                        <a:cs typeface="Avenir-Light"/>
                      </a:endParaRPr>
                    </a:p>
                  </a:txBody>
                  <a:tcPr marL="182880" marR="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B4DCFF">
                        <a:alpha val="20000"/>
                      </a:srgbClr>
                    </a:solidFill>
                  </a:tcPr>
                </a:tc>
                <a:extLst>
                  <a:ext uri="{0D108BD9-81ED-4DB2-BD59-A6C34878D82A}">
                    <a16:rowId xmlns:a16="http://schemas.microsoft.com/office/drawing/2014/main" val="10001"/>
                  </a:ext>
                </a:extLst>
              </a:tr>
              <a:tr h="1684685">
                <a:tc>
                  <a:txBody>
                    <a:bodyPr/>
                    <a:lstStyle/>
                    <a:p>
                      <a:pPr marL="7938" indent="0" algn="l">
                        <a:lnSpc>
                          <a:spcPct val="100000"/>
                        </a:lnSpc>
                        <a:spcBef>
                          <a:spcPts val="300"/>
                        </a:spcBef>
                        <a:spcAft>
                          <a:spcPts val="100"/>
                        </a:spcAft>
                        <a:buClr>
                          <a:schemeClr val="accent6"/>
                        </a:buClr>
                        <a:buFont typeface="System Font Regular"/>
                        <a:buNone/>
                        <a:tabLst/>
                      </a:pPr>
                      <a:r>
                        <a:rPr lang="en-US" sz="1400" b="1" spc="0">
                          <a:solidFill>
                            <a:srgbClr val="E75300"/>
                          </a:solidFill>
                          <a:latin typeface="Avenir Next LT Pro" panose="020B0504020202020204" pitchFamily="34" charset="0"/>
                        </a:rPr>
                        <a:t>H</a:t>
                      </a:r>
                      <a:r>
                        <a:rPr lang="en-US" sz="1400" b="1" spc="0">
                          <a:solidFill>
                            <a:schemeClr val="tx1">
                              <a:lumMod val="85000"/>
                              <a:lumOff val="15000"/>
                            </a:schemeClr>
                          </a:solidFill>
                          <a:latin typeface="Avenir Next LT Pro" panose="020B0504020202020204" pitchFamily="34" charset="0"/>
                        </a:rPr>
                        <a:t>ear the person</a:t>
                      </a:r>
                      <a:endParaRPr lang="en-US" sz="1400" spc="0">
                        <a:solidFill>
                          <a:schemeClr val="tx1">
                            <a:lumMod val="85000"/>
                            <a:lumOff val="15000"/>
                          </a:schemeClr>
                        </a:solidFill>
                        <a:latin typeface="Avenir Next LT Pro" panose="020B0504020202020204" pitchFamily="34" charset="0"/>
                      </a:endParaRP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Let the person tell you what they want to say.</a:t>
                      </a:r>
                    </a:p>
                    <a:p>
                      <a:pPr marL="179388" marR="512445"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LISTEN for their perceptions, concerns, and feelings.</a:t>
                      </a: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Draw out the full concerns if needed.</a:t>
                      </a:r>
                    </a:p>
                    <a:p>
                      <a:pPr marL="179388" marR="608330"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Don’t jump to problem-solving before the person is finished.</a:t>
                      </a:r>
                      <a:endParaRPr lang="en-US" sz="1000" spc="0">
                        <a:solidFill>
                          <a:schemeClr val="tx1">
                            <a:lumMod val="85000"/>
                            <a:lumOff val="15000"/>
                          </a:schemeClr>
                        </a:solidFill>
                        <a:latin typeface="Avenir Next LT Pro" panose="020B0504020202020204" pitchFamily="34" charset="0"/>
                        <a:cs typeface="Avenir-Light"/>
                      </a:endParaRPr>
                    </a:p>
                  </a:txBody>
                  <a:tcPr marL="182880" marR="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B4DCFF">
                        <a:alpha val="20000"/>
                      </a:srgbClr>
                    </a:solidFill>
                  </a:tcPr>
                </a:tc>
                <a:tc>
                  <a:txBody>
                    <a:bodyPr/>
                    <a:lstStyle/>
                    <a:p>
                      <a:pPr marL="7938" indent="0" algn="l">
                        <a:lnSpc>
                          <a:spcPct val="100000"/>
                        </a:lnSpc>
                        <a:spcBef>
                          <a:spcPts val="300"/>
                        </a:spcBef>
                        <a:spcAft>
                          <a:spcPts val="100"/>
                        </a:spcAft>
                        <a:buClr>
                          <a:schemeClr val="accent6"/>
                        </a:buClr>
                        <a:buFont typeface="System Font Regular"/>
                        <a:buNone/>
                        <a:tabLst/>
                      </a:pPr>
                      <a:r>
                        <a:rPr lang="en-US" sz="1400" b="1" spc="0">
                          <a:solidFill>
                            <a:srgbClr val="E75300"/>
                          </a:solidFill>
                          <a:latin typeface="Avenir Next LT Pro" panose="020B0504020202020204" pitchFamily="34" charset="0"/>
                        </a:rPr>
                        <a:t>R</a:t>
                      </a:r>
                      <a:r>
                        <a:rPr lang="en-US" sz="1400" b="1" spc="0">
                          <a:solidFill>
                            <a:schemeClr val="tx1">
                              <a:lumMod val="85000"/>
                              <a:lumOff val="15000"/>
                            </a:schemeClr>
                          </a:solidFill>
                          <a:latin typeface="Avenir Next LT Pro" panose="020B0504020202020204" pitchFamily="34" charset="0"/>
                        </a:rPr>
                        <a:t>esolve the concern</a:t>
                      </a:r>
                      <a:endParaRPr lang="en-US" sz="1400" spc="0">
                        <a:solidFill>
                          <a:schemeClr val="tx1">
                            <a:lumMod val="85000"/>
                            <a:lumOff val="15000"/>
                          </a:schemeClr>
                        </a:solidFill>
                        <a:latin typeface="Avenir Next LT Pro" panose="020B0504020202020204" pitchFamily="34" charset="0"/>
                      </a:endParaRP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Use their requested solution if possible.</a:t>
                      </a:r>
                    </a:p>
                    <a:p>
                      <a:pPr marL="179388" marR="446405"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Provide additional options so they know all possible solutions.</a:t>
                      </a:r>
                    </a:p>
                    <a:p>
                      <a:pPr marL="179388" marR="264160"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If you are unable to resolve the concern to the person’s satisfaction, follow your department’s service recovery policy.</a:t>
                      </a:r>
                      <a:endParaRPr lang="en-US" sz="1000" spc="0">
                        <a:solidFill>
                          <a:schemeClr val="tx1">
                            <a:lumMod val="85000"/>
                            <a:lumOff val="15000"/>
                          </a:schemeClr>
                        </a:solidFill>
                        <a:latin typeface="Avenir Next LT Pro" panose="020B0504020202020204" pitchFamily="34" charset="0"/>
                        <a:cs typeface="Avenir-Light"/>
                      </a:endParaRPr>
                    </a:p>
                  </a:txBody>
                  <a:tcPr marL="182880" marR="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B4DCFF">
                        <a:alpha val="20000"/>
                      </a:srgbClr>
                    </a:solidFill>
                  </a:tcPr>
                </a:tc>
                <a:extLst>
                  <a:ext uri="{0D108BD9-81ED-4DB2-BD59-A6C34878D82A}">
                    <a16:rowId xmlns:a16="http://schemas.microsoft.com/office/drawing/2014/main" val="10002"/>
                  </a:ext>
                </a:extLst>
              </a:tr>
              <a:tr h="1525589">
                <a:tc>
                  <a:txBody>
                    <a:bodyPr/>
                    <a:lstStyle/>
                    <a:p>
                      <a:pPr marL="7938" indent="0" algn="l">
                        <a:lnSpc>
                          <a:spcPct val="100000"/>
                        </a:lnSpc>
                        <a:spcBef>
                          <a:spcPts val="300"/>
                        </a:spcBef>
                        <a:spcAft>
                          <a:spcPts val="100"/>
                        </a:spcAft>
                        <a:buClr>
                          <a:schemeClr val="accent6"/>
                        </a:buClr>
                        <a:buFont typeface="System Font Regular"/>
                        <a:buNone/>
                        <a:tabLst/>
                      </a:pPr>
                      <a:r>
                        <a:rPr lang="en-US" sz="1400" b="1" spc="0">
                          <a:solidFill>
                            <a:srgbClr val="E75300"/>
                          </a:solidFill>
                          <a:latin typeface="Avenir Next LT Pro" panose="020B0504020202020204" pitchFamily="34" charset="0"/>
                        </a:rPr>
                        <a:t>E</a:t>
                      </a:r>
                      <a:r>
                        <a:rPr lang="en-US" sz="1400" b="1" spc="0">
                          <a:solidFill>
                            <a:schemeClr val="tx1"/>
                          </a:solidFill>
                          <a:latin typeface="Avenir Next LT Pro" panose="020B0504020202020204" pitchFamily="34" charset="0"/>
                        </a:rPr>
                        <a:t>mp</a:t>
                      </a:r>
                      <a:r>
                        <a:rPr lang="en-US" sz="1400" b="1" spc="0">
                          <a:solidFill>
                            <a:schemeClr val="tx1">
                              <a:lumMod val="85000"/>
                              <a:lumOff val="15000"/>
                            </a:schemeClr>
                          </a:solidFill>
                          <a:latin typeface="Avenir Next LT Pro" panose="020B0504020202020204" pitchFamily="34" charset="0"/>
                        </a:rPr>
                        <a:t>athize with their feelings</a:t>
                      </a:r>
                      <a:endParaRPr lang="en-US" sz="1400" spc="0">
                        <a:solidFill>
                          <a:schemeClr val="tx1">
                            <a:lumMod val="85000"/>
                            <a:lumOff val="15000"/>
                          </a:schemeClr>
                        </a:solidFill>
                        <a:latin typeface="Avenir Next LT Pro" panose="020B0504020202020204" pitchFamily="34" charset="0"/>
                      </a:endParaRPr>
                    </a:p>
                    <a:p>
                      <a:pPr marL="179388" marR="273050"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Use words and phrases that demonstrate caring and understanding.</a:t>
                      </a:r>
                    </a:p>
                    <a:p>
                      <a:pPr marL="179388" marR="219075"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Use body language and tone of voice that mirror your emphatic statements.</a:t>
                      </a:r>
                      <a:endParaRPr lang="en-US" sz="1000" spc="0">
                        <a:solidFill>
                          <a:schemeClr val="tx1">
                            <a:lumMod val="85000"/>
                            <a:lumOff val="15000"/>
                          </a:schemeClr>
                        </a:solidFill>
                        <a:latin typeface="Avenir Next LT Pro" panose="020B0504020202020204" pitchFamily="34" charset="0"/>
                        <a:cs typeface="Avenir-Light"/>
                      </a:endParaRPr>
                    </a:p>
                  </a:txBody>
                  <a:tcPr marL="182880" marR="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B4DCFF">
                        <a:alpha val="20000"/>
                      </a:srgbClr>
                    </a:solidFill>
                  </a:tcPr>
                </a:tc>
                <a:tc>
                  <a:txBody>
                    <a:bodyPr/>
                    <a:lstStyle/>
                    <a:p>
                      <a:pPr marL="7938" indent="0" algn="l">
                        <a:lnSpc>
                          <a:spcPct val="100000"/>
                        </a:lnSpc>
                        <a:spcBef>
                          <a:spcPts val="300"/>
                        </a:spcBef>
                        <a:spcAft>
                          <a:spcPts val="100"/>
                        </a:spcAft>
                        <a:buClr>
                          <a:schemeClr val="accent6"/>
                        </a:buClr>
                        <a:buFont typeface="System Font Regular"/>
                        <a:buNone/>
                        <a:tabLst/>
                      </a:pPr>
                      <a:r>
                        <a:rPr lang="en-US" sz="1400" b="1" spc="0">
                          <a:solidFill>
                            <a:srgbClr val="E75300"/>
                          </a:solidFill>
                          <a:latin typeface="Avenir Next LT Pro" panose="020B0504020202020204" pitchFamily="34" charset="0"/>
                        </a:rPr>
                        <a:t>T</a:t>
                      </a:r>
                      <a:r>
                        <a:rPr lang="en-US" sz="1400" b="1" spc="0">
                          <a:solidFill>
                            <a:schemeClr val="tx1">
                              <a:lumMod val="85000"/>
                              <a:lumOff val="15000"/>
                            </a:schemeClr>
                          </a:solidFill>
                          <a:latin typeface="Avenir Next LT Pro" panose="020B0504020202020204" pitchFamily="34" charset="0"/>
                        </a:rPr>
                        <a:t>hank the person</a:t>
                      </a:r>
                      <a:endParaRPr lang="en-US" sz="1400" spc="0">
                        <a:solidFill>
                          <a:schemeClr val="tx1">
                            <a:lumMod val="85000"/>
                            <a:lumOff val="15000"/>
                          </a:schemeClr>
                        </a:solidFill>
                        <a:latin typeface="Avenir Next LT Pro" panose="020B0504020202020204" pitchFamily="34" charset="0"/>
                      </a:endParaRPr>
                    </a:p>
                    <a:p>
                      <a:pPr marL="179388"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Start with the phrase “Thank you for...”</a:t>
                      </a:r>
                    </a:p>
                    <a:p>
                      <a:pPr marL="179388" marR="628015"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Appreciate the effort it took for them to express the concern.</a:t>
                      </a:r>
                    </a:p>
                    <a:p>
                      <a:pPr marL="179388" marR="246379" indent="-179388" algn="l">
                        <a:lnSpc>
                          <a:spcPct val="100000"/>
                        </a:lnSpc>
                        <a:spcBef>
                          <a:spcPts val="300"/>
                        </a:spcBef>
                        <a:spcAft>
                          <a:spcPts val="100"/>
                        </a:spcAft>
                        <a:buClr>
                          <a:schemeClr val="accent6"/>
                        </a:buClr>
                        <a:buFont typeface="System Font Regular"/>
                        <a:buChar char="»"/>
                        <a:tabLst/>
                      </a:pPr>
                      <a:r>
                        <a:rPr lang="en-US" sz="1000" spc="0">
                          <a:solidFill>
                            <a:schemeClr val="tx1">
                              <a:lumMod val="85000"/>
                              <a:lumOff val="15000"/>
                            </a:schemeClr>
                          </a:solidFill>
                          <a:latin typeface="Avenir Next LT Pro" panose="020B0504020202020204" pitchFamily="34" charset="0"/>
                        </a:rPr>
                        <a:t>Mention how their raising the concern allowed you to improve the care for them or for others in the future.</a:t>
                      </a:r>
                      <a:endParaRPr lang="en-US" sz="1000" spc="0">
                        <a:solidFill>
                          <a:schemeClr val="tx1">
                            <a:lumMod val="85000"/>
                            <a:lumOff val="15000"/>
                          </a:schemeClr>
                        </a:solidFill>
                        <a:latin typeface="Avenir Next LT Pro" panose="020B0504020202020204" pitchFamily="34" charset="0"/>
                        <a:cs typeface="Avenir-Light"/>
                      </a:endParaRPr>
                    </a:p>
                  </a:txBody>
                  <a:tcPr marL="182880" marR="0" marT="91440" marB="91440">
                    <a:lnL w="12700" cap="flat" cmpd="sng" algn="ctr">
                      <a:solidFill>
                        <a:srgbClr val="0078A9"/>
                      </a:solidFill>
                      <a:prstDash val="solid"/>
                      <a:round/>
                      <a:headEnd type="none" w="med" len="med"/>
                      <a:tailEnd type="none" w="med" len="med"/>
                    </a:lnL>
                    <a:lnR w="12700" cap="flat" cmpd="sng" algn="ctr">
                      <a:solidFill>
                        <a:srgbClr val="0078A9"/>
                      </a:solidFill>
                      <a:prstDash val="solid"/>
                      <a:round/>
                      <a:headEnd type="none" w="med" len="med"/>
                      <a:tailEnd type="none" w="med" len="med"/>
                    </a:lnR>
                    <a:lnT w="12700" cap="flat" cmpd="sng" algn="ctr">
                      <a:solidFill>
                        <a:srgbClr val="0078A9"/>
                      </a:solidFill>
                      <a:prstDash val="solid"/>
                      <a:round/>
                      <a:headEnd type="none" w="med" len="med"/>
                      <a:tailEnd type="none" w="med" len="med"/>
                    </a:lnT>
                    <a:lnB w="12700" cap="flat" cmpd="sng" algn="ctr">
                      <a:solidFill>
                        <a:srgbClr val="0078A9"/>
                      </a:solidFill>
                      <a:prstDash val="solid"/>
                      <a:round/>
                      <a:headEnd type="none" w="med" len="med"/>
                      <a:tailEnd type="none" w="med" len="med"/>
                    </a:lnB>
                    <a:lnTlToBr w="12700" cmpd="sng">
                      <a:noFill/>
                      <a:prstDash val="solid"/>
                    </a:lnTlToBr>
                    <a:lnBlToTr w="12700" cmpd="sng">
                      <a:noFill/>
                      <a:prstDash val="solid"/>
                    </a:lnBlToTr>
                    <a:solidFill>
                      <a:srgbClr val="B4DCFF">
                        <a:alpha val="20000"/>
                      </a:srgbClr>
                    </a:solidFill>
                  </a:tcPr>
                </a:tc>
                <a:extLst>
                  <a:ext uri="{0D108BD9-81ED-4DB2-BD59-A6C34878D82A}">
                    <a16:rowId xmlns:a16="http://schemas.microsoft.com/office/drawing/2014/main" val="10003"/>
                  </a:ext>
                </a:extLst>
              </a:tr>
            </a:tbl>
          </a:graphicData>
        </a:graphic>
      </p:graphicFrame>
      <p:sp>
        <p:nvSpPr>
          <p:cNvPr id="11" name="object 7">
            <a:extLst>
              <a:ext uri="{FF2B5EF4-FFF2-40B4-BE49-F238E27FC236}">
                <a16:creationId xmlns:a16="http://schemas.microsoft.com/office/drawing/2014/main" id="{9DDA6DC2-F15E-FC4F-A482-A46E55736366}"/>
              </a:ext>
            </a:extLst>
          </p:cNvPr>
          <p:cNvSpPr txBox="1">
            <a:spLocks noGrp="1"/>
          </p:cNvSpPr>
          <p:nvPr>
            <p:ph type="title"/>
          </p:nvPr>
        </p:nvSpPr>
        <p:spPr>
          <a:xfrm>
            <a:off x="478536" y="190219"/>
            <a:ext cx="6839712" cy="320601"/>
          </a:xfrm>
        </p:spPr>
        <p:txBody>
          <a:bodyPr vert="horz" wrap="square" lIns="0" tIns="12700" rIns="0" bIns="0" rtlCol="0">
            <a:spAutoFit/>
          </a:bodyPr>
          <a:lstStyle/>
          <a:p>
            <a:pPr algn="l"/>
            <a:r>
              <a:rPr lang="en-US">
                <a:solidFill>
                  <a:srgbClr val="FFFFFF"/>
                </a:solidFill>
                <a:cs typeface="Avenir"/>
              </a:rPr>
              <a:t>Communication &amp; Empathy</a:t>
            </a:r>
            <a:endParaRPr lang="en-US"/>
          </a:p>
        </p:txBody>
      </p:sp>
      <p:pic>
        <p:nvPicPr>
          <p:cNvPr id="14" name="Graphic 13" descr="Heart with solid fill">
            <a:extLst>
              <a:ext uri="{FF2B5EF4-FFF2-40B4-BE49-F238E27FC236}">
                <a16:creationId xmlns:a16="http://schemas.microsoft.com/office/drawing/2014/main" id="{F0935199-A323-C645-A19D-56FA23659D3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61702" y="163525"/>
            <a:ext cx="374904" cy="374904"/>
          </a:xfrm>
          <a:prstGeom prst="rect">
            <a:avLst/>
          </a:prstGeom>
        </p:spPr>
      </p:pic>
      <p:sp>
        <p:nvSpPr>
          <p:cNvPr id="6" name="TextBox 5">
            <a:extLst>
              <a:ext uri="{FF2B5EF4-FFF2-40B4-BE49-F238E27FC236}">
                <a16:creationId xmlns:a16="http://schemas.microsoft.com/office/drawing/2014/main" id="{AD159D3C-29E9-40E8-BE09-75D0928F7361}"/>
              </a:ext>
            </a:extLst>
          </p:cNvPr>
          <p:cNvSpPr txBox="1"/>
          <p:nvPr/>
        </p:nvSpPr>
        <p:spPr>
          <a:xfrm>
            <a:off x="598795" y="6547269"/>
            <a:ext cx="6562907" cy="2215030"/>
          </a:xfrm>
          <a:prstGeom prst="rect">
            <a:avLst/>
          </a:prstGeom>
          <a:noFill/>
        </p:spPr>
        <p:txBody>
          <a:bodyPr wrap="square" lIns="91440" tIns="45720" rIns="91440" bIns="45720" anchor="t">
            <a:spAutoFit/>
          </a:bodyPr>
          <a:lstStyle/>
          <a:p>
            <a:pPr marL="12700">
              <a:lnSpc>
                <a:spcPct val="100000"/>
              </a:lnSpc>
              <a:spcBef>
                <a:spcPts val="100"/>
              </a:spcBef>
            </a:pPr>
            <a:r>
              <a:rPr lang="en-US" sz="1400">
                <a:solidFill>
                  <a:srgbClr val="0069A6"/>
                </a:solidFill>
                <a:latin typeface="Avenir Next LT Pro" panose="020B0504020202020204" pitchFamily="34" charset="0"/>
                <a:cs typeface="Arial"/>
              </a:rPr>
              <a:t>Learning Approach</a:t>
            </a:r>
            <a:endParaRPr lang="en-US" sz="1400">
              <a:latin typeface="Avenir Next LT Pro" panose="020B0504020202020204" pitchFamily="34" charset="0"/>
              <a:cs typeface="Arial"/>
            </a:endParaRPr>
          </a:p>
          <a:p>
            <a:pPr marL="12700" marR="250190">
              <a:lnSpc>
                <a:spcPct val="125000"/>
              </a:lnSpc>
              <a:spcBef>
                <a:spcPts val="819"/>
              </a:spcBef>
              <a:spcAft>
                <a:spcPts val="600"/>
              </a:spcAft>
            </a:pPr>
            <a:r>
              <a:rPr lang="en-US" sz="1000">
                <a:solidFill>
                  <a:schemeClr val="tx1">
                    <a:lumMod val="85000"/>
                    <a:lumOff val="15000"/>
                  </a:schemeClr>
                </a:solidFill>
                <a:latin typeface="Avenir Next LT Pro"/>
                <a:cs typeface="Avenir-Light"/>
              </a:rPr>
              <a:t>Although</a:t>
            </a:r>
            <a:r>
              <a:rPr lang="en-US" sz="1000">
                <a:solidFill>
                  <a:srgbClr val="0070C0"/>
                </a:solidFill>
                <a:latin typeface="Avenir Next LT Pro"/>
                <a:cs typeface="Avenir-Light"/>
              </a:rPr>
              <a:t> </a:t>
            </a:r>
            <a:r>
              <a:rPr lang="en-US" sz="1000">
                <a:solidFill>
                  <a:srgbClr val="0070C0"/>
                </a:solidFill>
                <a:latin typeface="Avenir Next LT Pro"/>
                <a:cs typeface="Avenir-Light"/>
                <a:hlinkClick r:id="rId4">
                  <a:extLst>
                    <a:ext uri="{A12FA001-AC4F-418D-AE19-62706E023703}">
                      <ahyp:hlinkClr xmlns:ahyp="http://schemas.microsoft.com/office/drawing/2018/hyperlinkcolor" val="tx"/>
                    </a:ext>
                  </a:extLst>
                </a:hlinkClick>
              </a:rPr>
              <a:t>A-HEART</a:t>
            </a:r>
            <a:r>
              <a:rPr lang="en-US" sz="1000">
                <a:solidFill>
                  <a:schemeClr val="tx1">
                    <a:lumMod val="85000"/>
                    <a:lumOff val="15000"/>
                  </a:schemeClr>
                </a:solidFill>
                <a:latin typeface="Avenir Next LT Pro"/>
                <a:cs typeface="Avenir-Light"/>
              </a:rPr>
              <a:t> may have been incorporated into training efforts in prior years, it makes sense to consider how A-HEART is refreshed as part of a broader service recovery program. That refresh can be done alongside the education needed for the other program components.
</a:t>
            </a:r>
            <a:r>
              <a:rPr lang="en-US" sz="1000">
                <a:solidFill>
                  <a:schemeClr val="tx1">
                    <a:lumMod val="85000"/>
                    <a:lumOff val="15000"/>
                  </a:schemeClr>
                </a:solidFill>
                <a:latin typeface="Avenir Next LT Pro"/>
                <a:cs typeface="Avenir-LightOblique"/>
              </a:rPr>
              <a:t>The evidence-based methods in this web-based service recovery training will help to make your service recovery conversations less stressful. The training will also increase your confidence and mastery when conducting service recovery conversations.</a:t>
            </a:r>
            <a:endParaRPr lang="en-US" sz="1000" b="1">
              <a:solidFill>
                <a:schemeClr val="tx1">
                  <a:lumMod val="85000"/>
                  <a:lumOff val="15000"/>
                </a:schemeClr>
              </a:solidFill>
              <a:latin typeface="Avenir Next LT Pro"/>
              <a:cs typeface="Avenir-LightOblique"/>
            </a:endParaRPr>
          </a:p>
          <a:p>
            <a:pPr marL="184150" marR="5080" lvl="0" indent="-171450">
              <a:lnSpc>
                <a:spcPct val="125000"/>
              </a:lnSpc>
              <a:spcBef>
                <a:spcPts val="100"/>
              </a:spcBef>
            </a:pPr>
            <a:r>
              <a:rPr lang="en-US" sz="1000">
                <a:solidFill>
                  <a:schemeClr val="accent6"/>
                </a:solidFill>
                <a:latin typeface="Avenir Next LT Pro" panose="020B0504020202020204" pitchFamily="34" charset="0"/>
                <a:cs typeface="Arial"/>
              </a:rPr>
              <a:t>» </a:t>
            </a:r>
            <a:r>
              <a:rPr lang="en-US" sz="1000" b="1">
                <a:solidFill>
                  <a:schemeClr val="accent6"/>
                </a:solidFill>
                <a:latin typeface="Avenir Next LT Pro" panose="020B0504020202020204" pitchFamily="34" charset="0"/>
                <a:cs typeface="Avenir-Heavy"/>
                <a:hlinkClick r:id="rId5">
                  <a:extLst>
                    <a:ext uri="{A12FA001-AC4F-418D-AE19-62706E023703}">
                      <ahyp:hlinkClr xmlns:ahyp="http://schemas.microsoft.com/office/drawing/2018/hyperlinkcolor" val="tx"/>
                    </a:ext>
                  </a:extLst>
                </a:hlinkClick>
              </a:rPr>
              <a:t>KP Learn Course: Service Recovery With A-HEART</a:t>
            </a:r>
            <a:endParaRPr lang="en-US" sz="1000" b="1">
              <a:solidFill>
                <a:schemeClr val="accent6"/>
              </a:solidFill>
              <a:latin typeface="Avenir Next LT Pro" panose="020B0504020202020204" pitchFamily="34" charset="0"/>
              <a:cs typeface="Avenir-Heavy"/>
            </a:endParaRPr>
          </a:p>
          <a:p>
            <a:pPr marL="184150" marR="5080" indent="-171450">
              <a:lnSpc>
                <a:spcPct val="125000"/>
              </a:lnSpc>
              <a:spcBef>
                <a:spcPts val="100"/>
              </a:spcBef>
            </a:pPr>
            <a:r>
              <a:rPr lang="en-US" sz="1000">
                <a:solidFill>
                  <a:schemeClr val="accent6"/>
                </a:solidFill>
                <a:latin typeface="Avenir Next LT Pro"/>
                <a:cs typeface="Arial"/>
              </a:rPr>
              <a:t>» </a:t>
            </a:r>
            <a:r>
              <a:rPr lang="en-US" sz="1000" b="1">
                <a:solidFill>
                  <a:schemeClr val="accent6"/>
                </a:solidFill>
                <a:latin typeface="Avenir Next LT Pro"/>
                <a:cs typeface="Avenir-Heavy"/>
                <a:hlinkClick r:id="rId6">
                  <a:extLst>
                    <a:ext uri="{A12FA001-AC4F-418D-AE19-62706E023703}">
                      <ahyp:hlinkClr xmlns:ahyp="http://schemas.microsoft.com/office/drawing/2018/hyperlinkcolor" val="tx"/>
                    </a:ext>
                  </a:extLst>
                </a:hlinkClick>
              </a:rPr>
              <a:t>Service Recovery on National Care Experience Website</a:t>
            </a:r>
            <a:endParaRPr lang="en-US" sz="1000">
              <a:solidFill>
                <a:schemeClr val="accent6"/>
              </a:solidFill>
              <a:latin typeface="Avenir Next LT Pro"/>
              <a:cs typeface="Avenir-Ligh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5916ABDDFF474CB81408115413D6BE" ma:contentTypeVersion="12" ma:contentTypeDescription="Create a new document." ma:contentTypeScope="" ma:versionID="b13fbd2f86e13ae1153725cfdec95cf3">
  <xsd:schema xmlns:xsd="http://www.w3.org/2001/XMLSchema" xmlns:xs="http://www.w3.org/2001/XMLSchema" xmlns:p="http://schemas.microsoft.com/office/2006/metadata/properties" xmlns:ns2="15d693cd-53ec-4a44-b3c5-21abcaf9f7b4" xmlns:ns3="b8bb8fbd-0c64-49d9-b10b-a87cb23cfcf8" targetNamespace="http://schemas.microsoft.com/office/2006/metadata/properties" ma:root="true" ma:fieldsID="138671889011d5908a97ba85b7b6b04b" ns2:_="" ns3:_="">
    <xsd:import namespace="15d693cd-53ec-4a44-b3c5-21abcaf9f7b4"/>
    <xsd:import namespace="b8bb8fbd-0c64-49d9-b10b-a87cb23cfc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693cd-53ec-4a44-b3c5-21abcaf9f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9112196-7e5b-431e-8fea-f50fb91bcef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bb8fbd-0c64-49d9-b10b-a87cb23cfc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cb8535f-83f1-4fd0-b218-9a56ec267a84}" ma:internalName="TaxCatchAll" ma:showField="CatchAllData" ma:web="b8bb8fbd-0c64-49d9-b10b-a87cb23cfc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5d693cd-53ec-4a44-b3c5-21abcaf9f7b4">
      <Terms xmlns="http://schemas.microsoft.com/office/infopath/2007/PartnerControls"/>
    </lcf76f155ced4ddcb4097134ff3c332f>
    <TaxCatchAll xmlns="b8bb8fbd-0c64-49d9-b10b-a87cb23cfc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19001A-7CAF-420D-8338-B164F81357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d693cd-53ec-4a44-b3c5-21abcaf9f7b4"/>
    <ds:schemaRef ds:uri="b8bb8fbd-0c64-49d9-b10b-a87cb23cfc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70D776-275D-4E62-8FAB-A42000123F88}">
  <ds:schemaRefs>
    <ds:schemaRef ds:uri="http://purl.org/dc/elements/1.1/"/>
    <ds:schemaRef ds:uri="15d693cd-53ec-4a44-b3c5-21abcaf9f7b4"/>
    <ds:schemaRef ds:uri="b8bb8fbd-0c64-49d9-b10b-a87cb23cfcf8"/>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902DA24-ABF3-48CF-A55D-DB0CBA3B75A8}">
  <ds:schemaRefs>
    <ds:schemaRef ds:uri="http://schemas.microsoft.com/sharepoint/v3/contenttype/forms"/>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emplate/>
  <TotalTime>98</TotalTime>
  <Words>10655</Words>
  <Application>Microsoft Macintosh PowerPoint</Application>
  <PresentationFormat>Custom</PresentationFormat>
  <Paragraphs>817</Paragraphs>
  <Slides>36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Avenir</vt:lpstr>
      <vt:lpstr>Avenir Next LT Pro</vt:lpstr>
      <vt:lpstr>Avenir-Heavy</vt:lpstr>
      <vt:lpstr>AvenirNext LT Pro Bold</vt:lpstr>
      <vt:lpstr>AvenirNext LT Pro Regular</vt:lpstr>
      <vt:lpstr>Calibri</vt:lpstr>
      <vt:lpstr>Courier New</vt:lpstr>
      <vt:lpstr>System Font Regular</vt:lpstr>
      <vt:lpstr>Wingdings</vt:lpstr>
      <vt:lpstr>Office Theme</vt:lpstr>
      <vt:lpstr>PowerPoint Presentation</vt:lpstr>
      <vt:lpstr>Table of Contents</vt:lpstr>
      <vt:lpstr>The Program</vt:lpstr>
      <vt:lpstr>The Program</vt:lpstr>
      <vt:lpstr>Proactive Surfacing</vt:lpstr>
      <vt:lpstr>Proactive Surfacing</vt:lpstr>
      <vt:lpstr>Proactive Surfacing</vt:lpstr>
      <vt:lpstr>Communication &amp; Empathy</vt:lpstr>
      <vt:lpstr>Communication &amp; Empathy</vt:lpstr>
      <vt:lpstr>Communication &amp; Empathy</vt:lpstr>
      <vt:lpstr>Resolution &amp; Recovery</vt:lpstr>
      <vt:lpstr>Resolution &amp; Recovery</vt:lpstr>
      <vt:lpstr>Resolution &amp; Recovery</vt:lpstr>
      <vt:lpstr>Resolution &amp; Recovery</vt:lpstr>
      <vt:lpstr>Resolution &amp; Recovery</vt:lpstr>
      <vt:lpstr>Resolution &amp; Recovery</vt:lpstr>
      <vt:lpstr>Tracking &amp; Measurement</vt:lpstr>
      <vt:lpstr>Tracking &amp; Measurement</vt:lpstr>
      <vt:lpstr>Diversity &amp; Inclusion </vt:lpstr>
      <vt:lpstr>Patient Experience Feedback</vt:lpstr>
      <vt:lpstr>Patient Experience Feedback</vt:lpstr>
      <vt:lpstr>Patient Experience Feedback</vt:lpstr>
      <vt:lpstr>Patient Experience Feedback</vt:lpstr>
      <vt:lpstr>Patient Experience Feedback</vt:lpstr>
      <vt:lpstr>Patient Experience Feedback</vt:lpstr>
      <vt:lpstr>Patient Experience Feedback</vt:lpstr>
      <vt:lpstr>Patient Experience Feedback</vt:lpstr>
      <vt:lpstr>Patient Experience Feedback</vt:lpstr>
      <vt:lpstr>Implementation</vt:lpstr>
      <vt:lpstr>Implementation</vt:lpstr>
      <vt:lpstr>Implementation</vt:lpstr>
      <vt:lpstr>Implementation</vt:lpstr>
      <vt:lpstr>Implementation</vt:lpstr>
      <vt:lpstr>Bibliography</vt:lpstr>
      <vt:lpstr>Bibliography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Kaiser Permanente  Service Recovery Program A COMPREHENSIVE GUIDE</dc:title>
  <dc:creator>Evelyn Nodal</dc:creator>
  <cp:lastModifiedBy>Tracy L Silveria</cp:lastModifiedBy>
  <cp:revision>4</cp:revision>
  <cp:lastPrinted>2021-02-26T17:28:08Z</cp:lastPrinted>
  <dcterms:created xsi:type="dcterms:W3CDTF">2020-12-07T20:42:14Z</dcterms:created>
  <dcterms:modified xsi:type="dcterms:W3CDTF">2025-07-03T00:40:40Z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2016-03-07T00:00:00Z</vt:filetime>
  </property>
  <property fmtid="{D5CDD505-2E9C-101B-9397-08002B2CF9AE}" pid="3" name="Creator">
    <vt:lpwstr>Adobe InDesign CC 2015 (Macintosh)</vt:lpwstr>
  </property>
  <property fmtid="{D5CDD505-2E9C-101B-9397-08002B2CF9AE}" pid="4" name="LastSaved">
    <vt:filetime>2020-12-07T00:00:00Z</vt:filetime>
  </property>
  <property fmtid="{D5CDD505-2E9C-101B-9397-08002B2CF9AE}" pid="5" name="ContentTypeId">
    <vt:lpwstr>0x010100A45916ABDDFF474CB81408115413D6BE</vt:lpwstr>
  </property>
  <property fmtid="{D5CDD505-2E9C-101B-9397-08002B2CF9AE}" pid="6" name="MediaServiceImageTags">
    <vt:lpwstr/>
  </property>
</Properties>
</file>