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7" r:id="rId37"/>
    <p:sldId id="299" r:id="rId38"/>
    <p:sldId id="293" r:id="rId39"/>
    <p:sldId id="294" r:id="rId40"/>
  </p:sldIdLst>
  <p:sldSz cx="12192000" cy="6858000"/>
  <p:notesSz cx="12192000" cy="6858000"/>
  <p:custDataLst>
    <p:tags r:id="rId41"/>
  </p:custDataLst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576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E933A9E-2B1F-9207-BD62-7CAB5D442958}" name="Colleen O'Neill" initials="CO" userId="56e8ada4f6f45adf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1C4"/>
    <a:srgbClr val="BCD6ED"/>
    <a:srgbClr val="F8C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94694"/>
  </p:normalViewPr>
  <p:slideViewPr>
    <p:cSldViewPr>
      <p:cViewPr varScale="1">
        <p:scale>
          <a:sx n="104" d="100"/>
          <a:sy n="104" d="100"/>
        </p:scale>
        <p:origin x="132" y="192"/>
      </p:cViewPr>
      <p:guideLst>
        <p:guide orient="horz" pos="2496"/>
        <p:guide pos="576"/>
        <p:guide orient="horz"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8/10/relationships/authors" Target="authors.xml"/><Relationship Id="rId20" Type="http://schemas.openxmlformats.org/officeDocument/2006/relationships/slide" Target="slides/slide19.xml"/><Relationship Id="rId41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7244" y="410336"/>
            <a:ext cx="542290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EF881F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EF881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EF881F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EF881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EF881F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7224" y="1503704"/>
            <a:ext cx="4281805" cy="438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1F386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4/28/2023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EF881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EF881F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4/28/2023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EF881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4/28/2023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EF881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531095" y="633983"/>
            <a:ext cx="1810511" cy="24383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838199" y="1167383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>
                <a:moveTo>
                  <a:pt x="0" y="0"/>
                </a:moveTo>
                <a:lnTo>
                  <a:pt x="10515600" y="0"/>
                </a:lnTo>
              </a:path>
            </a:pathLst>
          </a:custGeom>
          <a:ln w="6350">
            <a:solidFill>
              <a:srgbClr val="EF881F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7244" y="410336"/>
            <a:ext cx="1035751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EF881F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7244" y="1179702"/>
            <a:ext cx="5972809" cy="1700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056366" y="6448866"/>
            <a:ext cx="259715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EF881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mpartnership.org/tools/fish-out-your-root-cause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3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3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15240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2191999" cy="685799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153400" y="5626608"/>
              <a:ext cx="3200400" cy="432816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917244" y="3409315"/>
            <a:ext cx="47263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FFFFFF"/>
                </a:solidFill>
                <a:latin typeface="Arial Black"/>
                <a:cs typeface="Arial Black"/>
              </a:rPr>
              <a:t>LMP</a:t>
            </a:r>
            <a:r>
              <a:rPr sz="3600" spc="-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3600" dirty="0">
                <a:solidFill>
                  <a:srgbClr val="FFFFFF"/>
                </a:solidFill>
                <a:latin typeface="Arial Black"/>
                <a:cs typeface="Arial Black"/>
              </a:rPr>
              <a:t>Skills</a:t>
            </a:r>
            <a:r>
              <a:rPr sz="3600" spc="-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Black"/>
                <a:cs typeface="Arial Black"/>
              </a:rPr>
              <a:t>Booster</a:t>
            </a:r>
            <a:endParaRPr sz="3600"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7244" y="4106036"/>
            <a:ext cx="3025140" cy="94106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Issue</a:t>
            </a:r>
            <a:r>
              <a:rPr sz="32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Resolution</a:t>
            </a:r>
            <a:endParaRPr sz="3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940"/>
              </a:spcBef>
            </a:pPr>
            <a:r>
              <a:rPr lang="en-US"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endParaRPr sz="12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Knowledge</a:t>
            </a:r>
            <a:r>
              <a:rPr spc="-200" dirty="0"/>
              <a:t> </a:t>
            </a:r>
            <a:r>
              <a:rPr dirty="0"/>
              <a:t>Polling</a:t>
            </a:r>
            <a:r>
              <a:rPr spc="-160" dirty="0"/>
              <a:t> </a:t>
            </a:r>
            <a:r>
              <a:rPr dirty="0"/>
              <a:t>Question</a:t>
            </a:r>
            <a:r>
              <a:rPr spc="-185" dirty="0"/>
              <a:t> </a:t>
            </a:r>
            <a:r>
              <a:rPr spc="-50" dirty="0"/>
              <a:t>7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7244" y="6448866"/>
            <a:ext cx="161163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Visit</a:t>
            </a:r>
            <a:r>
              <a:rPr sz="1200" spc="-40" dirty="0">
                <a:solidFill>
                  <a:srgbClr val="888888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888888"/>
                </a:solidFill>
                <a:latin typeface="Arial"/>
                <a:cs typeface="Arial"/>
              </a:rPr>
              <a:t>LMPartnership.org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10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7244" y="1441780"/>
            <a:ext cx="9773920" cy="3906839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12700" marR="5080">
              <a:lnSpc>
                <a:spcPts val="3460"/>
              </a:lnSpc>
              <a:spcBef>
                <a:spcPts val="525"/>
              </a:spcBef>
            </a:pP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When</a:t>
            </a:r>
            <a:r>
              <a:rPr sz="3200" spc="-10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an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issue</a:t>
            </a:r>
            <a:r>
              <a:rPr sz="3200" spc="-12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resolution</a:t>
            </a:r>
            <a:r>
              <a:rPr sz="3200" spc="-12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process</a:t>
            </a:r>
            <a:r>
              <a:rPr sz="3200" spc="-12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begins,</a:t>
            </a:r>
            <a:r>
              <a:rPr sz="3200" spc="-12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who</a:t>
            </a:r>
            <a:r>
              <a:rPr sz="3200" spc="-8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works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together</a:t>
            </a:r>
            <a:r>
              <a:rPr sz="3200" spc="-6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to</a:t>
            </a:r>
            <a:r>
              <a:rPr sz="3200" spc="-6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initiate</a:t>
            </a:r>
            <a:r>
              <a:rPr sz="3200" spc="-8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a</a:t>
            </a:r>
            <a:r>
              <a:rPr sz="3200" spc="-6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20" dirty="0">
                <a:solidFill>
                  <a:srgbClr val="003A70"/>
                </a:solidFill>
                <a:latin typeface="Arial"/>
                <a:cs typeface="Arial"/>
              </a:rPr>
              <a:t>fact-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finding</a:t>
            </a:r>
            <a:r>
              <a:rPr sz="3200" spc="-8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mission</a:t>
            </a:r>
            <a:r>
              <a:rPr sz="3200" spc="-10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to</a:t>
            </a:r>
            <a:r>
              <a:rPr sz="3200" spc="-6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understand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the</a:t>
            </a:r>
            <a:r>
              <a:rPr sz="3200" spc="-5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problem?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6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Select</a:t>
            </a:r>
            <a:r>
              <a:rPr sz="2700" b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b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correct</a:t>
            </a:r>
            <a:r>
              <a:rPr sz="2700" b="1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spc="-10" dirty="0">
                <a:solidFill>
                  <a:srgbClr val="585858"/>
                </a:solidFill>
                <a:latin typeface="Arial"/>
                <a:cs typeface="Arial"/>
              </a:rPr>
              <a:t>answer: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he</a:t>
            </a:r>
            <a:r>
              <a:rPr sz="27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union</a:t>
            </a:r>
            <a:r>
              <a:rPr sz="27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representative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9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he</a:t>
            </a:r>
            <a:r>
              <a:rPr sz="27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manager</a:t>
            </a:r>
            <a:r>
              <a:rPr sz="27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and</a:t>
            </a:r>
            <a:r>
              <a:rPr sz="27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700" spc="-35" dirty="0">
                <a:solidFill>
                  <a:srgbClr val="585858"/>
                </a:solidFill>
                <a:latin typeface="Arial"/>
                <a:cs typeface="Arial"/>
              </a:rPr>
              <a:t>the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union</a:t>
            </a:r>
            <a:r>
              <a:rPr sz="2700" spc="-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representative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he</a:t>
            </a:r>
            <a:r>
              <a:rPr sz="2700" spc="-7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employee</a:t>
            </a:r>
            <a:r>
              <a:rPr sz="2700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and</a:t>
            </a:r>
            <a:r>
              <a:rPr sz="2700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700" spc="-55" dirty="0">
                <a:solidFill>
                  <a:srgbClr val="585858"/>
                </a:solidFill>
                <a:latin typeface="Arial"/>
                <a:cs typeface="Arial"/>
              </a:rPr>
              <a:t>the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manager</a:t>
            </a:r>
            <a:endParaRPr sz="27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Knowledge</a:t>
            </a:r>
            <a:r>
              <a:rPr spc="-200" dirty="0"/>
              <a:t> </a:t>
            </a:r>
            <a:r>
              <a:rPr dirty="0"/>
              <a:t>Polling</a:t>
            </a:r>
            <a:r>
              <a:rPr spc="-160" dirty="0"/>
              <a:t> </a:t>
            </a:r>
            <a:r>
              <a:rPr dirty="0"/>
              <a:t>Question</a:t>
            </a:r>
            <a:r>
              <a:rPr spc="-185" dirty="0"/>
              <a:t> </a:t>
            </a:r>
            <a:r>
              <a:rPr spc="-50" dirty="0"/>
              <a:t>8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7244" y="6448866"/>
            <a:ext cx="161163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Visit</a:t>
            </a:r>
            <a:r>
              <a:rPr sz="1200" spc="-40" dirty="0">
                <a:solidFill>
                  <a:srgbClr val="888888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888888"/>
                </a:solidFill>
                <a:latin typeface="Arial"/>
                <a:cs typeface="Arial"/>
              </a:rPr>
              <a:t>LMPartnership.org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11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7244" y="1441780"/>
            <a:ext cx="9900285" cy="4468531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12700" marR="5080">
              <a:lnSpc>
                <a:spcPts val="3460"/>
              </a:lnSpc>
              <a:spcBef>
                <a:spcPts val="525"/>
              </a:spcBef>
            </a:pP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Why</a:t>
            </a:r>
            <a:r>
              <a:rPr sz="3200" spc="-6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is</a:t>
            </a:r>
            <a:r>
              <a:rPr sz="3200" spc="-9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collaborative</a:t>
            </a:r>
            <a:r>
              <a:rPr sz="3200" spc="-12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fact-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finding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a</a:t>
            </a:r>
            <a:r>
              <a:rPr sz="3200" spc="-8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critical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component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25" dirty="0">
                <a:solidFill>
                  <a:srgbClr val="003A70"/>
                </a:solidFill>
                <a:latin typeface="Arial"/>
                <a:cs typeface="Arial"/>
              </a:rPr>
              <a:t>of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issue</a:t>
            </a:r>
            <a:r>
              <a:rPr sz="3200" spc="-9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resolution?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6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Select</a:t>
            </a:r>
            <a:r>
              <a:rPr sz="2700" b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all</a:t>
            </a:r>
            <a:r>
              <a:rPr sz="2700" b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that</a:t>
            </a:r>
            <a:r>
              <a:rPr sz="2700" b="1" spc="-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spc="-10" dirty="0">
                <a:solidFill>
                  <a:srgbClr val="585858"/>
                </a:solidFill>
                <a:latin typeface="Arial"/>
                <a:cs typeface="Arial"/>
              </a:rPr>
              <a:t>apply: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i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27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offers</a:t>
            </a:r>
            <a:r>
              <a:rPr sz="27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27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fuller</a:t>
            </a:r>
            <a:r>
              <a:rPr sz="2700" spc="-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view</a:t>
            </a:r>
            <a:r>
              <a:rPr sz="27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of</a:t>
            </a:r>
            <a:r>
              <a:rPr sz="27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700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i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27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includes</a:t>
            </a:r>
            <a:r>
              <a:rPr sz="27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spc="-9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perspective</a:t>
            </a:r>
            <a:r>
              <a:rPr sz="2700" spc="-7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of</a:t>
            </a:r>
            <a:r>
              <a:rPr sz="27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both</a:t>
            </a:r>
            <a:r>
              <a:rPr sz="27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manager</a:t>
            </a:r>
            <a:r>
              <a:rPr sz="2700" spc="-9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and</a:t>
            </a:r>
            <a:r>
              <a:rPr sz="27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700" spc="-45" dirty="0">
                <a:solidFill>
                  <a:srgbClr val="585858"/>
                </a:solidFill>
                <a:latin typeface="Arial"/>
                <a:cs typeface="Arial"/>
              </a:rPr>
              <a:t>the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worker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0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i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27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allows</a:t>
            </a:r>
            <a:r>
              <a:rPr sz="2700" spc="-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individuals</a:t>
            </a:r>
            <a:r>
              <a:rPr sz="27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7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review</a:t>
            </a:r>
            <a:r>
              <a:rPr sz="2700" spc="-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content</a:t>
            </a:r>
            <a:r>
              <a:rPr sz="2700" spc="-10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in</a:t>
            </a:r>
            <a:r>
              <a:rPr sz="27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an</a:t>
            </a:r>
            <a:r>
              <a:rPr sz="2700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objective</a:t>
            </a:r>
            <a:r>
              <a:rPr sz="2700" spc="-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setting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i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27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builds</a:t>
            </a:r>
            <a:r>
              <a:rPr sz="2700" spc="-7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trust</a:t>
            </a:r>
            <a:r>
              <a:rPr sz="2700" spc="-7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and</a:t>
            </a:r>
            <a:r>
              <a:rPr sz="2700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allows</a:t>
            </a:r>
            <a:r>
              <a:rPr sz="27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27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fair</a:t>
            </a:r>
            <a:r>
              <a:rPr sz="27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process</a:t>
            </a:r>
            <a:r>
              <a:rPr sz="27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for</a:t>
            </a:r>
            <a:r>
              <a:rPr sz="2700" spc="-9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everyone</a:t>
            </a:r>
            <a:r>
              <a:rPr sz="27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involved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i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27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lets</a:t>
            </a:r>
            <a:r>
              <a:rPr sz="27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everyone</a:t>
            </a:r>
            <a:r>
              <a:rPr sz="27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know</a:t>
            </a:r>
            <a:r>
              <a:rPr sz="2700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what</a:t>
            </a:r>
            <a:r>
              <a:rPr sz="2700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KP</a:t>
            </a:r>
            <a:r>
              <a:rPr sz="2700" spc="-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is</a:t>
            </a:r>
            <a:r>
              <a:rPr sz="27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doing</a:t>
            </a:r>
            <a:r>
              <a:rPr sz="2700" spc="-7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7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resolve</a:t>
            </a:r>
            <a:r>
              <a:rPr sz="27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issues</a:t>
            </a:r>
            <a:endParaRPr sz="27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Knowledge</a:t>
            </a:r>
            <a:r>
              <a:rPr spc="-200" dirty="0"/>
              <a:t> </a:t>
            </a:r>
            <a:r>
              <a:rPr dirty="0"/>
              <a:t>Polling</a:t>
            </a:r>
            <a:r>
              <a:rPr spc="-160" dirty="0"/>
              <a:t> </a:t>
            </a:r>
            <a:r>
              <a:rPr dirty="0"/>
              <a:t>Question</a:t>
            </a:r>
            <a:r>
              <a:rPr spc="-185" dirty="0"/>
              <a:t> </a:t>
            </a:r>
            <a:r>
              <a:rPr spc="-50" dirty="0"/>
              <a:t>9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7244" y="6448866"/>
            <a:ext cx="161163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Visit</a:t>
            </a:r>
            <a:r>
              <a:rPr sz="1200" spc="-40" dirty="0">
                <a:solidFill>
                  <a:srgbClr val="888888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888888"/>
                </a:solidFill>
                <a:latin typeface="Arial"/>
                <a:cs typeface="Arial"/>
              </a:rPr>
              <a:t>LMPartnership.org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12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7244" y="1441780"/>
            <a:ext cx="10121265" cy="31207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During</a:t>
            </a:r>
            <a:r>
              <a:rPr sz="3200" spc="-9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the</a:t>
            </a:r>
            <a:r>
              <a:rPr sz="3200" spc="-8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20" dirty="0">
                <a:solidFill>
                  <a:srgbClr val="003A70"/>
                </a:solidFill>
                <a:latin typeface="Arial"/>
                <a:cs typeface="Arial"/>
              </a:rPr>
              <a:t>fact-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finding</a:t>
            </a:r>
            <a:r>
              <a:rPr sz="3200" spc="-11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effort,</a:t>
            </a:r>
            <a:r>
              <a:rPr sz="3200" spc="-8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what</a:t>
            </a:r>
            <a:r>
              <a:rPr sz="3200" spc="-6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is</a:t>
            </a:r>
            <a:r>
              <a:rPr sz="3200" spc="-10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being</a:t>
            </a:r>
            <a:r>
              <a:rPr sz="3200" spc="-9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investigated?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4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Select</a:t>
            </a:r>
            <a:r>
              <a:rPr sz="2700" b="1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b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correct</a:t>
            </a:r>
            <a:r>
              <a:rPr sz="2700" b="1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spc="-10" dirty="0">
                <a:solidFill>
                  <a:srgbClr val="585858"/>
                </a:solidFill>
                <a:latin typeface="Arial"/>
                <a:cs typeface="Arial"/>
              </a:rPr>
              <a:t>answer</a:t>
            </a:r>
            <a:r>
              <a:rPr lang="en-US" sz="2700" b="1" spc="-10" dirty="0">
                <a:solidFill>
                  <a:srgbClr val="585858"/>
                </a:solidFill>
                <a:latin typeface="Arial"/>
                <a:cs typeface="Arial"/>
              </a:rPr>
              <a:t>: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0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he</a:t>
            </a:r>
            <a:r>
              <a:rPr sz="27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root</a:t>
            </a:r>
            <a:r>
              <a:rPr sz="27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cause</a:t>
            </a:r>
            <a:r>
              <a:rPr sz="2700" spc="-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of</a:t>
            </a:r>
            <a:r>
              <a:rPr sz="27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700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w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ho</a:t>
            </a:r>
            <a:r>
              <a:rPr sz="27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is</a:t>
            </a:r>
            <a:r>
              <a:rPr sz="2700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blame</a:t>
            </a:r>
            <a:r>
              <a:rPr sz="27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for</a:t>
            </a:r>
            <a:r>
              <a:rPr sz="27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ssumptions</a:t>
            </a:r>
            <a:r>
              <a:rPr sz="2700" spc="-11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that</a:t>
            </a:r>
            <a:r>
              <a:rPr sz="27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were</a:t>
            </a:r>
            <a:r>
              <a:rPr sz="27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made</a:t>
            </a:r>
            <a:r>
              <a:rPr sz="2700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about</a:t>
            </a:r>
            <a:r>
              <a:rPr sz="2700" spc="-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endParaRPr sz="27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Knowledge</a:t>
            </a:r>
            <a:r>
              <a:rPr spc="-200" dirty="0"/>
              <a:t> </a:t>
            </a:r>
            <a:r>
              <a:rPr dirty="0"/>
              <a:t>Polling</a:t>
            </a:r>
            <a:r>
              <a:rPr spc="-160" dirty="0"/>
              <a:t> </a:t>
            </a:r>
            <a:r>
              <a:rPr dirty="0"/>
              <a:t>Question</a:t>
            </a:r>
            <a:r>
              <a:rPr spc="-185" dirty="0"/>
              <a:t> </a:t>
            </a:r>
            <a:r>
              <a:rPr spc="-25" dirty="0"/>
              <a:t>10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7244" y="6448866"/>
            <a:ext cx="161163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Visit</a:t>
            </a:r>
            <a:r>
              <a:rPr sz="1200" spc="-40" dirty="0">
                <a:solidFill>
                  <a:srgbClr val="888888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888888"/>
                </a:solidFill>
                <a:latin typeface="Arial"/>
                <a:cs typeface="Arial"/>
              </a:rPr>
              <a:t>LMPartnership.org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13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7244" y="1410567"/>
            <a:ext cx="9946640" cy="4731167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Finish</a:t>
            </a:r>
            <a:r>
              <a:rPr sz="2700" b="1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this</a:t>
            </a:r>
            <a:r>
              <a:rPr sz="2700" b="1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spc="-10" dirty="0">
                <a:solidFill>
                  <a:srgbClr val="585858"/>
                </a:solidFill>
                <a:latin typeface="Arial"/>
                <a:cs typeface="Arial"/>
              </a:rPr>
              <a:t>phrase:</a:t>
            </a:r>
            <a:endParaRPr sz="2700" dirty="0">
              <a:latin typeface="Arial"/>
              <a:cs typeface="Arial"/>
            </a:endParaRPr>
          </a:p>
          <a:p>
            <a:pPr marL="12700" marR="5080">
              <a:lnSpc>
                <a:spcPct val="83400"/>
              </a:lnSpc>
              <a:spcBef>
                <a:spcPts val="980"/>
              </a:spcBef>
              <a:tabLst>
                <a:tab pos="6461760" algn="l"/>
              </a:tabLst>
            </a:pP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The</a:t>
            </a:r>
            <a:r>
              <a:rPr sz="3200" spc="-8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collaborative</a:t>
            </a:r>
            <a:r>
              <a:rPr sz="3200" spc="-10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fact-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finding</a:t>
            </a:r>
            <a:r>
              <a:rPr sz="3200" spc="-11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done</a:t>
            </a:r>
            <a:r>
              <a:rPr sz="3200" spc="-10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by</a:t>
            </a:r>
            <a:r>
              <a:rPr sz="3200" spc="-8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the</a:t>
            </a:r>
            <a:r>
              <a:rPr sz="3200" spc="-7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manager</a:t>
            </a:r>
            <a:r>
              <a:rPr sz="3200" spc="-8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25" dirty="0">
                <a:solidFill>
                  <a:srgbClr val="003A70"/>
                </a:solidFill>
                <a:latin typeface="Arial"/>
                <a:cs typeface="Arial"/>
              </a:rPr>
              <a:t>and </a:t>
            </a:r>
            <a:r>
              <a:rPr lang="en-US" sz="3200" spc="-25" dirty="0">
                <a:solidFill>
                  <a:srgbClr val="003A70"/>
                </a:solidFill>
                <a:latin typeface="Arial"/>
                <a:cs typeface="Arial"/>
              </a:rPr>
              <a:t>the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union</a:t>
            </a:r>
            <a:r>
              <a:rPr sz="3200" spc="-9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representative</a:t>
            </a:r>
            <a:r>
              <a:rPr sz="3200" spc="-11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helps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flag</a:t>
            </a:r>
            <a:r>
              <a:rPr sz="3200" spc="-10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the</a:t>
            </a:r>
            <a:r>
              <a:rPr sz="3200" spc="-9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issues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that</a:t>
            </a:r>
            <a:r>
              <a:rPr sz="3200" spc="-9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truly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require</a:t>
            </a:r>
            <a:r>
              <a:rPr sz="3200" spc="-114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escalation</a:t>
            </a:r>
            <a:r>
              <a:rPr lang="en-US" sz="3200" dirty="0">
                <a:solidFill>
                  <a:srgbClr val="003A70"/>
                </a:solidFill>
                <a:latin typeface="Arial"/>
                <a:cs typeface="Arial"/>
              </a:rPr>
              <a:t>,</a:t>
            </a:r>
            <a:r>
              <a:rPr sz="3200" spc="-13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while</a:t>
            </a:r>
            <a:r>
              <a:rPr sz="3200" spc="-114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triaging</a:t>
            </a:r>
            <a:r>
              <a:rPr sz="3200" spc="-114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and</a:t>
            </a:r>
            <a:r>
              <a:rPr sz="3200" spc="-13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identifying</a:t>
            </a:r>
            <a:r>
              <a:rPr sz="3200" spc="-9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a</a:t>
            </a:r>
            <a:r>
              <a:rPr sz="3200" spc="-114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20" dirty="0">
                <a:solidFill>
                  <a:srgbClr val="003A70"/>
                </a:solidFill>
                <a:latin typeface="Arial"/>
                <a:cs typeface="Arial"/>
              </a:rPr>
              <a:t>path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forward</a:t>
            </a:r>
            <a:r>
              <a:rPr sz="3200" spc="-114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25" dirty="0">
                <a:solidFill>
                  <a:srgbClr val="003A70"/>
                </a:solidFill>
                <a:latin typeface="Arial"/>
                <a:cs typeface="Arial"/>
              </a:rPr>
              <a:t>for</a:t>
            </a:r>
            <a:r>
              <a:rPr sz="3200" u="sng" dirty="0">
                <a:solidFill>
                  <a:srgbClr val="003A70"/>
                </a:solidFill>
                <a:uFill>
                  <a:solidFill>
                    <a:srgbClr val="00396F"/>
                  </a:solidFill>
                </a:uFill>
                <a:latin typeface="Arial"/>
                <a:cs typeface="Arial"/>
              </a:rPr>
              <a:t>	</a:t>
            </a:r>
            <a:r>
              <a:rPr sz="3200" spc="-50" dirty="0">
                <a:solidFill>
                  <a:srgbClr val="003A70"/>
                </a:solidFill>
                <a:latin typeface="Arial"/>
                <a:cs typeface="Arial"/>
              </a:rPr>
              <a:t>.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7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Select</a:t>
            </a:r>
            <a:r>
              <a:rPr sz="2700" b="1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b="1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correct</a:t>
            </a:r>
            <a:r>
              <a:rPr sz="2700" b="1" spc="-9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spc="-10" dirty="0">
                <a:solidFill>
                  <a:srgbClr val="585858"/>
                </a:solidFill>
                <a:latin typeface="Arial"/>
                <a:cs typeface="Arial"/>
              </a:rPr>
              <a:t>answer: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getting</a:t>
            </a:r>
            <a:r>
              <a:rPr sz="2700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on</a:t>
            </a:r>
            <a:r>
              <a:rPr sz="2700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with</a:t>
            </a:r>
            <a:r>
              <a:rPr sz="27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business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less</a:t>
            </a:r>
            <a:r>
              <a:rPr sz="2700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complex</a:t>
            </a:r>
            <a:r>
              <a:rPr sz="2700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issues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more</a:t>
            </a:r>
            <a:r>
              <a:rPr sz="27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complex</a:t>
            </a:r>
            <a:r>
              <a:rPr sz="27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issues</a:t>
            </a:r>
            <a:endParaRPr sz="27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Knowledge</a:t>
            </a:r>
            <a:r>
              <a:rPr spc="-200" dirty="0"/>
              <a:t> </a:t>
            </a:r>
            <a:r>
              <a:rPr dirty="0"/>
              <a:t>Polling</a:t>
            </a:r>
            <a:r>
              <a:rPr spc="-160" dirty="0"/>
              <a:t> </a:t>
            </a:r>
            <a:r>
              <a:rPr dirty="0"/>
              <a:t>Question</a:t>
            </a:r>
            <a:r>
              <a:rPr spc="-185" dirty="0"/>
              <a:t> </a:t>
            </a:r>
            <a:r>
              <a:rPr spc="-25" dirty="0"/>
              <a:t>11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7244" y="6448866"/>
            <a:ext cx="161163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Visit</a:t>
            </a:r>
            <a:r>
              <a:rPr sz="1200" spc="-40" dirty="0">
                <a:solidFill>
                  <a:srgbClr val="888888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888888"/>
                </a:solidFill>
                <a:latin typeface="Arial"/>
                <a:cs typeface="Arial"/>
              </a:rPr>
              <a:t>LMPartnership.org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14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7244" y="1382077"/>
            <a:ext cx="10234930" cy="4015202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Finish</a:t>
            </a:r>
            <a:r>
              <a:rPr sz="2700" b="1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this</a:t>
            </a:r>
            <a:r>
              <a:rPr sz="2700" b="1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spc="-10" dirty="0">
                <a:solidFill>
                  <a:srgbClr val="585858"/>
                </a:solidFill>
                <a:latin typeface="Arial"/>
                <a:cs typeface="Arial"/>
              </a:rPr>
              <a:t>phrase:</a:t>
            </a:r>
            <a:endParaRPr sz="2700" dirty="0">
              <a:latin typeface="Arial"/>
              <a:cs typeface="Arial"/>
            </a:endParaRPr>
          </a:p>
          <a:p>
            <a:pPr marL="12700" marR="5080">
              <a:lnSpc>
                <a:spcPts val="3460"/>
              </a:lnSpc>
              <a:spcBef>
                <a:spcPts val="1040"/>
              </a:spcBef>
              <a:tabLst>
                <a:tab pos="10109200" algn="l"/>
              </a:tabLst>
            </a:pPr>
            <a:r>
              <a:rPr sz="3200" spc="-195" dirty="0">
                <a:solidFill>
                  <a:srgbClr val="003A70"/>
                </a:solidFill>
                <a:latin typeface="Arial"/>
                <a:cs typeface="Arial"/>
              </a:rPr>
              <a:t>To</a:t>
            </a:r>
            <a:r>
              <a:rPr sz="3200" spc="-3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properly</a:t>
            </a:r>
            <a:r>
              <a:rPr sz="3200" spc="-15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categorize</a:t>
            </a:r>
            <a:r>
              <a:rPr sz="3200" spc="-12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an</a:t>
            </a:r>
            <a:r>
              <a:rPr sz="3200" spc="-9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issue,</a:t>
            </a:r>
            <a:r>
              <a:rPr sz="3200" spc="-12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the</a:t>
            </a:r>
            <a:r>
              <a:rPr sz="3200" spc="-9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manager</a:t>
            </a:r>
            <a:r>
              <a:rPr sz="3200" spc="-9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and</a:t>
            </a:r>
            <a:r>
              <a:rPr sz="3200" spc="-9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lang="en-US" sz="3200" spc="-95" dirty="0">
                <a:solidFill>
                  <a:srgbClr val="003A70"/>
                </a:solidFill>
                <a:latin typeface="Arial"/>
                <a:cs typeface="Arial"/>
              </a:rPr>
              <a:t>the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union representative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need to have </a:t>
            </a:r>
            <a:r>
              <a:rPr sz="3200" u="sng" dirty="0">
                <a:solidFill>
                  <a:srgbClr val="003A70"/>
                </a:solidFill>
                <a:uFill>
                  <a:solidFill>
                    <a:srgbClr val="00396F"/>
                  </a:solidFill>
                </a:uFill>
                <a:latin typeface="Arial"/>
                <a:cs typeface="Arial"/>
              </a:rPr>
              <a:t>	</a:t>
            </a:r>
            <a:r>
              <a:rPr sz="3200" spc="-50" dirty="0">
                <a:solidFill>
                  <a:srgbClr val="003A70"/>
                </a:solidFill>
                <a:latin typeface="Arial"/>
                <a:cs typeface="Arial"/>
              </a:rPr>
              <a:t>.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6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Select</a:t>
            </a:r>
            <a:r>
              <a:rPr sz="2700" b="1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b="1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correct</a:t>
            </a:r>
            <a:r>
              <a:rPr sz="2700" b="1" spc="-9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spc="-10" dirty="0">
                <a:solidFill>
                  <a:srgbClr val="585858"/>
                </a:solidFill>
                <a:latin typeface="Arial"/>
                <a:cs typeface="Arial"/>
              </a:rPr>
              <a:t>answer: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700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only</a:t>
            </a:r>
            <a:r>
              <a:rPr sz="2700" spc="-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information</a:t>
            </a:r>
            <a:r>
              <a:rPr sz="2700" spc="-9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on</a:t>
            </a:r>
            <a:r>
              <a:rPr sz="27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0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only</a:t>
            </a:r>
            <a:r>
              <a:rPr sz="2700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context</a:t>
            </a:r>
            <a:r>
              <a:rPr sz="2700" spc="-7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about</a:t>
            </a:r>
            <a:r>
              <a:rPr sz="2700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both</a:t>
            </a:r>
            <a:r>
              <a:rPr sz="27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information</a:t>
            </a:r>
            <a:r>
              <a:rPr sz="2700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and</a:t>
            </a:r>
            <a:r>
              <a:rPr sz="2700" spc="-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context</a:t>
            </a:r>
            <a:r>
              <a:rPr sz="27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about</a:t>
            </a:r>
            <a:r>
              <a:rPr sz="2700" spc="-7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endParaRPr sz="27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0844" y="3926840"/>
            <a:ext cx="52476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Reflection</a:t>
            </a:r>
            <a:r>
              <a:rPr sz="3600" spc="-110" dirty="0"/>
              <a:t> </a:t>
            </a:r>
            <a:r>
              <a:rPr sz="3600" spc="-10" dirty="0"/>
              <a:t>Questions</a:t>
            </a:r>
            <a:endParaRPr sz="3600" dirty="0"/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44" y="410336"/>
            <a:ext cx="1035751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Reflection</a:t>
            </a:r>
            <a:r>
              <a:rPr spc="-55" dirty="0"/>
              <a:t> </a:t>
            </a:r>
            <a:r>
              <a:rPr dirty="0"/>
              <a:t>Question</a:t>
            </a:r>
            <a:r>
              <a:rPr spc="-70" dirty="0"/>
              <a:t> </a:t>
            </a:r>
            <a:r>
              <a:rPr spc="-50" dirty="0"/>
              <a:t>1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791057" y="1567433"/>
            <a:ext cx="4712335" cy="19754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What</a:t>
            </a:r>
            <a:r>
              <a:rPr sz="3200" spc="-9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are</a:t>
            </a:r>
            <a:r>
              <a:rPr sz="3200" spc="-8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examples</a:t>
            </a:r>
            <a:r>
              <a:rPr sz="3200" spc="-8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of</a:t>
            </a:r>
            <a:r>
              <a:rPr sz="3200" spc="-8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25" dirty="0">
                <a:solidFill>
                  <a:srgbClr val="003A70"/>
                </a:solidFill>
                <a:latin typeface="Arial"/>
                <a:cs typeface="Arial"/>
              </a:rPr>
              <a:t>the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types</a:t>
            </a:r>
            <a:r>
              <a:rPr sz="3200" spc="-8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of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problems</a:t>
            </a:r>
            <a:r>
              <a:rPr sz="3200" spc="-8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addressed</a:t>
            </a:r>
            <a:r>
              <a:rPr sz="3200" spc="-11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by</a:t>
            </a:r>
            <a:r>
              <a:rPr sz="3200" spc="-8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the</a:t>
            </a:r>
            <a:r>
              <a:rPr sz="3200" spc="-9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issue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resolution</a:t>
            </a:r>
            <a:r>
              <a:rPr sz="3200" spc="-16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process?</a:t>
            </a:r>
            <a:endParaRPr sz="3200" dirty="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84719" y="2106167"/>
            <a:ext cx="4194047" cy="364845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917244" y="6448866"/>
            <a:ext cx="161099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Visit</a:t>
            </a:r>
            <a:r>
              <a:rPr sz="1200" spc="-40" dirty="0">
                <a:solidFill>
                  <a:srgbClr val="888888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888888"/>
                </a:solidFill>
                <a:latin typeface="Arial"/>
                <a:cs typeface="Arial"/>
              </a:rPr>
              <a:t>LMPartnership.org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16</a:t>
            </a:fld>
            <a:endParaRPr spc="-25" dirty="0"/>
          </a:p>
        </p:txBody>
      </p:sp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7244" y="449961"/>
            <a:ext cx="5438140" cy="30175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200" dirty="0">
                <a:solidFill>
                  <a:srgbClr val="EF881F"/>
                </a:solidFill>
                <a:latin typeface="Arial Black"/>
                <a:cs typeface="Arial Black"/>
              </a:rPr>
              <a:t>Reflection</a:t>
            </a:r>
            <a:r>
              <a:rPr sz="3200" spc="-170" dirty="0">
                <a:solidFill>
                  <a:srgbClr val="EF881F"/>
                </a:solidFill>
                <a:latin typeface="Arial Black"/>
                <a:cs typeface="Arial Black"/>
              </a:rPr>
              <a:t> </a:t>
            </a:r>
            <a:r>
              <a:rPr sz="3200" dirty="0">
                <a:solidFill>
                  <a:srgbClr val="EF881F"/>
                </a:solidFill>
                <a:latin typeface="Arial Black"/>
                <a:cs typeface="Arial Black"/>
              </a:rPr>
              <a:t>Question</a:t>
            </a:r>
            <a:r>
              <a:rPr sz="3200" spc="-195" dirty="0">
                <a:solidFill>
                  <a:srgbClr val="EF881F"/>
                </a:solidFill>
                <a:latin typeface="Arial Black"/>
                <a:cs typeface="Arial Black"/>
              </a:rPr>
              <a:t> </a:t>
            </a:r>
            <a:r>
              <a:rPr sz="3200" spc="-50" dirty="0">
                <a:solidFill>
                  <a:srgbClr val="EF881F"/>
                </a:solidFill>
                <a:latin typeface="Arial Black"/>
                <a:cs typeface="Arial Black"/>
              </a:rPr>
              <a:t>2</a:t>
            </a:r>
            <a:endParaRPr sz="3200" dirty="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3050" dirty="0">
              <a:latin typeface="Arial Black"/>
              <a:cs typeface="Arial Black"/>
            </a:endParaRPr>
          </a:p>
          <a:p>
            <a:pPr marL="12700" marR="5080">
              <a:lnSpc>
                <a:spcPct val="100000"/>
              </a:lnSpc>
            </a:pP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Why</a:t>
            </a:r>
            <a:r>
              <a:rPr sz="3200" spc="-5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does</a:t>
            </a:r>
            <a:r>
              <a:rPr sz="3200" spc="-8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the</a:t>
            </a:r>
            <a:r>
              <a:rPr sz="3200" spc="-6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issue</a:t>
            </a:r>
            <a:r>
              <a:rPr sz="3200" spc="-9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resolution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process</a:t>
            </a:r>
            <a:r>
              <a:rPr sz="3200" spc="-10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involve</a:t>
            </a:r>
            <a:r>
              <a:rPr sz="3200" spc="-10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the</a:t>
            </a:r>
            <a:r>
              <a:rPr sz="3200" spc="-9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manager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and</a:t>
            </a:r>
            <a:r>
              <a:rPr sz="3200" spc="-8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lang="en-US" sz="3200" spc="-80" dirty="0">
                <a:solidFill>
                  <a:srgbClr val="003A70"/>
                </a:solidFill>
                <a:latin typeface="Arial"/>
                <a:cs typeface="Arial"/>
              </a:rPr>
              <a:t>the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union</a:t>
            </a:r>
            <a:r>
              <a:rPr sz="3200" spc="-9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representative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working</a:t>
            </a:r>
            <a:r>
              <a:rPr sz="3200" spc="-14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together?</a:t>
            </a:r>
            <a:endParaRPr sz="3200" dirty="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82968" y="1520952"/>
            <a:ext cx="4370832" cy="445922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917244" y="6448866"/>
            <a:ext cx="161099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Visit</a:t>
            </a:r>
            <a:r>
              <a:rPr sz="1200" spc="-40" dirty="0">
                <a:solidFill>
                  <a:srgbClr val="888888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888888"/>
                </a:solidFill>
                <a:latin typeface="Arial"/>
                <a:cs typeface="Arial"/>
              </a:rPr>
              <a:t>LMPartnership.org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17</a:t>
            </a:fld>
            <a:endParaRPr spc="-25" dirty="0"/>
          </a:p>
        </p:txBody>
      </p:sp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917244" y="410336"/>
            <a:ext cx="54229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Reflection</a:t>
            </a:r>
            <a:r>
              <a:rPr spc="-55" dirty="0"/>
              <a:t> </a:t>
            </a:r>
            <a:r>
              <a:rPr dirty="0"/>
              <a:t>Question</a:t>
            </a:r>
            <a:r>
              <a:rPr spc="-70" dirty="0"/>
              <a:t> </a:t>
            </a:r>
            <a:r>
              <a:rPr spc="-50" dirty="0"/>
              <a:t>3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713028" y="1567433"/>
            <a:ext cx="10259695" cy="10001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What</a:t>
            </a:r>
            <a:r>
              <a:rPr sz="3200" spc="-7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is</a:t>
            </a:r>
            <a:r>
              <a:rPr sz="3200" spc="-8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the</a:t>
            </a:r>
            <a:r>
              <a:rPr sz="3200" spc="-7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purpose</a:t>
            </a:r>
            <a:r>
              <a:rPr sz="3200" spc="-7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of</a:t>
            </a:r>
            <a:r>
              <a:rPr sz="3200" spc="-7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investigating</a:t>
            </a:r>
            <a:r>
              <a:rPr sz="3200" spc="-114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the</a:t>
            </a:r>
            <a:r>
              <a:rPr sz="3200" spc="-7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root</a:t>
            </a:r>
            <a:r>
              <a:rPr sz="3200" spc="-7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cause</a:t>
            </a:r>
            <a:r>
              <a:rPr sz="3200" spc="-9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of</a:t>
            </a:r>
            <a:r>
              <a:rPr sz="3200" spc="-7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25" dirty="0">
                <a:solidFill>
                  <a:srgbClr val="003A70"/>
                </a:solidFill>
                <a:latin typeface="Arial"/>
                <a:cs typeface="Arial"/>
              </a:rPr>
              <a:t>the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issue?</a:t>
            </a:r>
            <a:endParaRPr sz="3200" dirty="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75303" y="2465832"/>
            <a:ext cx="5041392" cy="388010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917244" y="6448866"/>
            <a:ext cx="161099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Visit</a:t>
            </a:r>
            <a:r>
              <a:rPr sz="1200" spc="-40" dirty="0">
                <a:solidFill>
                  <a:srgbClr val="888888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888888"/>
                </a:solidFill>
                <a:latin typeface="Arial"/>
                <a:cs typeface="Arial"/>
              </a:rPr>
              <a:t>LMPartnership.org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18</a:t>
            </a:fld>
            <a:endParaRPr spc="-25" dirty="0"/>
          </a:p>
        </p:txBody>
      </p:sp>
    </p:spTree>
    <p:custDataLst>
      <p:tags r:id="rId1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6350" y="3422650"/>
            <a:ext cx="12204700" cy="2762250"/>
            <a:chOff x="-6350" y="3422650"/>
            <a:chExt cx="12204700" cy="2762250"/>
          </a:xfrm>
        </p:grpSpPr>
        <p:sp>
          <p:nvSpPr>
            <p:cNvPr id="3" name="object 3"/>
            <p:cNvSpPr/>
            <p:nvPr/>
          </p:nvSpPr>
          <p:spPr>
            <a:xfrm>
              <a:off x="0" y="3429000"/>
              <a:ext cx="12192000" cy="2749550"/>
            </a:xfrm>
            <a:custGeom>
              <a:avLst/>
              <a:gdLst/>
              <a:ahLst/>
              <a:cxnLst/>
              <a:rect l="l" t="t" r="r" b="b"/>
              <a:pathLst>
                <a:path w="12192000" h="2749550">
                  <a:moveTo>
                    <a:pt x="12192000" y="0"/>
                  </a:moveTo>
                  <a:lnTo>
                    <a:pt x="0" y="0"/>
                  </a:lnTo>
                  <a:lnTo>
                    <a:pt x="0" y="2749296"/>
                  </a:lnTo>
                  <a:lnTo>
                    <a:pt x="12192000" y="2749296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4D4848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3429000"/>
              <a:ext cx="12192000" cy="2749550"/>
            </a:xfrm>
            <a:custGeom>
              <a:avLst/>
              <a:gdLst/>
              <a:ahLst/>
              <a:cxnLst/>
              <a:rect l="l" t="t" r="r" b="b"/>
              <a:pathLst>
                <a:path w="12192000" h="2749550">
                  <a:moveTo>
                    <a:pt x="0" y="2749296"/>
                  </a:moveTo>
                  <a:lnTo>
                    <a:pt x="12192000" y="2749296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274929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17244" y="410336"/>
            <a:ext cx="1035751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Reflection</a:t>
            </a:r>
            <a:r>
              <a:rPr spc="-55" dirty="0"/>
              <a:t> </a:t>
            </a:r>
            <a:r>
              <a:rPr dirty="0"/>
              <a:t>Question</a:t>
            </a:r>
            <a:r>
              <a:rPr spc="-70" dirty="0"/>
              <a:t> </a:t>
            </a:r>
            <a:r>
              <a:rPr spc="-50" dirty="0"/>
              <a:t>4</a:t>
            </a:r>
            <a:endParaRPr dirty="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19</a:t>
            </a:fld>
            <a:endParaRPr spc="-25" dirty="0"/>
          </a:p>
        </p:txBody>
      </p:sp>
      <p:sp>
        <p:nvSpPr>
          <p:cNvPr id="6" name="object 6"/>
          <p:cNvSpPr txBox="1"/>
          <p:nvPr/>
        </p:nvSpPr>
        <p:spPr>
          <a:xfrm>
            <a:off x="917244" y="1490548"/>
            <a:ext cx="9244965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How</a:t>
            </a:r>
            <a:r>
              <a:rPr sz="3200" spc="-6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do</a:t>
            </a:r>
            <a:r>
              <a:rPr sz="3200" spc="-8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you</a:t>
            </a:r>
            <a:r>
              <a:rPr sz="3200" spc="-6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think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this</a:t>
            </a:r>
            <a:r>
              <a:rPr sz="3200" spc="-7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quote</a:t>
            </a:r>
            <a:r>
              <a:rPr sz="3200" spc="-10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informs</a:t>
            </a:r>
            <a:r>
              <a:rPr sz="3200" spc="-8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how</a:t>
            </a:r>
            <a:r>
              <a:rPr sz="3200" spc="-8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we</a:t>
            </a:r>
            <a:r>
              <a:rPr sz="3200" spc="-6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should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engage</a:t>
            </a:r>
            <a:r>
              <a:rPr sz="3200" spc="-9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in</a:t>
            </a:r>
            <a:r>
              <a:rPr sz="3200" spc="-11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the</a:t>
            </a:r>
            <a:r>
              <a:rPr sz="3200" spc="-9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issue</a:t>
            </a:r>
            <a:r>
              <a:rPr sz="3200" spc="-11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resolution</a:t>
            </a:r>
            <a:r>
              <a:rPr sz="3200" spc="-10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process?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15390" y="3490341"/>
            <a:ext cx="9813290" cy="24663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4000" i="1" dirty="0">
                <a:solidFill>
                  <a:srgbClr val="FFFFFF"/>
                </a:solidFill>
                <a:latin typeface="Arial"/>
                <a:cs typeface="Arial"/>
              </a:rPr>
              <a:t>“How</a:t>
            </a:r>
            <a:r>
              <a:rPr sz="40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i="1" dirty="0">
                <a:solidFill>
                  <a:srgbClr val="FFFFFF"/>
                </a:solidFill>
                <a:latin typeface="Arial"/>
                <a:cs typeface="Arial"/>
              </a:rPr>
              <a:t>you think</a:t>
            </a:r>
            <a:r>
              <a:rPr sz="40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i="1" dirty="0">
                <a:solidFill>
                  <a:srgbClr val="FFFFFF"/>
                </a:solidFill>
                <a:latin typeface="Arial"/>
                <a:cs typeface="Arial"/>
              </a:rPr>
              <a:t>about</a:t>
            </a:r>
            <a:r>
              <a:rPr sz="4000" i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i="1" dirty="0">
                <a:solidFill>
                  <a:srgbClr val="FFFFFF"/>
                </a:solidFill>
                <a:latin typeface="Arial"/>
                <a:cs typeface="Arial"/>
              </a:rPr>
              <a:t>a problem</a:t>
            </a:r>
            <a:r>
              <a:rPr sz="40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i="1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4000" i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i="1" spc="-20" dirty="0">
                <a:solidFill>
                  <a:srgbClr val="FFFFFF"/>
                </a:solidFill>
                <a:latin typeface="Arial"/>
                <a:cs typeface="Arial"/>
              </a:rPr>
              <a:t>more </a:t>
            </a:r>
            <a:r>
              <a:rPr sz="4000" i="1" dirty="0">
                <a:solidFill>
                  <a:srgbClr val="FFFFFF"/>
                </a:solidFill>
                <a:latin typeface="Arial"/>
                <a:cs typeface="Arial"/>
              </a:rPr>
              <a:t>important</a:t>
            </a:r>
            <a:r>
              <a:rPr sz="4000" i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i="1" dirty="0">
                <a:solidFill>
                  <a:srgbClr val="FFFFFF"/>
                </a:solidFill>
                <a:latin typeface="Arial"/>
                <a:cs typeface="Arial"/>
              </a:rPr>
              <a:t>than</a:t>
            </a:r>
            <a:r>
              <a:rPr sz="4000" i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i="1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4000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i="1" dirty="0">
                <a:solidFill>
                  <a:srgbClr val="FFFFFF"/>
                </a:solidFill>
                <a:latin typeface="Arial"/>
                <a:cs typeface="Arial"/>
              </a:rPr>
              <a:t>problem</a:t>
            </a:r>
            <a:r>
              <a:rPr sz="4000" i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i="1" dirty="0">
                <a:solidFill>
                  <a:srgbClr val="FFFFFF"/>
                </a:solidFill>
                <a:latin typeface="Arial"/>
                <a:cs typeface="Arial"/>
              </a:rPr>
              <a:t>itself</a:t>
            </a:r>
            <a:r>
              <a:rPr lang="en-US" sz="4000" i="1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sz="4000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4000" i="1" spc="-3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4000" i="1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4000" i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i="1" spc="-10" dirty="0">
                <a:solidFill>
                  <a:srgbClr val="FFFFFF"/>
                </a:solidFill>
                <a:latin typeface="Arial"/>
                <a:cs typeface="Arial"/>
              </a:rPr>
              <a:t>always </a:t>
            </a:r>
            <a:r>
              <a:rPr sz="4000" i="1" dirty="0">
                <a:solidFill>
                  <a:srgbClr val="FFFFFF"/>
                </a:solidFill>
                <a:latin typeface="Arial"/>
                <a:cs typeface="Arial"/>
              </a:rPr>
              <a:t>think</a:t>
            </a:r>
            <a:r>
              <a:rPr sz="4000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i="1" spc="-10" dirty="0">
                <a:solidFill>
                  <a:srgbClr val="FFFFFF"/>
                </a:solidFill>
                <a:latin typeface="Arial"/>
                <a:cs typeface="Arial"/>
              </a:rPr>
              <a:t>positively.”</a:t>
            </a:r>
            <a:endParaRPr sz="4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4000" i="1" dirty="0">
                <a:solidFill>
                  <a:srgbClr val="FFFFFF"/>
                </a:solidFill>
                <a:latin typeface="Arial"/>
                <a:cs typeface="Arial"/>
              </a:rPr>
              <a:t>—</a:t>
            </a:r>
            <a:r>
              <a:rPr sz="40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i="1" dirty="0">
                <a:solidFill>
                  <a:srgbClr val="FFFFFF"/>
                </a:solidFill>
                <a:latin typeface="Arial"/>
                <a:cs typeface="Arial"/>
              </a:rPr>
              <a:t>Norman</a:t>
            </a:r>
            <a:r>
              <a:rPr sz="4000" i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i="1" dirty="0">
                <a:solidFill>
                  <a:srgbClr val="FFFFFF"/>
                </a:solidFill>
                <a:latin typeface="Arial"/>
                <a:cs typeface="Arial"/>
              </a:rPr>
              <a:t>Vincent</a:t>
            </a:r>
            <a:r>
              <a:rPr sz="4000" i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i="1" spc="-10" dirty="0">
                <a:solidFill>
                  <a:srgbClr val="FFFFFF"/>
                </a:solidFill>
                <a:latin typeface="Arial"/>
                <a:cs typeface="Arial"/>
              </a:rPr>
              <a:t>Peale</a:t>
            </a:r>
            <a:endParaRPr sz="40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30" dirty="0"/>
              <a:t>Your</a:t>
            </a:r>
            <a:r>
              <a:rPr spc="-229" dirty="0"/>
              <a:t> </a:t>
            </a:r>
            <a:r>
              <a:rPr spc="-10" dirty="0"/>
              <a:t>Facilitators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7244" y="6448866"/>
            <a:ext cx="161163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Visit</a:t>
            </a:r>
            <a:r>
              <a:rPr sz="1200" spc="-40" dirty="0">
                <a:solidFill>
                  <a:srgbClr val="888888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888888"/>
                </a:solidFill>
                <a:latin typeface="Arial"/>
                <a:cs typeface="Arial"/>
              </a:rPr>
              <a:t>LMPartnership.org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167109" y="6448866"/>
            <a:ext cx="110489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b="1" spc="-5" dirty="0">
                <a:solidFill>
                  <a:srgbClr val="EF881F"/>
                </a:solidFill>
                <a:latin typeface="Arial"/>
                <a:cs typeface="Arial"/>
              </a:rPr>
              <a:t>2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44" y="1444828"/>
            <a:ext cx="9944735" cy="83820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marR="5080">
              <a:lnSpc>
                <a:spcPts val="3030"/>
              </a:lnSpc>
              <a:spcBef>
                <a:spcPts val="484"/>
              </a:spcBef>
            </a:pPr>
            <a:r>
              <a:rPr sz="2800" b="1" dirty="0">
                <a:latin typeface="Arial"/>
                <a:cs typeface="Arial"/>
              </a:rPr>
              <a:t>Facilitator: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Use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this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slide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if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are going to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introduce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yourself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other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facilitators.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Hide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slide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if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aren’t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going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use</a:t>
            </a:r>
            <a:r>
              <a:rPr sz="2800" spc="-25" dirty="0">
                <a:latin typeface="Arial"/>
                <a:cs typeface="Arial"/>
              </a:rPr>
              <a:t> it.</a:t>
            </a:r>
            <a:endParaRPr sz="28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44" y="410336"/>
            <a:ext cx="1035751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Reflection</a:t>
            </a:r>
            <a:r>
              <a:rPr spc="-55" dirty="0"/>
              <a:t> </a:t>
            </a:r>
            <a:r>
              <a:rPr dirty="0"/>
              <a:t>Question</a:t>
            </a:r>
            <a:r>
              <a:rPr spc="-70" dirty="0"/>
              <a:t> </a:t>
            </a:r>
            <a:r>
              <a:rPr spc="-50" dirty="0"/>
              <a:t>5</a:t>
            </a:r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20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81913" y="1490548"/>
            <a:ext cx="10334625" cy="45072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7955" marR="240029">
              <a:lnSpc>
                <a:spcPct val="100000"/>
              </a:lnSpc>
              <a:spcBef>
                <a:spcPts val="95"/>
              </a:spcBef>
            </a:pP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From</a:t>
            </a:r>
            <a:r>
              <a:rPr sz="3200" spc="-11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the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issue</a:t>
            </a:r>
            <a:r>
              <a:rPr sz="3200" spc="-12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resolution</a:t>
            </a:r>
            <a:r>
              <a:rPr sz="3200" spc="-13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process</a:t>
            </a:r>
            <a:r>
              <a:rPr sz="3200" spc="-12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components</a:t>
            </a:r>
            <a:r>
              <a:rPr sz="3200" spc="-114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listed </a:t>
            </a:r>
            <a:r>
              <a:rPr sz="3200" spc="-20" dirty="0">
                <a:solidFill>
                  <a:srgbClr val="003A70"/>
                </a:solidFill>
                <a:latin typeface="Arial"/>
                <a:cs typeface="Arial"/>
              </a:rPr>
              <a:t>below,</a:t>
            </a:r>
            <a:r>
              <a:rPr sz="3200" spc="-8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select</a:t>
            </a:r>
            <a:r>
              <a:rPr sz="3200" spc="-13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the</a:t>
            </a:r>
            <a:r>
              <a:rPr sz="3200" spc="-9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one</a:t>
            </a:r>
            <a:r>
              <a:rPr sz="3200" spc="-9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you</a:t>
            </a:r>
            <a:r>
              <a:rPr sz="3200" spc="-5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lang="en-US" sz="3200" dirty="0">
                <a:solidFill>
                  <a:srgbClr val="003A70"/>
                </a:solidFill>
                <a:latin typeface="Arial"/>
                <a:cs typeface="Arial"/>
              </a:rPr>
              <a:t>think</a:t>
            </a:r>
            <a:r>
              <a:rPr sz="3200" spc="-114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is</a:t>
            </a:r>
            <a:r>
              <a:rPr sz="3200" spc="-114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most</a:t>
            </a:r>
            <a:r>
              <a:rPr sz="3200" spc="-12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important</a:t>
            </a:r>
            <a:r>
              <a:rPr lang="en-US" sz="3200" dirty="0">
                <a:solidFill>
                  <a:srgbClr val="003A70"/>
                </a:solidFill>
                <a:latin typeface="Arial"/>
                <a:cs typeface="Arial"/>
              </a:rPr>
              <a:t>,</a:t>
            </a:r>
            <a:r>
              <a:rPr sz="3200" spc="-9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25" dirty="0">
                <a:solidFill>
                  <a:srgbClr val="003A70"/>
                </a:solidFill>
                <a:latin typeface="Arial"/>
                <a:cs typeface="Arial"/>
              </a:rPr>
              <a:t>and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explain</a:t>
            </a:r>
            <a:r>
              <a:rPr sz="3200" spc="-13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20" dirty="0">
                <a:solidFill>
                  <a:srgbClr val="003A70"/>
                </a:solidFill>
                <a:latin typeface="Arial"/>
                <a:cs typeface="Arial"/>
              </a:rPr>
              <a:t>why.</a:t>
            </a:r>
            <a:endParaRPr sz="3200" dirty="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2955"/>
              </a:spcBef>
              <a:buChar char="•"/>
              <a:tabLst>
                <a:tab pos="241300" algn="l"/>
              </a:tabLst>
            </a:pPr>
            <a:r>
              <a:rPr lang="en-US" sz="2800" dirty="0">
                <a:solidFill>
                  <a:srgbClr val="585858"/>
                </a:solidFill>
                <a:latin typeface="Arial"/>
                <a:cs typeface="Arial"/>
              </a:rPr>
              <a:t>i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dentifying</a:t>
            </a:r>
            <a:r>
              <a:rPr sz="28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“what</a:t>
            </a:r>
            <a:r>
              <a:rPr sz="28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is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right”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800" dirty="0">
                <a:solidFill>
                  <a:srgbClr val="585858"/>
                </a:solidFill>
                <a:latin typeface="Arial"/>
                <a:cs typeface="Arial"/>
              </a:rPr>
              <a:t>—</a:t>
            </a:r>
            <a:r>
              <a:rPr sz="28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not</a:t>
            </a:r>
            <a:r>
              <a:rPr sz="28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“who</a:t>
            </a:r>
            <a:r>
              <a:rPr sz="28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is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right”</a:t>
            </a:r>
            <a:endParaRPr sz="2800" dirty="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1010"/>
              </a:spcBef>
              <a:buChar char="•"/>
              <a:tabLst>
                <a:tab pos="241300" algn="l"/>
              </a:tabLst>
            </a:pPr>
            <a:r>
              <a:rPr lang="en-US" sz="2800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olving</a:t>
            </a:r>
            <a:r>
              <a:rPr sz="28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800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problem</a:t>
            </a:r>
            <a:r>
              <a:rPr sz="28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versus</a:t>
            </a:r>
            <a:r>
              <a:rPr sz="28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settling</a:t>
            </a:r>
            <a:r>
              <a:rPr sz="2800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endParaRPr sz="2800" dirty="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1010"/>
              </a:spcBef>
              <a:buChar char="•"/>
              <a:tabLst>
                <a:tab pos="241300" algn="l"/>
              </a:tabLst>
            </a:pPr>
            <a:r>
              <a:rPr lang="en-US" sz="2800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sing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consensus</a:t>
            </a:r>
            <a:r>
              <a:rPr sz="28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decision</a:t>
            </a:r>
            <a:r>
              <a:rPr lang="en-US" sz="28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making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throughout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8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process</a:t>
            </a:r>
            <a:endParaRPr sz="2800" dirty="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985"/>
              </a:spcBef>
              <a:buChar char="•"/>
              <a:tabLst>
                <a:tab pos="241300" algn="l"/>
              </a:tabLst>
            </a:pPr>
            <a:r>
              <a:rPr lang="en-US" sz="2800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sing</a:t>
            </a:r>
            <a:r>
              <a:rPr sz="28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800" spc="-40" dirty="0">
                <a:solidFill>
                  <a:srgbClr val="585858"/>
                </a:solidFill>
                <a:latin typeface="Arial"/>
                <a:cs typeface="Arial"/>
              </a:rPr>
              <a:t>i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nterest-based</a:t>
            </a:r>
            <a:r>
              <a:rPr sz="2800" spc="-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800" spc="-85" dirty="0">
                <a:solidFill>
                  <a:srgbClr val="585858"/>
                </a:solidFill>
                <a:latin typeface="Arial"/>
                <a:cs typeface="Arial"/>
              </a:rPr>
              <a:t>p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roblem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800" spc="-25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olving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throughout</a:t>
            </a:r>
            <a:r>
              <a:rPr sz="28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8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process</a:t>
            </a:r>
            <a:endParaRPr sz="2800" dirty="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1010"/>
              </a:spcBef>
              <a:buChar char="•"/>
              <a:tabLst>
                <a:tab pos="241300" algn="l"/>
              </a:tabLst>
            </a:pPr>
            <a:r>
              <a:rPr lang="en-US" sz="2800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triving</a:t>
            </a:r>
            <a:r>
              <a:rPr sz="28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for</a:t>
            </a:r>
            <a:r>
              <a:rPr sz="28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28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mutually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satisfactory</a:t>
            </a:r>
            <a:r>
              <a:rPr sz="2800" spc="-9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solution</a:t>
            </a:r>
            <a:r>
              <a:rPr sz="2800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in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resolving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endParaRPr sz="28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44" y="410336"/>
            <a:ext cx="1035751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Reflection</a:t>
            </a:r>
            <a:r>
              <a:rPr spc="-55" dirty="0"/>
              <a:t> </a:t>
            </a:r>
            <a:r>
              <a:rPr dirty="0"/>
              <a:t>Question</a:t>
            </a:r>
            <a:r>
              <a:rPr spc="-70" dirty="0"/>
              <a:t> </a:t>
            </a:r>
            <a:r>
              <a:rPr spc="-50" dirty="0"/>
              <a:t>6</a:t>
            </a:r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21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7244" y="1490548"/>
            <a:ext cx="7755890" cy="17418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What</a:t>
            </a:r>
            <a:r>
              <a:rPr sz="3200" spc="-7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are</a:t>
            </a:r>
            <a:r>
              <a:rPr sz="3200" spc="-7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the</a:t>
            </a:r>
            <a:r>
              <a:rPr sz="3200" spc="-6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benefits</a:t>
            </a:r>
            <a:r>
              <a:rPr sz="3200" spc="-9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of</a:t>
            </a:r>
            <a:r>
              <a:rPr sz="3200" spc="-7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issue</a:t>
            </a:r>
            <a:r>
              <a:rPr sz="3200" spc="-9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resolution?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50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200" dirty="0">
                <a:solidFill>
                  <a:srgbClr val="585858"/>
                </a:solidFill>
                <a:latin typeface="Arial"/>
                <a:cs typeface="Arial"/>
              </a:rPr>
              <a:t>State</a:t>
            </a:r>
            <a:r>
              <a:rPr sz="3200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585858"/>
                </a:solidFill>
                <a:latin typeface="Arial"/>
                <a:cs typeface="Arial"/>
              </a:rPr>
              <a:t>as</a:t>
            </a:r>
            <a:r>
              <a:rPr sz="3200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585858"/>
                </a:solidFill>
                <a:latin typeface="Arial"/>
                <a:cs typeface="Arial"/>
              </a:rPr>
              <a:t>many</a:t>
            </a:r>
            <a:r>
              <a:rPr sz="3200" spc="-9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585858"/>
                </a:solidFill>
                <a:latin typeface="Arial"/>
                <a:cs typeface="Arial"/>
              </a:rPr>
              <a:t>benefits</a:t>
            </a:r>
            <a:r>
              <a:rPr sz="3200" spc="-9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585858"/>
                </a:solidFill>
                <a:latin typeface="Arial"/>
                <a:cs typeface="Arial"/>
              </a:rPr>
              <a:t>as</a:t>
            </a:r>
            <a:r>
              <a:rPr sz="32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585858"/>
                </a:solidFill>
                <a:latin typeface="Arial"/>
                <a:cs typeface="Arial"/>
              </a:rPr>
              <a:t>you</a:t>
            </a:r>
            <a:r>
              <a:rPr sz="3200" spc="-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585858"/>
                </a:solidFill>
                <a:latin typeface="Arial"/>
                <a:cs typeface="Arial"/>
              </a:rPr>
              <a:t>can</a:t>
            </a:r>
            <a:r>
              <a:rPr sz="32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585858"/>
                </a:solidFill>
                <a:latin typeface="Arial"/>
                <a:cs typeface="Arial"/>
              </a:rPr>
              <a:t>think</a:t>
            </a:r>
            <a:r>
              <a:rPr sz="3200" spc="-9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3200" spc="-25" dirty="0">
                <a:solidFill>
                  <a:srgbClr val="585858"/>
                </a:solidFill>
                <a:latin typeface="Arial"/>
                <a:cs typeface="Arial"/>
              </a:rPr>
              <a:t>of.</a:t>
            </a:r>
            <a:endParaRPr sz="32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917244" y="410336"/>
            <a:ext cx="54229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Reflection</a:t>
            </a:r>
            <a:r>
              <a:rPr spc="-55" dirty="0"/>
              <a:t> </a:t>
            </a:r>
            <a:r>
              <a:rPr dirty="0"/>
              <a:t>Question</a:t>
            </a:r>
            <a:r>
              <a:rPr spc="-70" dirty="0"/>
              <a:t> </a:t>
            </a:r>
            <a:r>
              <a:rPr spc="-50" dirty="0"/>
              <a:t>7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17244" y="1490548"/>
            <a:ext cx="10122535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Identify</a:t>
            </a:r>
            <a:r>
              <a:rPr sz="3200" spc="-9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and</a:t>
            </a:r>
            <a:r>
              <a:rPr sz="3200" spc="-8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discuss</a:t>
            </a:r>
            <a:r>
              <a:rPr sz="3200" spc="-114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the</a:t>
            </a:r>
            <a:r>
              <a:rPr sz="3200" spc="-7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5</a:t>
            </a:r>
            <a:r>
              <a:rPr sz="3200" spc="-8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possible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outcomes</a:t>
            </a:r>
            <a:r>
              <a:rPr sz="3200" spc="-9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in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an</a:t>
            </a:r>
            <a:r>
              <a:rPr sz="3200" spc="-8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issue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resolution</a:t>
            </a:r>
            <a:r>
              <a:rPr sz="3200" spc="-17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process.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22</a:t>
            </a:fld>
            <a:endParaRPr spc="-25" dirty="0"/>
          </a:p>
        </p:txBody>
      </p:sp>
    </p:spTree>
    <p:custDataLst>
      <p:tags r:id="rId1"/>
    </p:custData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0844" y="3926840"/>
            <a:ext cx="56210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Small</a:t>
            </a:r>
            <a:r>
              <a:rPr sz="3600" spc="10" dirty="0"/>
              <a:t> </a:t>
            </a:r>
            <a:r>
              <a:rPr sz="3600" dirty="0"/>
              <a:t>Group</a:t>
            </a:r>
            <a:r>
              <a:rPr sz="3600" spc="10" dirty="0"/>
              <a:t> </a:t>
            </a:r>
            <a:r>
              <a:rPr sz="3600" spc="-10" dirty="0"/>
              <a:t>Activities</a:t>
            </a:r>
            <a:endParaRPr sz="3600" dirty="0"/>
          </a:p>
        </p:txBody>
      </p:sp>
    </p:spTree>
    <p:custDataLst>
      <p:tags r:id="rId1"/>
    </p:custData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Small</a:t>
            </a:r>
            <a:r>
              <a:rPr spc="-95" dirty="0"/>
              <a:t> </a:t>
            </a:r>
            <a:r>
              <a:rPr dirty="0"/>
              <a:t>Group</a:t>
            </a:r>
            <a:r>
              <a:rPr spc="-120" dirty="0"/>
              <a:t> </a:t>
            </a:r>
            <a:r>
              <a:rPr dirty="0"/>
              <a:t>Activity</a:t>
            </a:r>
            <a:r>
              <a:rPr spc="-65" dirty="0"/>
              <a:t> </a:t>
            </a:r>
            <a:r>
              <a:rPr spc="-50" dirty="0"/>
              <a:t>1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24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7244" y="1179702"/>
            <a:ext cx="6128385" cy="11430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dirty="0">
                <a:solidFill>
                  <a:srgbClr val="585858"/>
                </a:solidFill>
                <a:latin typeface="Arial"/>
                <a:cs typeface="Arial"/>
              </a:rPr>
              <a:t>Learner</a:t>
            </a:r>
            <a:r>
              <a:rPr sz="2800" b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800" b="1" spc="-10" dirty="0">
                <a:solidFill>
                  <a:srgbClr val="585858"/>
                </a:solidFill>
                <a:latin typeface="Arial"/>
                <a:cs typeface="Arial"/>
              </a:rPr>
              <a:t>I</a:t>
            </a:r>
            <a:r>
              <a:rPr sz="2800" b="1" spc="-10" dirty="0">
                <a:solidFill>
                  <a:srgbClr val="585858"/>
                </a:solidFill>
                <a:latin typeface="Arial"/>
                <a:cs typeface="Arial"/>
              </a:rPr>
              <a:t>nstructions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70"/>
              </a:spcBef>
            </a:pPr>
            <a:r>
              <a:rPr sz="2800" spc="-20" dirty="0">
                <a:solidFill>
                  <a:srgbClr val="585858"/>
                </a:solidFill>
                <a:latin typeface="Arial"/>
                <a:cs typeface="Arial"/>
              </a:rPr>
              <a:t>You’ll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be</a:t>
            </a:r>
            <a:r>
              <a:rPr sz="28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put</a:t>
            </a:r>
            <a:r>
              <a:rPr sz="28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into</a:t>
            </a:r>
            <a:r>
              <a:rPr sz="28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pairs</a:t>
            </a:r>
            <a:r>
              <a:rPr sz="28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or</a:t>
            </a:r>
            <a:r>
              <a:rPr sz="28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small</a:t>
            </a:r>
            <a:r>
              <a:rPr sz="28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groups.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19518" y="1179702"/>
            <a:ext cx="4339082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This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is</a:t>
            </a:r>
            <a:r>
              <a:rPr sz="28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20-minute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activity</a:t>
            </a:r>
            <a:r>
              <a:rPr lang="en-US" sz="2800" spc="-10" dirty="0">
                <a:solidFill>
                  <a:srgbClr val="585858"/>
                </a:solidFill>
                <a:latin typeface="Arial"/>
                <a:cs typeface="Arial"/>
              </a:rPr>
              <a:t>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7244" y="2293376"/>
            <a:ext cx="10653395" cy="3075305"/>
          </a:xfrm>
          <a:prstGeom prst="rect">
            <a:avLst/>
          </a:prstGeom>
        </p:spPr>
        <p:txBody>
          <a:bodyPr vert="horz" wrap="square" lIns="0" tIns="146685" rIns="0" bIns="0" rtlCol="0">
            <a:spAutoFit/>
          </a:bodyPr>
          <a:lstStyle/>
          <a:p>
            <a:pPr marL="527685" indent="-515620" algn="just">
              <a:lnSpc>
                <a:spcPct val="100000"/>
              </a:lnSpc>
              <a:spcBef>
                <a:spcPts val="1155"/>
              </a:spcBef>
              <a:buAutoNum type="arabicPeriod"/>
              <a:tabLst>
                <a:tab pos="528320" algn="l"/>
              </a:tabLst>
            </a:pPr>
            <a:r>
              <a:rPr sz="2800" spc="-20" dirty="0">
                <a:solidFill>
                  <a:srgbClr val="585858"/>
                </a:solidFill>
                <a:latin typeface="Arial"/>
                <a:cs typeface="Arial"/>
              </a:rPr>
              <a:t>You’ll</a:t>
            </a:r>
            <a:r>
              <a:rPr sz="28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be</a:t>
            </a:r>
            <a:r>
              <a:rPr sz="28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presented</a:t>
            </a:r>
            <a:r>
              <a:rPr sz="28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with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8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root</a:t>
            </a:r>
            <a:r>
              <a:rPr sz="2800" spc="-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cause</a:t>
            </a:r>
            <a:r>
              <a:rPr sz="28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for</a:t>
            </a:r>
            <a:r>
              <a:rPr sz="2800" spc="-7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5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issues.</a:t>
            </a:r>
            <a:endParaRPr sz="2800" dirty="0">
              <a:latin typeface="Arial"/>
              <a:cs typeface="Arial"/>
            </a:endParaRPr>
          </a:p>
          <a:p>
            <a:pPr marL="527685" marR="5080" indent="-515620" algn="l">
              <a:lnSpc>
                <a:spcPct val="106800"/>
              </a:lnSpc>
              <a:spcBef>
                <a:spcPts val="830"/>
              </a:spcBef>
              <a:buAutoNum type="arabicPeriod"/>
              <a:tabLst>
                <a:tab pos="528320" algn="l"/>
              </a:tabLst>
            </a:pP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For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each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issue,</a:t>
            </a:r>
            <a:r>
              <a:rPr sz="2800" spc="-7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work</a:t>
            </a:r>
            <a:r>
              <a:rPr sz="28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together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select</a:t>
            </a:r>
            <a:r>
              <a:rPr sz="2800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option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from</a:t>
            </a:r>
            <a:r>
              <a:rPr sz="28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issue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resolution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process</a:t>
            </a:r>
            <a:r>
              <a:rPr sz="2800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800" spc="-55" dirty="0">
                <a:solidFill>
                  <a:srgbClr val="585858"/>
                </a:solidFill>
                <a:latin typeface="Arial"/>
                <a:cs typeface="Arial"/>
              </a:rPr>
              <a:t>that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is</a:t>
            </a:r>
            <a:r>
              <a:rPr sz="28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most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appropriate</a:t>
            </a:r>
            <a:r>
              <a:rPr sz="2800" spc="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8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use</a:t>
            </a:r>
            <a:r>
              <a:rPr sz="28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for</a:t>
            </a:r>
            <a:r>
              <a:rPr sz="28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8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fact-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finding step.</a:t>
            </a:r>
            <a:endParaRPr sz="2800" dirty="0">
              <a:latin typeface="Arial"/>
              <a:cs typeface="Arial"/>
            </a:endParaRPr>
          </a:p>
          <a:p>
            <a:pPr marL="527685" marR="538480" indent="-515620" algn="just">
              <a:lnSpc>
                <a:spcPct val="107200"/>
              </a:lnSpc>
              <a:spcBef>
                <a:spcPts val="795"/>
              </a:spcBef>
              <a:buAutoNum type="arabicPeriod"/>
              <a:tabLst>
                <a:tab pos="528320" algn="l"/>
              </a:tabLst>
            </a:pP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Be</a:t>
            </a:r>
            <a:r>
              <a:rPr sz="28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prepared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discuss</a:t>
            </a:r>
            <a:r>
              <a:rPr sz="2800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8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reasons</a:t>
            </a:r>
            <a:r>
              <a:rPr sz="28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for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your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selections</a:t>
            </a:r>
            <a:r>
              <a:rPr sz="28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at</a:t>
            </a:r>
            <a:r>
              <a:rPr sz="28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the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whole</a:t>
            </a:r>
            <a:r>
              <a:rPr sz="28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group</a:t>
            </a:r>
            <a:r>
              <a:rPr sz="28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debrief.</a:t>
            </a:r>
            <a:endParaRPr sz="28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Small</a:t>
            </a:r>
            <a:r>
              <a:rPr spc="-95" dirty="0"/>
              <a:t> </a:t>
            </a:r>
            <a:r>
              <a:rPr dirty="0"/>
              <a:t>Group</a:t>
            </a:r>
            <a:r>
              <a:rPr spc="-120" dirty="0"/>
              <a:t> </a:t>
            </a:r>
            <a:r>
              <a:rPr dirty="0"/>
              <a:t>Activity</a:t>
            </a:r>
            <a:r>
              <a:rPr spc="-65" dirty="0"/>
              <a:t> </a:t>
            </a:r>
            <a:r>
              <a:rPr spc="-50" dirty="0"/>
              <a:t>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25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xfrm>
            <a:off x="914400" y="1516057"/>
            <a:ext cx="4281805" cy="44078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7100"/>
              </a:lnSpc>
              <a:spcBef>
                <a:spcPts val="95"/>
              </a:spcBef>
            </a:pPr>
            <a:r>
              <a:rPr dirty="0"/>
              <a:t>Issue</a:t>
            </a:r>
            <a:r>
              <a:rPr spc="-40" dirty="0"/>
              <a:t> </a:t>
            </a:r>
            <a:r>
              <a:rPr dirty="0"/>
              <a:t>1:</a:t>
            </a:r>
            <a:r>
              <a:rPr spc="5" dirty="0"/>
              <a:t> </a:t>
            </a:r>
            <a:endParaRPr lang="en-US" spc="5" dirty="0"/>
          </a:p>
          <a:p>
            <a:pPr marL="12700" marR="5080">
              <a:lnSpc>
                <a:spcPct val="107100"/>
              </a:lnSpc>
              <a:spcBef>
                <a:spcPts val="95"/>
              </a:spcBef>
            </a:pPr>
            <a:r>
              <a:rPr dirty="0"/>
              <a:t>Outcome</a:t>
            </a:r>
            <a:r>
              <a:rPr spc="-10" dirty="0"/>
              <a:t> </a:t>
            </a:r>
            <a:r>
              <a:rPr dirty="0"/>
              <a:t>of</a:t>
            </a:r>
            <a:r>
              <a:rPr spc="5" dirty="0"/>
              <a:t> </a:t>
            </a:r>
            <a:r>
              <a:rPr spc="-10" dirty="0"/>
              <a:t>fact-finding:</a:t>
            </a:r>
          </a:p>
          <a:p>
            <a:pPr marL="12700" marR="710565">
              <a:lnSpc>
                <a:spcPct val="107100"/>
              </a:lnSpc>
              <a:spcBef>
                <a:spcPts val="844"/>
              </a:spcBef>
            </a:pP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Contract</a:t>
            </a:r>
            <a:r>
              <a:rPr sz="2400" b="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violation</a:t>
            </a:r>
            <a:r>
              <a:rPr sz="2400" b="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of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 wages, hours,</a:t>
            </a:r>
            <a:r>
              <a:rPr sz="2400" b="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or</a:t>
            </a:r>
            <a:r>
              <a:rPr sz="2400" b="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spc="-10" dirty="0">
                <a:solidFill>
                  <a:srgbClr val="585858"/>
                </a:solidFill>
                <a:latin typeface="Arial"/>
                <a:cs typeface="Arial"/>
              </a:rPr>
              <a:t>working conditions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700" dirty="0">
              <a:latin typeface="Arial"/>
              <a:cs typeface="Arial"/>
            </a:endParaRPr>
          </a:p>
          <a:p>
            <a:pPr marL="12700" marR="240665">
              <a:lnSpc>
                <a:spcPct val="107200"/>
              </a:lnSpc>
              <a:spcBef>
                <a:spcPts val="1565"/>
              </a:spcBef>
            </a:pP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Select</a:t>
            </a:r>
            <a:r>
              <a:rPr sz="2400" b="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which</a:t>
            </a:r>
            <a:r>
              <a:rPr sz="2400" b="0" spc="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step</a:t>
            </a:r>
            <a:r>
              <a:rPr sz="2400" b="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of</a:t>
            </a:r>
            <a:r>
              <a:rPr sz="2400" b="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400" b="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spc="-10" dirty="0">
                <a:solidFill>
                  <a:srgbClr val="585858"/>
                </a:solidFill>
                <a:latin typeface="Arial"/>
                <a:cs typeface="Arial"/>
              </a:rPr>
              <a:t>issue </a:t>
            </a: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resolution</a:t>
            </a:r>
            <a:r>
              <a:rPr sz="2400" b="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process</a:t>
            </a:r>
            <a:r>
              <a:rPr sz="2400" b="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is</a:t>
            </a:r>
            <a:r>
              <a:rPr sz="2400" b="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spc="-20" dirty="0">
                <a:solidFill>
                  <a:srgbClr val="585858"/>
                </a:solidFill>
                <a:latin typeface="Arial"/>
                <a:cs typeface="Arial"/>
              </a:rPr>
              <a:t>most </a:t>
            </a: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appropriate</a:t>
            </a:r>
            <a:r>
              <a:rPr sz="2400" b="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to use when</a:t>
            </a:r>
            <a:r>
              <a:rPr sz="2400" b="0" spc="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spc="-10" dirty="0">
                <a:solidFill>
                  <a:srgbClr val="585858"/>
                </a:solidFill>
                <a:latin typeface="Arial"/>
                <a:cs typeface="Arial"/>
              </a:rPr>
              <a:t>fact- </a:t>
            </a: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finding.</a:t>
            </a:r>
            <a:r>
              <a:rPr sz="2400" b="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Write</a:t>
            </a:r>
            <a:r>
              <a:rPr sz="2400" b="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it</a:t>
            </a:r>
            <a:r>
              <a:rPr sz="2400" b="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spc="-20" dirty="0">
                <a:solidFill>
                  <a:srgbClr val="585858"/>
                </a:solidFill>
                <a:latin typeface="Arial"/>
                <a:cs typeface="Arial"/>
              </a:rPr>
              <a:t>down.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96509" y="1384432"/>
            <a:ext cx="5851525" cy="467106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Issue</a:t>
            </a:r>
            <a:r>
              <a:rPr sz="28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resolution</a:t>
            </a:r>
            <a:r>
              <a:rPr sz="28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process</a:t>
            </a:r>
            <a:r>
              <a:rPr sz="28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Arial"/>
                <a:cs typeface="Arial"/>
              </a:rPr>
              <a:t>options:</a:t>
            </a:r>
            <a:endParaRPr sz="28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45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esolve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4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r>
              <a:rPr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quickly</a:t>
            </a:r>
            <a:endParaRPr sz="24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efer</a:t>
            </a:r>
            <a:r>
              <a:rPr sz="24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400" spc="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2400" spc="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unit-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based</a:t>
            </a:r>
            <a:r>
              <a:rPr sz="24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585858"/>
                </a:solidFill>
                <a:latin typeface="Arial"/>
                <a:cs typeface="Arial"/>
              </a:rPr>
              <a:t>team</a:t>
            </a:r>
            <a:endParaRPr sz="2400" dirty="0">
              <a:latin typeface="Arial"/>
              <a:cs typeface="Arial"/>
            </a:endParaRPr>
          </a:p>
          <a:p>
            <a:pPr marL="527685" marR="5080" indent="-515620" algn="l">
              <a:lnSpc>
                <a:spcPct val="80000"/>
              </a:lnSpc>
              <a:spcBef>
                <a:spcPts val="990"/>
              </a:spcBef>
              <a:buAutoNum type="arabicPeriod"/>
              <a:tabLst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scalate</a:t>
            </a:r>
            <a:r>
              <a:rPr sz="24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—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4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union</a:t>
            </a:r>
            <a:r>
              <a:rPr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decides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how</a:t>
            </a:r>
            <a:r>
              <a:rPr sz="24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it wants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4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escalate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or</a:t>
            </a:r>
            <a:r>
              <a:rPr sz="24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how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585858"/>
                </a:solidFill>
                <a:latin typeface="Arial"/>
                <a:cs typeface="Arial"/>
              </a:rPr>
              <a:t>it wants</a:t>
            </a:r>
            <a:r>
              <a:rPr sz="2400" spc="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4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proceed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 (w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hich</a:t>
            </a:r>
            <a:r>
              <a:rPr sz="24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could</a:t>
            </a:r>
            <a:r>
              <a:rPr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include</a:t>
            </a:r>
            <a:r>
              <a:rPr sz="24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585858"/>
                </a:solidFill>
                <a:latin typeface="Arial"/>
                <a:cs typeface="Arial"/>
              </a:rPr>
              <a:t>a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grievance</a:t>
            </a:r>
            <a:r>
              <a:rPr lang="en-US" sz="2400" spc="-10" dirty="0">
                <a:solidFill>
                  <a:srgbClr val="585858"/>
                </a:solidFill>
                <a:latin typeface="Arial"/>
                <a:cs typeface="Arial"/>
              </a:rPr>
              <a:t>)</a:t>
            </a:r>
            <a:endParaRPr sz="2400" dirty="0">
              <a:latin typeface="Arial"/>
              <a:cs typeface="Arial"/>
            </a:endParaRPr>
          </a:p>
          <a:p>
            <a:pPr marL="527685" marR="67945" indent="-515620">
              <a:lnSpc>
                <a:spcPct val="80100"/>
              </a:lnSpc>
              <a:spcBef>
                <a:spcPts val="10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se</a:t>
            </a:r>
            <a:r>
              <a:rPr sz="24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interest-based</a:t>
            </a:r>
            <a:r>
              <a:rPr sz="24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problem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solving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585858"/>
                </a:solidFill>
                <a:latin typeface="Arial"/>
                <a:cs typeface="Arial"/>
              </a:rPr>
              <a:t>for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an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related</a:t>
            </a:r>
            <a:r>
              <a:rPr sz="24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to a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system</a:t>
            </a:r>
            <a:r>
              <a:rPr sz="24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585858"/>
                </a:solidFill>
                <a:latin typeface="Arial"/>
                <a:cs typeface="Arial"/>
              </a:rPr>
              <a:t>or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procedure</a:t>
            </a:r>
            <a:endParaRPr sz="2400" dirty="0">
              <a:latin typeface="Arial"/>
              <a:cs typeface="Arial"/>
            </a:endParaRPr>
          </a:p>
          <a:p>
            <a:pPr marL="527685" marR="220345" indent="-515620">
              <a:lnSpc>
                <a:spcPts val="2300"/>
              </a:lnSpc>
              <a:spcBef>
                <a:spcPts val="994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equires</a:t>
            </a:r>
            <a:r>
              <a:rPr sz="2400" spc="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further</a:t>
            </a:r>
            <a:r>
              <a:rPr sz="2400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investigation</a:t>
            </a:r>
            <a:r>
              <a:rPr sz="2400" spc="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through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4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r>
              <a:rPr sz="24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resolution</a:t>
            </a:r>
            <a:r>
              <a:rPr sz="24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corrective</a:t>
            </a:r>
            <a:r>
              <a:rPr sz="2400" spc="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action process</a:t>
            </a:r>
            <a:endParaRPr sz="24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Small</a:t>
            </a:r>
            <a:r>
              <a:rPr spc="-95" dirty="0"/>
              <a:t> </a:t>
            </a:r>
            <a:r>
              <a:rPr dirty="0"/>
              <a:t>Group</a:t>
            </a:r>
            <a:r>
              <a:rPr spc="-120" dirty="0"/>
              <a:t> </a:t>
            </a:r>
            <a:r>
              <a:rPr dirty="0"/>
              <a:t>Activity</a:t>
            </a:r>
            <a:r>
              <a:rPr spc="-65" dirty="0"/>
              <a:t> </a:t>
            </a:r>
            <a:r>
              <a:rPr spc="-50" dirty="0"/>
              <a:t>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26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xfrm>
            <a:off x="909624" y="1503704"/>
            <a:ext cx="4043376" cy="233397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7100"/>
              </a:lnSpc>
              <a:spcBef>
                <a:spcPts val="95"/>
              </a:spcBef>
            </a:pPr>
            <a:r>
              <a:rPr dirty="0"/>
              <a:t>Issue</a:t>
            </a:r>
            <a:r>
              <a:rPr spc="-40" dirty="0"/>
              <a:t> </a:t>
            </a:r>
            <a:r>
              <a:rPr dirty="0"/>
              <a:t>2:</a:t>
            </a:r>
            <a:r>
              <a:rPr spc="5" dirty="0"/>
              <a:t> </a:t>
            </a:r>
            <a:endParaRPr lang="en-US" spc="5" dirty="0"/>
          </a:p>
          <a:p>
            <a:pPr marL="12700" marR="5080">
              <a:lnSpc>
                <a:spcPct val="107100"/>
              </a:lnSpc>
              <a:spcBef>
                <a:spcPts val="95"/>
              </a:spcBef>
            </a:pPr>
            <a:r>
              <a:rPr dirty="0"/>
              <a:t>Outcome</a:t>
            </a:r>
            <a:r>
              <a:rPr spc="-10" dirty="0"/>
              <a:t> </a:t>
            </a:r>
            <a:r>
              <a:rPr dirty="0"/>
              <a:t>of</a:t>
            </a:r>
            <a:r>
              <a:rPr spc="5" dirty="0"/>
              <a:t> </a:t>
            </a:r>
            <a:r>
              <a:rPr spc="-10" dirty="0"/>
              <a:t>fact-finding:</a:t>
            </a:r>
          </a:p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Department</a:t>
            </a:r>
            <a:r>
              <a:rPr sz="2400" b="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workflow</a:t>
            </a:r>
            <a:r>
              <a:rPr sz="2400" b="0" spc="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spc="-10" dirty="0">
                <a:solidFill>
                  <a:srgbClr val="585858"/>
                </a:solidFill>
                <a:latin typeface="Arial"/>
                <a:cs typeface="Arial"/>
              </a:rPr>
              <a:t>issues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7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96509" y="1384432"/>
            <a:ext cx="5851525" cy="467106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Issue</a:t>
            </a:r>
            <a:r>
              <a:rPr sz="28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resolution</a:t>
            </a:r>
            <a:r>
              <a:rPr sz="28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process</a:t>
            </a:r>
            <a:r>
              <a:rPr sz="28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Arial"/>
                <a:cs typeface="Arial"/>
              </a:rPr>
              <a:t>options:</a:t>
            </a:r>
            <a:endParaRPr sz="28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45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esolve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4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r>
              <a:rPr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quickly</a:t>
            </a:r>
            <a:endParaRPr sz="24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efer</a:t>
            </a:r>
            <a:r>
              <a:rPr sz="24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400" spc="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2400" spc="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unit-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based</a:t>
            </a:r>
            <a:r>
              <a:rPr sz="24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585858"/>
                </a:solidFill>
                <a:latin typeface="Arial"/>
                <a:cs typeface="Arial"/>
              </a:rPr>
              <a:t>team</a:t>
            </a:r>
            <a:endParaRPr sz="2400" dirty="0">
              <a:latin typeface="Arial"/>
              <a:cs typeface="Arial"/>
            </a:endParaRPr>
          </a:p>
          <a:p>
            <a:pPr marL="527685" marR="5080" indent="-515620" algn="l">
              <a:lnSpc>
                <a:spcPct val="80000"/>
              </a:lnSpc>
              <a:spcBef>
                <a:spcPts val="990"/>
              </a:spcBef>
              <a:buAutoNum type="arabicPeriod"/>
              <a:tabLst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scalate</a:t>
            </a:r>
            <a:r>
              <a:rPr sz="24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—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4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union</a:t>
            </a:r>
            <a:r>
              <a:rPr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decides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how</a:t>
            </a:r>
            <a:r>
              <a:rPr sz="24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it</a:t>
            </a:r>
            <a:r>
              <a:rPr sz="24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want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2400" spc="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4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escalate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or</a:t>
            </a:r>
            <a:r>
              <a:rPr sz="24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how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585858"/>
                </a:solidFill>
                <a:latin typeface="Arial"/>
                <a:cs typeface="Arial"/>
              </a:rPr>
              <a:t>it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want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2400" spc="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4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proceed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 (w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hich</a:t>
            </a:r>
            <a:r>
              <a:rPr sz="24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could</a:t>
            </a:r>
            <a:r>
              <a:rPr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include</a:t>
            </a:r>
            <a:r>
              <a:rPr sz="24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585858"/>
                </a:solidFill>
                <a:latin typeface="Arial"/>
                <a:cs typeface="Arial"/>
              </a:rPr>
              <a:t>a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grievance</a:t>
            </a:r>
            <a:r>
              <a:rPr lang="en-US" sz="2400" spc="-10" dirty="0">
                <a:solidFill>
                  <a:srgbClr val="585858"/>
                </a:solidFill>
                <a:latin typeface="Arial"/>
                <a:cs typeface="Arial"/>
              </a:rPr>
              <a:t>)</a:t>
            </a:r>
            <a:endParaRPr sz="2400" dirty="0">
              <a:latin typeface="Arial"/>
              <a:cs typeface="Arial"/>
            </a:endParaRPr>
          </a:p>
          <a:p>
            <a:pPr marL="527685" marR="67945" indent="-515620">
              <a:lnSpc>
                <a:spcPct val="80100"/>
              </a:lnSpc>
              <a:spcBef>
                <a:spcPts val="10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se</a:t>
            </a:r>
            <a:r>
              <a:rPr sz="24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interest-based</a:t>
            </a:r>
            <a:r>
              <a:rPr sz="24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problem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solving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585858"/>
                </a:solidFill>
                <a:latin typeface="Arial"/>
                <a:cs typeface="Arial"/>
              </a:rPr>
              <a:t>for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an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related</a:t>
            </a:r>
            <a:r>
              <a:rPr sz="24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to a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system</a:t>
            </a:r>
            <a:r>
              <a:rPr sz="24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585858"/>
                </a:solidFill>
                <a:latin typeface="Arial"/>
                <a:cs typeface="Arial"/>
              </a:rPr>
              <a:t>or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procedure</a:t>
            </a:r>
            <a:endParaRPr sz="2400" dirty="0">
              <a:latin typeface="Arial"/>
              <a:cs typeface="Arial"/>
            </a:endParaRPr>
          </a:p>
          <a:p>
            <a:pPr marL="527685" marR="220345" indent="-515620">
              <a:lnSpc>
                <a:spcPts val="2300"/>
              </a:lnSpc>
              <a:spcBef>
                <a:spcPts val="994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equires</a:t>
            </a:r>
            <a:r>
              <a:rPr sz="2400" spc="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further</a:t>
            </a:r>
            <a:r>
              <a:rPr sz="2400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investigation</a:t>
            </a:r>
            <a:r>
              <a:rPr sz="2400" spc="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through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4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r>
              <a:rPr sz="24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resolution</a:t>
            </a:r>
            <a:r>
              <a:rPr sz="24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corrective</a:t>
            </a:r>
            <a:r>
              <a:rPr sz="2400" spc="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action process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4AB624-D805-E4C8-2227-5B50266190B4}"/>
              </a:ext>
            </a:extLst>
          </p:cNvPr>
          <p:cNvSpPr txBox="1"/>
          <p:nvPr/>
        </p:nvSpPr>
        <p:spPr>
          <a:xfrm>
            <a:off x="838200" y="4343400"/>
            <a:ext cx="4191000" cy="20394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240665">
              <a:lnSpc>
                <a:spcPct val="107000"/>
              </a:lnSpc>
              <a:spcBef>
                <a:spcPts val="1595"/>
              </a:spcBef>
            </a:pP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Select</a:t>
            </a:r>
            <a:r>
              <a:rPr lang="en-US" sz="2400" b="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which</a:t>
            </a:r>
            <a:r>
              <a:rPr lang="en-US" sz="2400" b="0" spc="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step</a:t>
            </a:r>
            <a:r>
              <a:rPr lang="en-US" sz="2400" b="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of</a:t>
            </a:r>
            <a:r>
              <a:rPr lang="en-US" sz="2400" b="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lang="en-US" sz="2400" b="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spc="-10" dirty="0">
                <a:solidFill>
                  <a:srgbClr val="585858"/>
                </a:solidFill>
                <a:latin typeface="Arial"/>
                <a:cs typeface="Arial"/>
              </a:rPr>
              <a:t>issue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resolution</a:t>
            </a:r>
            <a:r>
              <a:rPr lang="en-US" sz="2400" b="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process</a:t>
            </a:r>
            <a:r>
              <a:rPr lang="en-US" sz="2400" b="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is</a:t>
            </a:r>
            <a:r>
              <a:rPr lang="en-US" sz="2400" b="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spc="-20" dirty="0">
                <a:solidFill>
                  <a:srgbClr val="585858"/>
                </a:solidFill>
                <a:latin typeface="Arial"/>
                <a:cs typeface="Arial"/>
              </a:rPr>
              <a:t>most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appropriate</a:t>
            </a:r>
            <a:r>
              <a:rPr lang="en-US" sz="2400" b="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to use when</a:t>
            </a:r>
            <a:r>
              <a:rPr lang="en-US" sz="2400" b="0" spc="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spc="-10" dirty="0">
                <a:solidFill>
                  <a:srgbClr val="585858"/>
                </a:solidFill>
                <a:latin typeface="Arial"/>
                <a:cs typeface="Arial"/>
              </a:rPr>
              <a:t>fact-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finding.</a:t>
            </a:r>
            <a:r>
              <a:rPr lang="en-US" sz="2400" b="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Write</a:t>
            </a:r>
            <a:r>
              <a:rPr lang="en-US" sz="2400" b="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it</a:t>
            </a:r>
            <a:r>
              <a:rPr lang="en-US" sz="2400" b="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spc="-20" dirty="0">
                <a:solidFill>
                  <a:srgbClr val="585858"/>
                </a:solidFill>
                <a:latin typeface="Arial"/>
                <a:cs typeface="Arial"/>
              </a:rPr>
              <a:t>down.</a:t>
            </a:r>
            <a:endParaRPr lang="en-US" sz="24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Small</a:t>
            </a:r>
            <a:r>
              <a:rPr spc="-95" dirty="0"/>
              <a:t> </a:t>
            </a:r>
            <a:r>
              <a:rPr dirty="0"/>
              <a:t>Group</a:t>
            </a:r>
            <a:r>
              <a:rPr spc="-120" dirty="0"/>
              <a:t> </a:t>
            </a:r>
            <a:r>
              <a:rPr dirty="0"/>
              <a:t>Activity</a:t>
            </a:r>
            <a:r>
              <a:rPr spc="-65" dirty="0"/>
              <a:t> </a:t>
            </a:r>
            <a:r>
              <a:rPr spc="-50" dirty="0"/>
              <a:t>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27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xfrm>
            <a:off x="899795" y="1503704"/>
            <a:ext cx="4281805" cy="22679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7100"/>
              </a:lnSpc>
              <a:spcBef>
                <a:spcPts val="95"/>
              </a:spcBef>
            </a:pPr>
            <a:r>
              <a:rPr lang="en-US" dirty="0"/>
              <a:t>Issue</a:t>
            </a:r>
            <a:r>
              <a:rPr lang="en-US" spc="-40" dirty="0"/>
              <a:t> </a:t>
            </a:r>
            <a:r>
              <a:rPr lang="en-US" dirty="0"/>
              <a:t>3:</a:t>
            </a:r>
            <a:r>
              <a:rPr lang="en-US" spc="5" dirty="0"/>
              <a:t> </a:t>
            </a:r>
          </a:p>
          <a:p>
            <a:pPr marL="12700" marR="5080">
              <a:lnSpc>
                <a:spcPct val="107100"/>
              </a:lnSpc>
              <a:spcBef>
                <a:spcPts val="95"/>
              </a:spcBef>
            </a:pPr>
            <a:r>
              <a:rPr lang="en-US" dirty="0"/>
              <a:t>Outcome</a:t>
            </a:r>
            <a:r>
              <a:rPr lang="en-US" spc="-10" dirty="0"/>
              <a:t> </a:t>
            </a:r>
            <a:r>
              <a:rPr lang="en-US" dirty="0"/>
              <a:t>of</a:t>
            </a:r>
            <a:r>
              <a:rPr lang="en-US" spc="5" dirty="0"/>
              <a:t> </a:t>
            </a:r>
            <a:r>
              <a:rPr lang="en-US" spc="-10" dirty="0"/>
              <a:t>fact-finding:</a:t>
            </a:r>
          </a:p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Problem</a:t>
            </a:r>
            <a:r>
              <a:rPr lang="en-US" sz="2400" b="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with</a:t>
            </a:r>
            <a:r>
              <a:rPr lang="en-US" sz="2400" b="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lang="en-US" sz="2400" b="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system</a:t>
            </a:r>
            <a:r>
              <a:rPr lang="en-US" sz="2400" b="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spc="-20" dirty="0">
                <a:solidFill>
                  <a:srgbClr val="585858"/>
                </a:solidFill>
                <a:latin typeface="Arial"/>
                <a:cs typeface="Arial"/>
              </a:rPr>
              <a:t>used</a:t>
            </a:r>
            <a:endParaRPr lang="en-US"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lang="en-US" sz="2400" b="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process</a:t>
            </a:r>
            <a:r>
              <a:rPr lang="en-US" sz="2400" b="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spc="-10" dirty="0">
                <a:solidFill>
                  <a:srgbClr val="585858"/>
                </a:solidFill>
                <a:latin typeface="Arial"/>
                <a:cs typeface="Arial"/>
              </a:rPr>
              <a:t>something</a:t>
            </a:r>
            <a:endParaRPr lang="en-US"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lang="en-US" sz="27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96509" y="1384432"/>
            <a:ext cx="5851525" cy="467106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Issue</a:t>
            </a:r>
            <a:r>
              <a:rPr sz="28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resolution</a:t>
            </a:r>
            <a:r>
              <a:rPr sz="28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process</a:t>
            </a:r>
            <a:r>
              <a:rPr sz="28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Arial"/>
                <a:cs typeface="Arial"/>
              </a:rPr>
              <a:t>options:</a:t>
            </a:r>
            <a:endParaRPr sz="28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45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esolve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4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r>
              <a:rPr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quickly</a:t>
            </a:r>
            <a:endParaRPr sz="24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efer</a:t>
            </a:r>
            <a:r>
              <a:rPr sz="24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400" spc="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2400" spc="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unit-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based</a:t>
            </a:r>
            <a:r>
              <a:rPr sz="24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585858"/>
                </a:solidFill>
                <a:latin typeface="Arial"/>
                <a:cs typeface="Arial"/>
              </a:rPr>
              <a:t>team</a:t>
            </a:r>
            <a:endParaRPr sz="2400" dirty="0">
              <a:latin typeface="Arial"/>
              <a:cs typeface="Arial"/>
            </a:endParaRPr>
          </a:p>
          <a:p>
            <a:pPr marL="527685" marR="5080" indent="-515620" algn="l">
              <a:lnSpc>
                <a:spcPct val="80000"/>
              </a:lnSpc>
              <a:spcBef>
                <a:spcPts val="990"/>
              </a:spcBef>
              <a:buAutoNum type="arabicPeriod"/>
              <a:tabLst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scalate</a:t>
            </a:r>
            <a:r>
              <a:rPr sz="24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—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4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union</a:t>
            </a:r>
            <a:r>
              <a:rPr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decides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how</a:t>
            </a:r>
            <a:r>
              <a:rPr sz="24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it</a:t>
            </a:r>
            <a:r>
              <a:rPr sz="24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want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2400" spc="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4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escalate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or</a:t>
            </a:r>
            <a:r>
              <a:rPr sz="24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how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585858"/>
                </a:solidFill>
                <a:latin typeface="Arial"/>
                <a:cs typeface="Arial"/>
              </a:rPr>
              <a:t>it</a:t>
            </a:r>
            <a:r>
              <a:rPr sz="24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want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2400" spc="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4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proceed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 (w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hich</a:t>
            </a:r>
            <a:r>
              <a:rPr sz="24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could</a:t>
            </a:r>
            <a:r>
              <a:rPr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include</a:t>
            </a:r>
            <a:r>
              <a:rPr sz="24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585858"/>
                </a:solidFill>
                <a:latin typeface="Arial"/>
                <a:cs typeface="Arial"/>
              </a:rPr>
              <a:t>a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grievance</a:t>
            </a:r>
            <a:r>
              <a:rPr lang="en-US" sz="2400" spc="-10" dirty="0">
                <a:solidFill>
                  <a:srgbClr val="585858"/>
                </a:solidFill>
                <a:latin typeface="Arial"/>
                <a:cs typeface="Arial"/>
              </a:rPr>
              <a:t>)</a:t>
            </a:r>
            <a:endParaRPr sz="2400" dirty="0">
              <a:latin typeface="Arial"/>
              <a:cs typeface="Arial"/>
            </a:endParaRPr>
          </a:p>
          <a:p>
            <a:pPr marL="527685" marR="67945" indent="-515620">
              <a:lnSpc>
                <a:spcPct val="80100"/>
              </a:lnSpc>
              <a:spcBef>
                <a:spcPts val="10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se</a:t>
            </a:r>
            <a:r>
              <a:rPr sz="24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interest-based</a:t>
            </a:r>
            <a:r>
              <a:rPr sz="24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problem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solving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585858"/>
                </a:solidFill>
                <a:latin typeface="Arial"/>
                <a:cs typeface="Arial"/>
              </a:rPr>
              <a:t>for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an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related</a:t>
            </a:r>
            <a:r>
              <a:rPr sz="24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to a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system</a:t>
            </a:r>
            <a:r>
              <a:rPr sz="24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585858"/>
                </a:solidFill>
                <a:latin typeface="Arial"/>
                <a:cs typeface="Arial"/>
              </a:rPr>
              <a:t>or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procedure</a:t>
            </a:r>
            <a:endParaRPr sz="2400" dirty="0">
              <a:latin typeface="Arial"/>
              <a:cs typeface="Arial"/>
            </a:endParaRPr>
          </a:p>
          <a:p>
            <a:pPr marL="527685" marR="220345" indent="-515620">
              <a:lnSpc>
                <a:spcPts val="2300"/>
              </a:lnSpc>
              <a:spcBef>
                <a:spcPts val="994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equires</a:t>
            </a:r>
            <a:r>
              <a:rPr sz="2400" spc="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further</a:t>
            </a:r>
            <a:r>
              <a:rPr sz="2400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investigation</a:t>
            </a:r>
            <a:r>
              <a:rPr sz="2400" spc="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through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4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r>
              <a:rPr sz="24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resolution</a:t>
            </a:r>
            <a:r>
              <a:rPr sz="24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corrective</a:t>
            </a:r>
            <a:r>
              <a:rPr sz="2400" spc="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action process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E45686-81CB-F77D-A0BE-7C71212903C7}"/>
              </a:ext>
            </a:extLst>
          </p:cNvPr>
          <p:cNvSpPr txBox="1"/>
          <p:nvPr/>
        </p:nvSpPr>
        <p:spPr>
          <a:xfrm>
            <a:off x="838200" y="4343400"/>
            <a:ext cx="3810000" cy="20394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241300">
              <a:lnSpc>
                <a:spcPct val="107000"/>
              </a:lnSpc>
              <a:spcBef>
                <a:spcPts val="1565"/>
              </a:spcBef>
            </a:pP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Select</a:t>
            </a:r>
            <a:r>
              <a:rPr lang="en-US" sz="2400" b="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which</a:t>
            </a:r>
            <a:r>
              <a:rPr lang="en-US" sz="2400" b="0" spc="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step</a:t>
            </a:r>
            <a:r>
              <a:rPr lang="en-US" sz="2400" b="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of</a:t>
            </a:r>
            <a:r>
              <a:rPr lang="en-US" sz="2400" b="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lang="en-US" sz="2400" b="0" spc="-10" dirty="0">
                <a:solidFill>
                  <a:srgbClr val="585858"/>
                </a:solidFill>
                <a:latin typeface="Arial"/>
                <a:cs typeface="Arial"/>
              </a:rPr>
              <a:t> issue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resolution process</a:t>
            </a:r>
            <a:r>
              <a:rPr lang="en-US" sz="2400" b="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is</a:t>
            </a:r>
            <a:r>
              <a:rPr lang="en-US" sz="2400" b="0" spc="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spc="-20" dirty="0">
                <a:solidFill>
                  <a:srgbClr val="585858"/>
                </a:solidFill>
                <a:latin typeface="Arial"/>
                <a:cs typeface="Arial"/>
              </a:rPr>
              <a:t>most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appropriate</a:t>
            </a:r>
            <a:r>
              <a:rPr lang="en-US" sz="2400" b="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lang="en-US" sz="2400" b="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use</a:t>
            </a:r>
            <a:r>
              <a:rPr lang="en-US" sz="2400" b="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when</a:t>
            </a:r>
            <a:r>
              <a:rPr lang="en-US" sz="2400" b="0" spc="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spc="-10" dirty="0">
                <a:solidFill>
                  <a:srgbClr val="585858"/>
                </a:solidFill>
                <a:latin typeface="Arial"/>
                <a:cs typeface="Arial"/>
              </a:rPr>
              <a:t>fact-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finding.</a:t>
            </a:r>
            <a:r>
              <a:rPr lang="en-US" sz="2400" b="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Write</a:t>
            </a:r>
            <a:r>
              <a:rPr lang="en-US" sz="2400" b="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it</a:t>
            </a:r>
            <a:r>
              <a:rPr lang="en-US" sz="2400" b="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spc="-20" dirty="0">
                <a:solidFill>
                  <a:srgbClr val="585858"/>
                </a:solidFill>
                <a:latin typeface="Arial"/>
                <a:cs typeface="Arial"/>
              </a:rPr>
              <a:t>down.</a:t>
            </a:r>
            <a:endParaRPr lang="en-US" sz="24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Small</a:t>
            </a:r>
            <a:r>
              <a:rPr spc="-95" dirty="0"/>
              <a:t> </a:t>
            </a:r>
            <a:r>
              <a:rPr dirty="0"/>
              <a:t>Group</a:t>
            </a:r>
            <a:r>
              <a:rPr spc="-120" dirty="0"/>
              <a:t> </a:t>
            </a:r>
            <a:r>
              <a:rPr dirty="0"/>
              <a:t>Activity</a:t>
            </a:r>
            <a:r>
              <a:rPr spc="-65" dirty="0"/>
              <a:t> </a:t>
            </a:r>
            <a:r>
              <a:rPr spc="-50" dirty="0"/>
              <a:t>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28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xfrm>
            <a:off x="899795" y="1503704"/>
            <a:ext cx="4281805" cy="22679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7100"/>
              </a:lnSpc>
              <a:spcBef>
                <a:spcPts val="95"/>
              </a:spcBef>
            </a:pPr>
            <a:r>
              <a:rPr dirty="0"/>
              <a:t>Issue</a:t>
            </a:r>
            <a:r>
              <a:rPr spc="-40" dirty="0"/>
              <a:t> </a:t>
            </a:r>
            <a:r>
              <a:rPr dirty="0"/>
              <a:t>4:</a:t>
            </a:r>
            <a:r>
              <a:rPr spc="5" dirty="0"/>
              <a:t> </a:t>
            </a:r>
            <a:endParaRPr lang="en-US" spc="5" dirty="0"/>
          </a:p>
          <a:p>
            <a:pPr marL="12700" marR="5080">
              <a:lnSpc>
                <a:spcPct val="107100"/>
              </a:lnSpc>
              <a:spcBef>
                <a:spcPts val="95"/>
              </a:spcBef>
            </a:pPr>
            <a:r>
              <a:rPr dirty="0"/>
              <a:t>Outcome</a:t>
            </a:r>
            <a:r>
              <a:rPr spc="-10" dirty="0"/>
              <a:t> </a:t>
            </a:r>
            <a:r>
              <a:rPr dirty="0"/>
              <a:t>of</a:t>
            </a:r>
            <a:r>
              <a:rPr spc="5" dirty="0"/>
              <a:t> </a:t>
            </a:r>
            <a:r>
              <a:rPr spc="-10" dirty="0"/>
              <a:t>fact-finding:</a:t>
            </a:r>
          </a:p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Cause</a:t>
            </a:r>
            <a:r>
              <a:rPr sz="2400" b="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is</a:t>
            </a:r>
            <a:r>
              <a:rPr sz="2400" b="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complex</a:t>
            </a:r>
            <a:r>
              <a:rPr sz="2400" b="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and </a:t>
            </a:r>
            <a:r>
              <a:rPr sz="2400" b="0" spc="-10" dirty="0">
                <a:solidFill>
                  <a:srgbClr val="585858"/>
                </a:solidFill>
                <a:latin typeface="Arial"/>
                <a:cs typeface="Arial"/>
              </a:rPr>
              <a:t>involves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individuals and</a:t>
            </a:r>
            <a:r>
              <a:rPr sz="2400" b="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dirty="0">
                <a:solidFill>
                  <a:srgbClr val="585858"/>
                </a:solidFill>
                <a:latin typeface="Arial"/>
                <a:cs typeface="Arial"/>
              </a:rPr>
              <a:t>work</a:t>
            </a:r>
            <a:r>
              <a:rPr sz="2400" b="0" spc="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b="0" spc="-10" dirty="0">
                <a:solidFill>
                  <a:srgbClr val="585858"/>
                </a:solidFill>
                <a:latin typeface="Arial"/>
                <a:cs typeface="Arial"/>
              </a:rPr>
              <a:t>processes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7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96509" y="1384432"/>
            <a:ext cx="5851525" cy="467106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lang="en-US" sz="2800" b="1" dirty="0">
                <a:solidFill>
                  <a:srgbClr val="001F5F"/>
                </a:solidFill>
                <a:latin typeface="Arial"/>
                <a:cs typeface="Arial"/>
              </a:rPr>
              <a:t>Issue</a:t>
            </a:r>
            <a:r>
              <a:rPr lang="en-US" sz="28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lang="en-US" sz="2800" b="1" dirty="0">
                <a:solidFill>
                  <a:srgbClr val="001F5F"/>
                </a:solidFill>
                <a:latin typeface="Arial"/>
                <a:cs typeface="Arial"/>
              </a:rPr>
              <a:t>resolution</a:t>
            </a:r>
            <a:r>
              <a:rPr lang="en-US" sz="28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lang="en-US" sz="2800" b="1" dirty="0">
                <a:solidFill>
                  <a:srgbClr val="001F5F"/>
                </a:solidFill>
                <a:latin typeface="Arial"/>
                <a:cs typeface="Arial"/>
              </a:rPr>
              <a:t>process</a:t>
            </a:r>
            <a:r>
              <a:rPr lang="en-US" sz="28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lang="en-US" sz="2800" b="1" spc="-10" dirty="0">
                <a:solidFill>
                  <a:srgbClr val="001F5F"/>
                </a:solidFill>
                <a:latin typeface="Arial"/>
                <a:cs typeface="Arial"/>
              </a:rPr>
              <a:t>options:</a:t>
            </a:r>
            <a:endParaRPr lang="en-US" sz="28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45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resolve</a:t>
            </a:r>
            <a:r>
              <a:rPr lang="en-US"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lang="en-US" sz="24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r>
              <a:rPr lang="en-US"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spc="-10" dirty="0">
                <a:solidFill>
                  <a:srgbClr val="585858"/>
                </a:solidFill>
                <a:latin typeface="Arial"/>
                <a:cs typeface="Arial"/>
              </a:rPr>
              <a:t>quickly</a:t>
            </a:r>
            <a:endParaRPr lang="en-US" sz="24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refer</a:t>
            </a:r>
            <a:r>
              <a:rPr lang="en-US" sz="24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lang="en-US" sz="2400" spc="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lang="en-US" sz="2400" spc="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spc="-10" dirty="0">
                <a:solidFill>
                  <a:srgbClr val="585858"/>
                </a:solidFill>
                <a:latin typeface="Arial"/>
                <a:cs typeface="Arial"/>
              </a:rPr>
              <a:t>unit-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based</a:t>
            </a:r>
            <a:r>
              <a:rPr lang="en-US" sz="24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585858"/>
                </a:solidFill>
                <a:latin typeface="Arial"/>
                <a:cs typeface="Arial"/>
              </a:rPr>
              <a:t>team</a:t>
            </a:r>
            <a:endParaRPr lang="en-US" sz="2400" dirty="0">
              <a:latin typeface="Arial"/>
              <a:cs typeface="Arial"/>
            </a:endParaRPr>
          </a:p>
          <a:p>
            <a:pPr marL="527685" marR="5080" indent="-515620" algn="l">
              <a:lnSpc>
                <a:spcPct val="80000"/>
              </a:lnSpc>
              <a:spcBef>
                <a:spcPts val="990"/>
              </a:spcBef>
              <a:buAutoNum type="arabicPeriod"/>
              <a:tabLst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escalate</a:t>
            </a:r>
            <a:r>
              <a:rPr lang="en-US" sz="24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lang="en-US"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issue —</a:t>
            </a:r>
            <a:r>
              <a:rPr lang="en-US"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lang="en-US" sz="24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union</a:t>
            </a:r>
            <a:r>
              <a:rPr lang="en-US"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spc="-10" dirty="0">
                <a:solidFill>
                  <a:srgbClr val="585858"/>
                </a:solidFill>
                <a:latin typeface="Arial"/>
                <a:cs typeface="Arial"/>
              </a:rPr>
              <a:t>decides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how</a:t>
            </a:r>
            <a:r>
              <a:rPr lang="en-US" sz="24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it wants to</a:t>
            </a:r>
            <a:r>
              <a:rPr lang="en-US" sz="24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escalate</a:t>
            </a:r>
            <a:r>
              <a:rPr lang="en-US"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or</a:t>
            </a:r>
            <a:r>
              <a:rPr lang="en-US" sz="24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how</a:t>
            </a:r>
            <a:r>
              <a:rPr lang="en-US"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585858"/>
                </a:solidFill>
                <a:latin typeface="Arial"/>
                <a:cs typeface="Arial"/>
              </a:rPr>
              <a:t>it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wants</a:t>
            </a:r>
            <a:r>
              <a:rPr lang="en-US" sz="2400" spc="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lang="en-US" sz="24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proceed (which</a:t>
            </a:r>
            <a:r>
              <a:rPr lang="en-US" sz="24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could</a:t>
            </a:r>
            <a:r>
              <a:rPr lang="en-US"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include</a:t>
            </a:r>
            <a:r>
              <a:rPr lang="en-US" sz="24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spc="-50" dirty="0">
                <a:solidFill>
                  <a:srgbClr val="585858"/>
                </a:solidFill>
                <a:latin typeface="Arial"/>
                <a:cs typeface="Arial"/>
              </a:rPr>
              <a:t>a </a:t>
            </a:r>
            <a:r>
              <a:rPr lang="en-US" sz="2400" spc="-10" dirty="0">
                <a:solidFill>
                  <a:srgbClr val="585858"/>
                </a:solidFill>
                <a:latin typeface="Arial"/>
                <a:cs typeface="Arial"/>
              </a:rPr>
              <a:t>grievance)</a:t>
            </a:r>
            <a:endParaRPr lang="en-US" sz="2400" dirty="0">
              <a:latin typeface="Arial"/>
              <a:cs typeface="Arial"/>
            </a:endParaRPr>
          </a:p>
          <a:p>
            <a:pPr marL="527685" marR="67945" indent="-515620">
              <a:lnSpc>
                <a:spcPct val="80100"/>
              </a:lnSpc>
              <a:spcBef>
                <a:spcPts val="10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use</a:t>
            </a:r>
            <a:r>
              <a:rPr lang="en-US" sz="24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interest-based</a:t>
            </a:r>
            <a:r>
              <a:rPr lang="en-US" sz="24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problem solving</a:t>
            </a:r>
            <a:r>
              <a:rPr lang="en-US"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spc="-25" dirty="0">
                <a:solidFill>
                  <a:srgbClr val="585858"/>
                </a:solidFill>
                <a:latin typeface="Arial"/>
                <a:cs typeface="Arial"/>
              </a:rPr>
              <a:t>for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an</a:t>
            </a:r>
            <a:r>
              <a:rPr lang="en-US" sz="24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r>
              <a:rPr lang="en-US"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related</a:t>
            </a:r>
            <a:r>
              <a:rPr lang="en-US" sz="24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to a</a:t>
            </a:r>
            <a:r>
              <a:rPr lang="en-US"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system</a:t>
            </a:r>
            <a:r>
              <a:rPr lang="en-US" sz="24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spc="-25" dirty="0">
                <a:solidFill>
                  <a:srgbClr val="585858"/>
                </a:solidFill>
                <a:latin typeface="Arial"/>
                <a:cs typeface="Arial"/>
              </a:rPr>
              <a:t>or </a:t>
            </a:r>
            <a:r>
              <a:rPr lang="en-US" sz="2400" spc="-10" dirty="0">
                <a:solidFill>
                  <a:srgbClr val="585858"/>
                </a:solidFill>
                <a:latin typeface="Arial"/>
                <a:cs typeface="Arial"/>
              </a:rPr>
              <a:t>procedure</a:t>
            </a:r>
            <a:endParaRPr lang="en-US" sz="2400" dirty="0">
              <a:latin typeface="Arial"/>
              <a:cs typeface="Arial"/>
            </a:endParaRPr>
          </a:p>
          <a:p>
            <a:pPr marL="527685" marR="220345" indent="-515620">
              <a:lnSpc>
                <a:spcPts val="2300"/>
              </a:lnSpc>
              <a:spcBef>
                <a:spcPts val="994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requires</a:t>
            </a:r>
            <a:r>
              <a:rPr lang="en-US" sz="2400" spc="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further</a:t>
            </a:r>
            <a:r>
              <a:rPr lang="en-US" sz="2400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investigation</a:t>
            </a:r>
            <a:r>
              <a:rPr lang="en-US" sz="2400" spc="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spc="-10" dirty="0">
                <a:solidFill>
                  <a:srgbClr val="585858"/>
                </a:solidFill>
                <a:latin typeface="Arial"/>
                <a:cs typeface="Arial"/>
              </a:rPr>
              <a:t>through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lang="en-US" sz="24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r>
              <a:rPr lang="en-US" sz="24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resolution</a:t>
            </a:r>
            <a:r>
              <a:rPr lang="en-US" sz="24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corrective</a:t>
            </a:r>
            <a:r>
              <a:rPr lang="en-US" sz="2400" spc="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spc="-10" dirty="0">
                <a:solidFill>
                  <a:srgbClr val="585858"/>
                </a:solidFill>
                <a:latin typeface="Arial"/>
                <a:cs typeface="Arial"/>
              </a:rPr>
              <a:t>action process</a:t>
            </a:r>
            <a:endParaRPr lang="en-US" sz="2400" dirty="0">
              <a:latin typeface="Arial"/>
              <a:cs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7568F2-3A72-13F5-81C4-338CF945E9F5}"/>
              </a:ext>
            </a:extLst>
          </p:cNvPr>
          <p:cNvSpPr txBox="1"/>
          <p:nvPr/>
        </p:nvSpPr>
        <p:spPr>
          <a:xfrm>
            <a:off x="823595" y="4316361"/>
            <a:ext cx="4358005" cy="2051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241300">
              <a:lnSpc>
                <a:spcPct val="107000"/>
              </a:lnSpc>
              <a:spcBef>
                <a:spcPts val="1565"/>
              </a:spcBef>
            </a:pP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Select</a:t>
            </a:r>
            <a:r>
              <a:rPr lang="en-US" sz="2400" b="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which</a:t>
            </a:r>
            <a:r>
              <a:rPr lang="en-US" sz="2400" b="0" spc="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step</a:t>
            </a:r>
            <a:r>
              <a:rPr lang="en-US" sz="2400" b="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of</a:t>
            </a:r>
            <a:r>
              <a:rPr lang="en-US" sz="2400" b="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lang="en-US" sz="2400" b="0" spc="-10" dirty="0">
                <a:solidFill>
                  <a:srgbClr val="585858"/>
                </a:solidFill>
                <a:latin typeface="Arial"/>
                <a:cs typeface="Arial"/>
              </a:rPr>
              <a:t> issue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resolution process</a:t>
            </a:r>
            <a:r>
              <a:rPr lang="en-US" sz="2400" b="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is</a:t>
            </a:r>
            <a:r>
              <a:rPr lang="en-US" sz="2400" b="0" spc="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spc="-20" dirty="0">
                <a:solidFill>
                  <a:srgbClr val="585858"/>
                </a:solidFill>
                <a:latin typeface="Arial"/>
                <a:cs typeface="Arial"/>
              </a:rPr>
              <a:t>most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appropriate</a:t>
            </a:r>
            <a:r>
              <a:rPr lang="en-US" sz="2400" b="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lang="en-US" sz="2400" b="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use</a:t>
            </a:r>
            <a:r>
              <a:rPr lang="en-US" sz="2400" b="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when</a:t>
            </a:r>
            <a:r>
              <a:rPr lang="en-US" sz="2400" b="0" spc="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spc="-10" dirty="0">
                <a:solidFill>
                  <a:srgbClr val="585858"/>
                </a:solidFill>
                <a:latin typeface="Arial"/>
                <a:cs typeface="Arial"/>
              </a:rPr>
              <a:t>fact-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finding.</a:t>
            </a:r>
            <a:r>
              <a:rPr lang="en-US" sz="2400" b="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Write</a:t>
            </a:r>
            <a:r>
              <a:rPr lang="en-US" sz="2400" b="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dirty="0">
                <a:solidFill>
                  <a:srgbClr val="585858"/>
                </a:solidFill>
                <a:latin typeface="Arial"/>
                <a:cs typeface="Arial"/>
              </a:rPr>
              <a:t>it</a:t>
            </a:r>
            <a:r>
              <a:rPr lang="en-US" sz="2400" b="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b="0" spc="-20" dirty="0">
                <a:solidFill>
                  <a:srgbClr val="585858"/>
                </a:solidFill>
                <a:latin typeface="Arial"/>
                <a:cs typeface="Arial"/>
              </a:rPr>
              <a:t>down.</a:t>
            </a:r>
            <a:endParaRPr lang="en-US" sz="24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Small</a:t>
            </a:r>
            <a:r>
              <a:rPr spc="-95" dirty="0"/>
              <a:t> </a:t>
            </a:r>
            <a:r>
              <a:rPr dirty="0"/>
              <a:t>Group</a:t>
            </a:r>
            <a:r>
              <a:rPr spc="-120" dirty="0"/>
              <a:t> </a:t>
            </a:r>
            <a:r>
              <a:rPr dirty="0"/>
              <a:t>Activity</a:t>
            </a:r>
            <a:r>
              <a:rPr spc="-65" dirty="0"/>
              <a:t> </a:t>
            </a:r>
            <a:r>
              <a:rPr spc="-50" dirty="0"/>
              <a:t>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29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4400" y="1513342"/>
            <a:ext cx="4343400" cy="30586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95250">
              <a:lnSpc>
                <a:spcPct val="107100"/>
              </a:lnSpc>
              <a:spcBef>
                <a:spcPts val="95"/>
              </a:spcBef>
            </a:pPr>
            <a:r>
              <a:rPr sz="2800" b="1" dirty="0">
                <a:solidFill>
                  <a:srgbClr val="1F3863"/>
                </a:solidFill>
                <a:latin typeface="Arial"/>
                <a:cs typeface="Arial"/>
              </a:rPr>
              <a:t>Issue</a:t>
            </a:r>
            <a:r>
              <a:rPr sz="2800" b="1" spc="-40" dirty="0">
                <a:solidFill>
                  <a:srgbClr val="1F3863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1F3863"/>
                </a:solidFill>
                <a:latin typeface="Arial"/>
                <a:cs typeface="Arial"/>
              </a:rPr>
              <a:t>5:</a:t>
            </a:r>
            <a:r>
              <a:rPr sz="2800" b="1" spc="5" dirty="0">
                <a:solidFill>
                  <a:srgbClr val="1F3863"/>
                </a:solidFill>
                <a:latin typeface="Arial"/>
                <a:cs typeface="Arial"/>
              </a:rPr>
              <a:t> </a:t>
            </a:r>
            <a:endParaRPr lang="en-US" sz="2800" b="1" spc="5" dirty="0">
              <a:solidFill>
                <a:srgbClr val="1F3863"/>
              </a:solidFill>
              <a:latin typeface="Arial"/>
              <a:cs typeface="Arial"/>
            </a:endParaRPr>
          </a:p>
          <a:p>
            <a:pPr marL="12700" marR="95250">
              <a:lnSpc>
                <a:spcPct val="107100"/>
              </a:lnSpc>
              <a:spcBef>
                <a:spcPts val="95"/>
              </a:spcBef>
            </a:pPr>
            <a:r>
              <a:rPr sz="2800" b="1" dirty="0">
                <a:solidFill>
                  <a:srgbClr val="1F3863"/>
                </a:solidFill>
                <a:latin typeface="Arial"/>
                <a:cs typeface="Arial"/>
              </a:rPr>
              <a:t>Outcome</a:t>
            </a:r>
            <a:r>
              <a:rPr sz="2800" b="1" spc="-10" dirty="0">
                <a:solidFill>
                  <a:srgbClr val="1F3863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1F3863"/>
                </a:solidFill>
                <a:latin typeface="Arial"/>
                <a:cs typeface="Arial"/>
              </a:rPr>
              <a:t>of</a:t>
            </a:r>
            <a:r>
              <a:rPr sz="2800" b="1" spc="5" dirty="0">
                <a:solidFill>
                  <a:srgbClr val="1F3863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1F3863"/>
                </a:solidFill>
                <a:latin typeface="Arial"/>
                <a:cs typeface="Arial"/>
              </a:rPr>
              <a:t>fact-finding:</a:t>
            </a:r>
            <a:endParaRPr sz="2800" dirty="0">
              <a:latin typeface="Arial"/>
              <a:cs typeface="Arial"/>
            </a:endParaRPr>
          </a:p>
          <a:p>
            <a:pPr marL="12700" marR="5080">
              <a:lnSpc>
                <a:spcPct val="107000"/>
              </a:lnSpc>
              <a:spcBef>
                <a:spcPts val="850"/>
              </a:spcBef>
            </a:pP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4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right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union</a:t>
            </a:r>
            <a:r>
              <a:rPr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585858"/>
                </a:solidFill>
                <a:latin typeface="Arial"/>
                <a:cs typeface="Arial"/>
              </a:rPr>
              <a:t>and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management</a:t>
            </a:r>
            <a:r>
              <a:rPr sz="24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leaders are</a:t>
            </a:r>
            <a:r>
              <a:rPr sz="2400" spc="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part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585858"/>
                </a:solidFill>
                <a:latin typeface="Arial"/>
                <a:cs typeface="Arial"/>
              </a:rPr>
              <a:t>of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fact-finding</a:t>
            </a:r>
            <a:r>
              <a:rPr sz="24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and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have</a:t>
            </a:r>
            <a:r>
              <a:rPr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585858"/>
                </a:solidFill>
                <a:latin typeface="Arial"/>
                <a:cs typeface="Arial"/>
              </a:rPr>
              <a:t>the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authority</a:t>
            </a:r>
            <a:r>
              <a:rPr sz="24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4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resolve</a:t>
            </a:r>
            <a:r>
              <a:rPr sz="2400" spc="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the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7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96509" y="1384432"/>
            <a:ext cx="5851525" cy="467106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Issue</a:t>
            </a:r>
            <a:r>
              <a:rPr sz="28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resolution</a:t>
            </a:r>
            <a:r>
              <a:rPr sz="28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process</a:t>
            </a:r>
            <a:r>
              <a:rPr sz="28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Arial"/>
                <a:cs typeface="Arial"/>
              </a:rPr>
              <a:t>options:</a:t>
            </a:r>
            <a:endParaRPr sz="28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45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esolve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4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r>
              <a:rPr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quickly</a:t>
            </a:r>
            <a:endParaRPr sz="24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efer</a:t>
            </a:r>
            <a:r>
              <a:rPr sz="24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400" spc="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2400" spc="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unit-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based</a:t>
            </a:r>
            <a:r>
              <a:rPr sz="24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585858"/>
                </a:solidFill>
                <a:latin typeface="Arial"/>
                <a:cs typeface="Arial"/>
              </a:rPr>
              <a:t>team</a:t>
            </a:r>
            <a:endParaRPr sz="2400" dirty="0">
              <a:latin typeface="Arial"/>
              <a:cs typeface="Arial"/>
            </a:endParaRPr>
          </a:p>
          <a:p>
            <a:pPr marL="527685" marR="5080" indent="-515620" algn="l">
              <a:lnSpc>
                <a:spcPct val="80000"/>
              </a:lnSpc>
              <a:spcBef>
                <a:spcPts val="990"/>
              </a:spcBef>
              <a:buAutoNum type="arabicPeriod"/>
              <a:tabLst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scalate</a:t>
            </a:r>
            <a:r>
              <a:rPr sz="24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—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4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union</a:t>
            </a:r>
            <a:r>
              <a:rPr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decides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how</a:t>
            </a:r>
            <a:r>
              <a:rPr sz="24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it wants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4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escalate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or</a:t>
            </a:r>
            <a:r>
              <a:rPr sz="24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how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585858"/>
                </a:solidFill>
                <a:latin typeface="Arial"/>
                <a:cs typeface="Arial"/>
              </a:rPr>
              <a:t>it wants</a:t>
            </a:r>
            <a:r>
              <a:rPr sz="2400" spc="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4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proceed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 (w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hich</a:t>
            </a:r>
            <a:r>
              <a:rPr sz="24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could</a:t>
            </a:r>
            <a:r>
              <a:rPr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include</a:t>
            </a:r>
            <a:r>
              <a:rPr sz="24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585858"/>
                </a:solidFill>
                <a:latin typeface="Arial"/>
                <a:cs typeface="Arial"/>
              </a:rPr>
              <a:t>a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grievance</a:t>
            </a:r>
            <a:r>
              <a:rPr lang="en-US" sz="2400" spc="-10" dirty="0">
                <a:solidFill>
                  <a:srgbClr val="585858"/>
                </a:solidFill>
                <a:latin typeface="Arial"/>
                <a:cs typeface="Arial"/>
              </a:rPr>
              <a:t>)</a:t>
            </a:r>
            <a:endParaRPr sz="2400" dirty="0">
              <a:latin typeface="Arial"/>
              <a:cs typeface="Arial"/>
            </a:endParaRPr>
          </a:p>
          <a:p>
            <a:pPr marL="527685" marR="67945" indent="-515620">
              <a:lnSpc>
                <a:spcPct val="80100"/>
              </a:lnSpc>
              <a:spcBef>
                <a:spcPts val="10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u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se</a:t>
            </a:r>
            <a:r>
              <a:rPr sz="24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interest-based</a:t>
            </a:r>
            <a:r>
              <a:rPr sz="24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problem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solving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585858"/>
                </a:solidFill>
                <a:latin typeface="Arial"/>
                <a:cs typeface="Arial"/>
              </a:rPr>
              <a:t>for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an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related</a:t>
            </a:r>
            <a:r>
              <a:rPr sz="24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to a</a:t>
            </a:r>
            <a:r>
              <a:rPr sz="24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system</a:t>
            </a:r>
            <a:r>
              <a:rPr sz="24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585858"/>
                </a:solidFill>
                <a:latin typeface="Arial"/>
                <a:cs typeface="Arial"/>
              </a:rPr>
              <a:t>or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procedure</a:t>
            </a:r>
            <a:endParaRPr sz="2400" dirty="0">
              <a:latin typeface="Arial"/>
              <a:cs typeface="Arial"/>
            </a:endParaRPr>
          </a:p>
          <a:p>
            <a:pPr marL="527685" marR="220345" indent="-515620">
              <a:lnSpc>
                <a:spcPts val="2300"/>
              </a:lnSpc>
              <a:spcBef>
                <a:spcPts val="994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equires</a:t>
            </a:r>
            <a:r>
              <a:rPr sz="2400" spc="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further</a:t>
            </a:r>
            <a:r>
              <a:rPr sz="2400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investigation</a:t>
            </a:r>
            <a:r>
              <a:rPr sz="2400" spc="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through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4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issue</a:t>
            </a:r>
            <a:r>
              <a:rPr sz="24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resolution</a:t>
            </a:r>
            <a:r>
              <a:rPr sz="24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85858"/>
                </a:solidFill>
                <a:latin typeface="Arial"/>
                <a:cs typeface="Arial"/>
              </a:rPr>
              <a:t>corrective</a:t>
            </a:r>
            <a:r>
              <a:rPr sz="2400" spc="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Arial"/>
                <a:cs typeface="Arial"/>
              </a:rPr>
              <a:t>action process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DB08E7-96F2-94B5-BEA4-C7298FC6FD14}"/>
              </a:ext>
            </a:extLst>
          </p:cNvPr>
          <p:cNvSpPr txBox="1"/>
          <p:nvPr/>
        </p:nvSpPr>
        <p:spPr>
          <a:xfrm>
            <a:off x="838201" y="4495800"/>
            <a:ext cx="4190999" cy="20394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331470">
              <a:lnSpc>
                <a:spcPct val="107000"/>
              </a:lnSpc>
              <a:spcBef>
                <a:spcPts val="1590"/>
              </a:spcBef>
            </a:pP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Select</a:t>
            </a:r>
            <a:r>
              <a:rPr lang="en-US" sz="24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which</a:t>
            </a:r>
            <a:r>
              <a:rPr lang="en-US" sz="2400" spc="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step</a:t>
            </a:r>
            <a:r>
              <a:rPr lang="en-US" sz="24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of</a:t>
            </a:r>
            <a:r>
              <a:rPr lang="en-US" sz="24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lang="en-US" sz="2400" spc="-10" dirty="0">
                <a:solidFill>
                  <a:srgbClr val="585858"/>
                </a:solidFill>
                <a:latin typeface="Arial"/>
                <a:cs typeface="Arial"/>
              </a:rPr>
              <a:t> issue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resolution process</a:t>
            </a:r>
            <a:r>
              <a:rPr lang="en-US" sz="24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is</a:t>
            </a:r>
            <a:r>
              <a:rPr lang="en-US" sz="2400" spc="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585858"/>
                </a:solidFill>
                <a:latin typeface="Arial"/>
                <a:cs typeface="Arial"/>
              </a:rPr>
              <a:t>most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appropriate</a:t>
            </a:r>
            <a:r>
              <a:rPr lang="en-US" sz="24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lang="en-US"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use</a:t>
            </a:r>
            <a:r>
              <a:rPr lang="en-US" sz="24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when</a:t>
            </a:r>
            <a:r>
              <a:rPr lang="en-US" sz="2400" spc="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spc="-10" dirty="0">
                <a:solidFill>
                  <a:srgbClr val="585858"/>
                </a:solidFill>
                <a:latin typeface="Arial"/>
                <a:cs typeface="Arial"/>
              </a:rPr>
              <a:t>fact-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finding.</a:t>
            </a:r>
            <a:r>
              <a:rPr lang="en-US"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Write</a:t>
            </a:r>
            <a:r>
              <a:rPr lang="en-US" sz="24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585858"/>
                </a:solidFill>
                <a:latin typeface="Arial"/>
                <a:cs typeface="Arial"/>
              </a:rPr>
              <a:t>it</a:t>
            </a:r>
            <a:r>
              <a:rPr lang="en-US" sz="24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585858"/>
                </a:solidFill>
                <a:latin typeface="Arial"/>
                <a:cs typeface="Arial"/>
              </a:rPr>
              <a:t>down.</a:t>
            </a:r>
            <a:endParaRPr lang="en-US" sz="24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0844" y="3926840"/>
            <a:ext cx="73209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Knowledge</a:t>
            </a:r>
            <a:r>
              <a:rPr sz="3600" spc="-95" dirty="0"/>
              <a:t> </a:t>
            </a:r>
            <a:r>
              <a:rPr sz="3600" dirty="0"/>
              <a:t>Polling</a:t>
            </a:r>
            <a:r>
              <a:rPr sz="3600" spc="-95" dirty="0"/>
              <a:t> </a:t>
            </a:r>
            <a:r>
              <a:rPr sz="3600" spc="-10" dirty="0"/>
              <a:t>Questions</a:t>
            </a:r>
            <a:endParaRPr sz="3600" dirty="0"/>
          </a:p>
        </p:txBody>
      </p:sp>
    </p:spTree>
    <p:custDataLst>
      <p:tags r:id="rId1"/>
    </p:custData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Small</a:t>
            </a:r>
            <a:r>
              <a:rPr spc="-95" dirty="0"/>
              <a:t> </a:t>
            </a:r>
            <a:r>
              <a:rPr dirty="0"/>
              <a:t>Group</a:t>
            </a:r>
            <a:r>
              <a:rPr spc="-120" dirty="0"/>
              <a:t> </a:t>
            </a:r>
            <a:r>
              <a:rPr dirty="0"/>
              <a:t>Activity</a:t>
            </a:r>
            <a:r>
              <a:rPr spc="-65" dirty="0"/>
              <a:t> </a:t>
            </a:r>
            <a:r>
              <a:rPr spc="-50" dirty="0"/>
              <a:t>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30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7244" y="1179702"/>
            <a:ext cx="10835005" cy="15754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8244205" algn="l"/>
              </a:tabLst>
            </a:pPr>
            <a:r>
              <a:rPr sz="2800" b="1" spc="-10" dirty="0">
                <a:solidFill>
                  <a:srgbClr val="585858"/>
                </a:solidFill>
                <a:latin typeface="Arial"/>
                <a:cs typeface="Arial"/>
              </a:rPr>
              <a:t>Debrief</a:t>
            </a:r>
            <a:r>
              <a:rPr sz="2800" b="1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10</a:t>
            </a:r>
            <a:r>
              <a:rPr lang="en-US" sz="28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minutes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70"/>
              </a:spcBef>
            </a:pP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Share</a:t>
            </a:r>
            <a:r>
              <a:rPr sz="28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your answers</a:t>
            </a:r>
            <a:r>
              <a:rPr sz="28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and</a:t>
            </a:r>
            <a:r>
              <a:rPr sz="28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explain</a:t>
            </a:r>
            <a:r>
              <a:rPr sz="2800" spc="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800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reason</a:t>
            </a:r>
            <a:r>
              <a:rPr lang="en-US" sz="2800" dirty="0">
                <a:solidFill>
                  <a:srgbClr val="585858"/>
                </a:solidFill>
                <a:latin typeface="Arial"/>
                <a:cs typeface="Arial"/>
              </a:rPr>
              <a:t> (s)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why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you</a:t>
            </a:r>
            <a:r>
              <a:rPr sz="28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selected</a:t>
            </a:r>
            <a:r>
              <a:rPr sz="2800" spc="-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them.</a:t>
            </a:r>
            <a:endParaRPr sz="28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Small</a:t>
            </a:r>
            <a:r>
              <a:rPr spc="-95" dirty="0"/>
              <a:t> </a:t>
            </a:r>
            <a:r>
              <a:rPr dirty="0"/>
              <a:t>Group</a:t>
            </a:r>
            <a:r>
              <a:rPr spc="-120" dirty="0"/>
              <a:t> </a:t>
            </a:r>
            <a:r>
              <a:rPr dirty="0"/>
              <a:t>Activity</a:t>
            </a:r>
            <a:r>
              <a:rPr spc="-65" dirty="0"/>
              <a:t> </a:t>
            </a:r>
            <a:r>
              <a:rPr spc="-50" dirty="0"/>
              <a:t>2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31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7244" y="1179702"/>
            <a:ext cx="10755630" cy="48222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414770" algn="l"/>
              </a:tabLst>
            </a:pPr>
            <a:r>
              <a:rPr sz="2800" b="1" dirty="0">
                <a:solidFill>
                  <a:srgbClr val="585858"/>
                </a:solidFill>
                <a:latin typeface="Arial"/>
                <a:cs typeface="Arial"/>
              </a:rPr>
              <a:t>Learner</a:t>
            </a:r>
            <a:r>
              <a:rPr sz="2800" b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800" b="1" spc="-10" dirty="0">
                <a:solidFill>
                  <a:srgbClr val="585858"/>
                </a:solidFill>
                <a:latin typeface="Arial"/>
                <a:cs typeface="Arial"/>
              </a:rPr>
              <a:t>I</a:t>
            </a:r>
            <a:r>
              <a:rPr sz="2800" b="1" spc="-10" dirty="0">
                <a:solidFill>
                  <a:srgbClr val="585858"/>
                </a:solidFill>
                <a:latin typeface="Arial"/>
                <a:cs typeface="Arial"/>
              </a:rPr>
              <a:t>nstructions</a:t>
            </a:r>
            <a:r>
              <a:rPr sz="2800" b="1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This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is</a:t>
            </a:r>
            <a:r>
              <a:rPr sz="28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30-minute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activity</a:t>
            </a:r>
            <a:r>
              <a:rPr lang="en-US" sz="2800" spc="-10" dirty="0">
                <a:solidFill>
                  <a:srgbClr val="585858"/>
                </a:solidFill>
                <a:latin typeface="Arial"/>
                <a:cs typeface="Arial"/>
              </a:rPr>
              <a:t>.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3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20" dirty="0">
                <a:solidFill>
                  <a:srgbClr val="585858"/>
                </a:solidFill>
                <a:latin typeface="Arial"/>
                <a:cs typeface="Arial"/>
              </a:rPr>
              <a:t>You’ll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be</a:t>
            </a:r>
            <a:r>
              <a:rPr sz="28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put</a:t>
            </a:r>
            <a:r>
              <a:rPr sz="28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into</a:t>
            </a:r>
            <a:r>
              <a:rPr sz="28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pairs</a:t>
            </a:r>
            <a:r>
              <a:rPr sz="28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or</a:t>
            </a:r>
            <a:r>
              <a:rPr sz="28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small</a:t>
            </a:r>
            <a:r>
              <a:rPr sz="28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groups.</a:t>
            </a:r>
            <a:endParaRPr sz="28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106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Groups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will</a:t>
            </a:r>
            <a:r>
              <a:rPr sz="28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have</a:t>
            </a:r>
            <a:r>
              <a:rPr sz="28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20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minutes</a:t>
            </a:r>
            <a:r>
              <a:rPr sz="28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8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discuss</a:t>
            </a:r>
            <a:r>
              <a:rPr sz="2800" spc="-7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this</a:t>
            </a:r>
            <a:r>
              <a:rPr sz="28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question:</a:t>
            </a:r>
            <a:endParaRPr sz="2800" dirty="0">
              <a:latin typeface="Arial"/>
              <a:cs typeface="Arial"/>
            </a:endParaRPr>
          </a:p>
          <a:p>
            <a:pPr marL="469265" marR="1395095">
              <a:lnSpc>
                <a:spcPct val="106900"/>
              </a:lnSpc>
              <a:spcBef>
                <a:spcPts val="750"/>
              </a:spcBef>
            </a:pP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What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are</a:t>
            </a:r>
            <a:r>
              <a:rPr sz="3200" spc="-9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some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elements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or</a:t>
            </a:r>
            <a:r>
              <a:rPr sz="3200" spc="-9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principles</a:t>
            </a:r>
            <a:r>
              <a:rPr sz="3200" spc="-13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you</a:t>
            </a:r>
            <a:r>
              <a:rPr sz="3200" spc="-5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should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consider</a:t>
            </a:r>
            <a:r>
              <a:rPr sz="3200" spc="-10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in</a:t>
            </a:r>
            <a:r>
              <a:rPr sz="3200" spc="-7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fact-finding?</a:t>
            </a:r>
            <a:endParaRPr sz="32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1075"/>
              </a:spcBef>
              <a:buAutoNum type="arabicPeriod" startAt="2"/>
              <a:tabLst>
                <a:tab pos="527685" algn="l"/>
                <a:tab pos="528320" algn="l"/>
              </a:tabLst>
            </a:pP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Write</a:t>
            </a:r>
            <a:r>
              <a:rPr sz="2800" spc="-9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your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thoughts</a:t>
            </a:r>
            <a:r>
              <a:rPr sz="2800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800" spc="-55" dirty="0">
                <a:solidFill>
                  <a:srgbClr val="585858"/>
                </a:solidFill>
                <a:latin typeface="Arial"/>
                <a:cs typeface="Arial"/>
              </a:rPr>
              <a:t>down o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your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worksheet.</a:t>
            </a:r>
            <a:endParaRPr sz="28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1060"/>
              </a:spcBef>
              <a:buAutoNum type="arabicPeriod" startAt="2"/>
              <a:tabLst>
                <a:tab pos="527685" algn="l"/>
                <a:tab pos="528320" algn="l"/>
              </a:tabLst>
            </a:pP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Be</a:t>
            </a:r>
            <a:r>
              <a:rPr sz="28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prepared</a:t>
            </a:r>
            <a:r>
              <a:rPr sz="28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discuss</a:t>
            </a:r>
            <a:r>
              <a:rPr sz="28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your</a:t>
            </a:r>
            <a:r>
              <a:rPr sz="2800" spc="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thoughts</a:t>
            </a:r>
            <a:r>
              <a:rPr sz="2800" spc="-7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at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whole</a:t>
            </a:r>
            <a:r>
              <a:rPr sz="28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group</a:t>
            </a:r>
            <a:r>
              <a:rPr sz="28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debrief.</a:t>
            </a:r>
            <a:endParaRPr sz="2800" dirty="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1035"/>
              </a:spcBef>
              <a:buAutoNum type="arabicPeriod" startAt="2"/>
              <a:tabLst>
                <a:tab pos="527685" algn="l"/>
                <a:tab pos="528320" algn="l"/>
              </a:tabLst>
            </a:pP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8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debrief</a:t>
            </a:r>
            <a:r>
              <a:rPr sz="28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lasts</a:t>
            </a:r>
            <a:r>
              <a:rPr sz="2800" spc="-7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10</a:t>
            </a:r>
            <a:r>
              <a:rPr sz="28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minutes.</a:t>
            </a:r>
            <a:endParaRPr sz="28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Small</a:t>
            </a:r>
            <a:r>
              <a:rPr spc="-95" dirty="0"/>
              <a:t> </a:t>
            </a:r>
            <a:r>
              <a:rPr dirty="0"/>
              <a:t>Group</a:t>
            </a:r>
            <a:r>
              <a:rPr spc="-120" dirty="0"/>
              <a:t> </a:t>
            </a:r>
            <a:r>
              <a:rPr dirty="0"/>
              <a:t>Activity</a:t>
            </a:r>
            <a:r>
              <a:rPr spc="-65" dirty="0"/>
              <a:t> </a:t>
            </a:r>
            <a:r>
              <a:rPr spc="-50" dirty="0"/>
              <a:t>2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32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7244" y="1179702"/>
            <a:ext cx="5868035" cy="11430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10" dirty="0">
                <a:solidFill>
                  <a:srgbClr val="585858"/>
                </a:solidFill>
                <a:latin typeface="Arial"/>
                <a:cs typeface="Arial"/>
              </a:rPr>
              <a:t>Debrief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70"/>
              </a:spcBef>
            </a:pP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Share</a:t>
            </a:r>
            <a:r>
              <a:rPr sz="28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your</a:t>
            </a:r>
            <a:r>
              <a:rPr sz="2800" spc="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thoughts</a:t>
            </a:r>
            <a:r>
              <a:rPr sz="28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on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question: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48953" y="1179702"/>
            <a:ext cx="1788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10</a:t>
            </a:r>
            <a:r>
              <a:rPr lang="en-US" sz="28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minutes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74394" y="2388473"/>
            <a:ext cx="8906510" cy="1075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600"/>
              </a:lnSpc>
              <a:spcBef>
                <a:spcPts val="100"/>
              </a:spcBef>
            </a:pP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What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are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some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elements</a:t>
            </a:r>
            <a:r>
              <a:rPr sz="3200" spc="-11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or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principles</a:t>
            </a:r>
            <a:r>
              <a:rPr sz="3200" spc="-13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you</a:t>
            </a:r>
            <a:r>
              <a:rPr sz="3200" spc="-5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should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consider</a:t>
            </a:r>
            <a:r>
              <a:rPr sz="3200" spc="-10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in</a:t>
            </a:r>
            <a:r>
              <a:rPr sz="3200" spc="-7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fact-finding?</a:t>
            </a:r>
            <a:endParaRPr sz="32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object 9">
            <a:extLst>
              <a:ext uri="{FF2B5EF4-FFF2-40B4-BE49-F238E27FC236}">
                <a16:creationId xmlns:a16="http://schemas.microsoft.com/office/drawing/2014/main" id="{75298E82-F12C-D8CD-5D1A-D747631E2BA4}"/>
              </a:ext>
            </a:extLst>
          </p:cNvPr>
          <p:cNvSpPr/>
          <p:nvPr/>
        </p:nvSpPr>
        <p:spPr>
          <a:xfrm>
            <a:off x="399540" y="3597974"/>
            <a:ext cx="2058671" cy="1923668"/>
          </a:xfrm>
          <a:custGeom>
            <a:avLst/>
            <a:gdLst/>
            <a:ahLst/>
            <a:cxnLst/>
            <a:rect l="l" t="t" r="r" b="b"/>
            <a:pathLst>
              <a:path w="2407920" h="2045335">
                <a:moveTo>
                  <a:pt x="1203960" y="0"/>
                </a:moveTo>
                <a:lnTo>
                  <a:pt x="1151731" y="944"/>
                </a:lnTo>
                <a:lnTo>
                  <a:pt x="1100071" y="3753"/>
                </a:lnTo>
                <a:lnTo>
                  <a:pt x="1049025" y="8387"/>
                </a:lnTo>
                <a:lnTo>
                  <a:pt x="998638" y="14809"/>
                </a:lnTo>
                <a:lnTo>
                  <a:pt x="948955" y="22980"/>
                </a:lnTo>
                <a:lnTo>
                  <a:pt x="900021" y="32861"/>
                </a:lnTo>
                <a:lnTo>
                  <a:pt x="851882" y="44414"/>
                </a:lnTo>
                <a:lnTo>
                  <a:pt x="804582" y="57601"/>
                </a:lnTo>
                <a:lnTo>
                  <a:pt x="758167" y="72383"/>
                </a:lnTo>
                <a:lnTo>
                  <a:pt x="712682" y="88723"/>
                </a:lnTo>
                <a:lnTo>
                  <a:pt x="668172" y="106581"/>
                </a:lnTo>
                <a:lnTo>
                  <a:pt x="624683" y="125919"/>
                </a:lnTo>
                <a:lnTo>
                  <a:pt x="582258" y="146699"/>
                </a:lnTo>
                <a:lnTo>
                  <a:pt x="540945" y="168883"/>
                </a:lnTo>
                <a:lnTo>
                  <a:pt x="500787" y="192432"/>
                </a:lnTo>
                <a:lnTo>
                  <a:pt x="461829" y="217308"/>
                </a:lnTo>
                <a:lnTo>
                  <a:pt x="424118" y="243473"/>
                </a:lnTo>
                <a:lnTo>
                  <a:pt x="387699" y="270887"/>
                </a:lnTo>
                <a:lnTo>
                  <a:pt x="352615" y="299513"/>
                </a:lnTo>
                <a:lnTo>
                  <a:pt x="318913" y="329313"/>
                </a:lnTo>
                <a:lnTo>
                  <a:pt x="286638" y="360247"/>
                </a:lnTo>
                <a:lnTo>
                  <a:pt x="255834" y="392278"/>
                </a:lnTo>
                <a:lnTo>
                  <a:pt x="226548" y="425367"/>
                </a:lnTo>
                <a:lnTo>
                  <a:pt x="198823" y="459477"/>
                </a:lnTo>
                <a:lnTo>
                  <a:pt x="172706" y="494567"/>
                </a:lnTo>
                <a:lnTo>
                  <a:pt x="148242" y="530601"/>
                </a:lnTo>
                <a:lnTo>
                  <a:pt x="125475" y="567539"/>
                </a:lnTo>
                <a:lnTo>
                  <a:pt x="104451" y="605344"/>
                </a:lnTo>
                <a:lnTo>
                  <a:pt x="85215" y="643977"/>
                </a:lnTo>
                <a:lnTo>
                  <a:pt x="67812" y="683400"/>
                </a:lnTo>
                <a:lnTo>
                  <a:pt x="52287" y="723574"/>
                </a:lnTo>
                <a:lnTo>
                  <a:pt x="38686" y="764460"/>
                </a:lnTo>
                <a:lnTo>
                  <a:pt x="27053" y="806022"/>
                </a:lnTo>
                <a:lnTo>
                  <a:pt x="17434" y="848219"/>
                </a:lnTo>
                <a:lnTo>
                  <a:pt x="9874" y="891015"/>
                </a:lnTo>
                <a:lnTo>
                  <a:pt x="4418" y="934369"/>
                </a:lnTo>
                <a:lnTo>
                  <a:pt x="1112" y="978245"/>
                </a:lnTo>
                <a:lnTo>
                  <a:pt x="0" y="1022604"/>
                </a:lnTo>
                <a:lnTo>
                  <a:pt x="1112" y="1066962"/>
                </a:lnTo>
                <a:lnTo>
                  <a:pt x="4418" y="1110838"/>
                </a:lnTo>
                <a:lnTo>
                  <a:pt x="9874" y="1154192"/>
                </a:lnTo>
                <a:lnTo>
                  <a:pt x="17434" y="1196988"/>
                </a:lnTo>
                <a:lnTo>
                  <a:pt x="27053" y="1239185"/>
                </a:lnTo>
                <a:lnTo>
                  <a:pt x="38686" y="1280747"/>
                </a:lnTo>
                <a:lnTo>
                  <a:pt x="52287" y="1321633"/>
                </a:lnTo>
                <a:lnTo>
                  <a:pt x="67812" y="1361807"/>
                </a:lnTo>
                <a:lnTo>
                  <a:pt x="85215" y="1401230"/>
                </a:lnTo>
                <a:lnTo>
                  <a:pt x="104451" y="1439863"/>
                </a:lnTo>
                <a:lnTo>
                  <a:pt x="125475" y="1477668"/>
                </a:lnTo>
                <a:lnTo>
                  <a:pt x="148242" y="1514606"/>
                </a:lnTo>
                <a:lnTo>
                  <a:pt x="172706" y="1550640"/>
                </a:lnTo>
                <a:lnTo>
                  <a:pt x="198823" y="1585730"/>
                </a:lnTo>
                <a:lnTo>
                  <a:pt x="226548" y="1619840"/>
                </a:lnTo>
                <a:lnTo>
                  <a:pt x="255834" y="1652929"/>
                </a:lnTo>
                <a:lnTo>
                  <a:pt x="286638" y="1684960"/>
                </a:lnTo>
                <a:lnTo>
                  <a:pt x="318913" y="1715894"/>
                </a:lnTo>
                <a:lnTo>
                  <a:pt x="352615" y="1745694"/>
                </a:lnTo>
                <a:lnTo>
                  <a:pt x="387699" y="1774320"/>
                </a:lnTo>
                <a:lnTo>
                  <a:pt x="424118" y="1801734"/>
                </a:lnTo>
                <a:lnTo>
                  <a:pt x="461829" y="1827899"/>
                </a:lnTo>
                <a:lnTo>
                  <a:pt x="500787" y="1852775"/>
                </a:lnTo>
                <a:lnTo>
                  <a:pt x="540945" y="1876324"/>
                </a:lnTo>
                <a:lnTo>
                  <a:pt x="582258" y="1898508"/>
                </a:lnTo>
                <a:lnTo>
                  <a:pt x="624683" y="1919288"/>
                </a:lnTo>
                <a:lnTo>
                  <a:pt x="668172" y="1938626"/>
                </a:lnTo>
                <a:lnTo>
                  <a:pt x="712682" y="1956484"/>
                </a:lnTo>
                <a:lnTo>
                  <a:pt x="758167" y="1972824"/>
                </a:lnTo>
                <a:lnTo>
                  <a:pt x="804582" y="1987606"/>
                </a:lnTo>
                <a:lnTo>
                  <a:pt x="851882" y="2000793"/>
                </a:lnTo>
                <a:lnTo>
                  <a:pt x="900021" y="2012346"/>
                </a:lnTo>
                <a:lnTo>
                  <a:pt x="948955" y="2022227"/>
                </a:lnTo>
                <a:lnTo>
                  <a:pt x="998638" y="2030398"/>
                </a:lnTo>
                <a:lnTo>
                  <a:pt x="1049025" y="2036820"/>
                </a:lnTo>
                <a:lnTo>
                  <a:pt x="1100071" y="2041454"/>
                </a:lnTo>
                <a:lnTo>
                  <a:pt x="1151731" y="2044263"/>
                </a:lnTo>
                <a:lnTo>
                  <a:pt x="1203960" y="2045208"/>
                </a:lnTo>
                <a:lnTo>
                  <a:pt x="1256188" y="2044263"/>
                </a:lnTo>
                <a:lnTo>
                  <a:pt x="1307848" y="2041454"/>
                </a:lnTo>
                <a:lnTo>
                  <a:pt x="1358894" y="2036820"/>
                </a:lnTo>
                <a:lnTo>
                  <a:pt x="1409281" y="2030398"/>
                </a:lnTo>
                <a:lnTo>
                  <a:pt x="1458964" y="2022227"/>
                </a:lnTo>
                <a:lnTo>
                  <a:pt x="1507898" y="2012346"/>
                </a:lnTo>
                <a:lnTo>
                  <a:pt x="1556037" y="2000793"/>
                </a:lnTo>
                <a:lnTo>
                  <a:pt x="1603337" y="1987606"/>
                </a:lnTo>
                <a:lnTo>
                  <a:pt x="1649752" y="1972824"/>
                </a:lnTo>
                <a:lnTo>
                  <a:pt x="1695237" y="1956484"/>
                </a:lnTo>
                <a:lnTo>
                  <a:pt x="1739747" y="1938626"/>
                </a:lnTo>
                <a:lnTo>
                  <a:pt x="1783236" y="1919288"/>
                </a:lnTo>
                <a:lnTo>
                  <a:pt x="1825661" y="1898508"/>
                </a:lnTo>
                <a:lnTo>
                  <a:pt x="1866974" y="1876324"/>
                </a:lnTo>
                <a:lnTo>
                  <a:pt x="1907132" y="1852775"/>
                </a:lnTo>
                <a:lnTo>
                  <a:pt x="1946090" y="1827899"/>
                </a:lnTo>
                <a:lnTo>
                  <a:pt x="1983801" y="1801734"/>
                </a:lnTo>
                <a:lnTo>
                  <a:pt x="2020220" y="1774320"/>
                </a:lnTo>
                <a:lnTo>
                  <a:pt x="2055304" y="1745694"/>
                </a:lnTo>
                <a:lnTo>
                  <a:pt x="2089006" y="1715894"/>
                </a:lnTo>
                <a:lnTo>
                  <a:pt x="2121281" y="1684960"/>
                </a:lnTo>
                <a:lnTo>
                  <a:pt x="2152085" y="1652929"/>
                </a:lnTo>
                <a:lnTo>
                  <a:pt x="2181371" y="1619840"/>
                </a:lnTo>
                <a:lnTo>
                  <a:pt x="2209096" y="1585730"/>
                </a:lnTo>
                <a:lnTo>
                  <a:pt x="2235213" y="1550640"/>
                </a:lnTo>
                <a:lnTo>
                  <a:pt x="2259677" y="1514606"/>
                </a:lnTo>
                <a:lnTo>
                  <a:pt x="2282444" y="1477668"/>
                </a:lnTo>
                <a:lnTo>
                  <a:pt x="2303468" y="1439863"/>
                </a:lnTo>
                <a:lnTo>
                  <a:pt x="2322704" y="1401230"/>
                </a:lnTo>
                <a:lnTo>
                  <a:pt x="2340107" y="1361807"/>
                </a:lnTo>
                <a:lnTo>
                  <a:pt x="2355632" y="1321633"/>
                </a:lnTo>
                <a:lnTo>
                  <a:pt x="2369233" y="1280747"/>
                </a:lnTo>
                <a:lnTo>
                  <a:pt x="2380866" y="1239185"/>
                </a:lnTo>
                <a:lnTo>
                  <a:pt x="2390485" y="1196988"/>
                </a:lnTo>
                <a:lnTo>
                  <a:pt x="2398045" y="1154192"/>
                </a:lnTo>
                <a:lnTo>
                  <a:pt x="2403501" y="1110838"/>
                </a:lnTo>
                <a:lnTo>
                  <a:pt x="2406807" y="1066962"/>
                </a:lnTo>
                <a:lnTo>
                  <a:pt x="2407920" y="1022604"/>
                </a:lnTo>
                <a:lnTo>
                  <a:pt x="2406807" y="978245"/>
                </a:lnTo>
                <a:lnTo>
                  <a:pt x="2403501" y="934369"/>
                </a:lnTo>
                <a:lnTo>
                  <a:pt x="2398045" y="891015"/>
                </a:lnTo>
                <a:lnTo>
                  <a:pt x="2390485" y="848219"/>
                </a:lnTo>
                <a:lnTo>
                  <a:pt x="2380866" y="806022"/>
                </a:lnTo>
                <a:lnTo>
                  <a:pt x="2369233" y="764460"/>
                </a:lnTo>
                <a:lnTo>
                  <a:pt x="2355632" y="723574"/>
                </a:lnTo>
                <a:lnTo>
                  <a:pt x="2340107" y="683400"/>
                </a:lnTo>
                <a:lnTo>
                  <a:pt x="2322704" y="643977"/>
                </a:lnTo>
                <a:lnTo>
                  <a:pt x="2303468" y="605344"/>
                </a:lnTo>
                <a:lnTo>
                  <a:pt x="2282444" y="567539"/>
                </a:lnTo>
                <a:lnTo>
                  <a:pt x="2259677" y="530601"/>
                </a:lnTo>
                <a:lnTo>
                  <a:pt x="2235213" y="494567"/>
                </a:lnTo>
                <a:lnTo>
                  <a:pt x="2209096" y="459477"/>
                </a:lnTo>
                <a:lnTo>
                  <a:pt x="2181371" y="425367"/>
                </a:lnTo>
                <a:lnTo>
                  <a:pt x="2152085" y="392278"/>
                </a:lnTo>
                <a:lnTo>
                  <a:pt x="2121281" y="360247"/>
                </a:lnTo>
                <a:lnTo>
                  <a:pt x="2089006" y="329313"/>
                </a:lnTo>
                <a:lnTo>
                  <a:pt x="2055304" y="299513"/>
                </a:lnTo>
                <a:lnTo>
                  <a:pt x="2020220" y="270887"/>
                </a:lnTo>
                <a:lnTo>
                  <a:pt x="1983801" y="243473"/>
                </a:lnTo>
                <a:lnTo>
                  <a:pt x="1946090" y="217308"/>
                </a:lnTo>
                <a:lnTo>
                  <a:pt x="1907132" y="192432"/>
                </a:lnTo>
                <a:lnTo>
                  <a:pt x="1866974" y="168883"/>
                </a:lnTo>
                <a:lnTo>
                  <a:pt x="1825661" y="146699"/>
                </a:lnTo>
                <a:lnTo>
                  <a:pt x="1783236" y="125919"/>
                </a:lnTo>
                <a:lnTo>
                  <a:pt x="1739747" y="106581"/>
                </a:lnTo>
                <a:lnTo>
                  <a:pt x="1695237" y="88723"/>
                </a:lnTo>
                <a:lnTo>
                  <a:pt x="1649752" y="72383"/>
                </a:lnTo>
                <a:lnTo>
                  <a:pt x="1603337" y="57601"/>
                </a:lnTo>
                <a:lnTo>
                  <a:pt x="1556037" y="44414"/>
                </a:lnTo>
                <a:lnTo>
                  <a:pt x="1507898" y="32861"/>
                </a:lnTo>
                <a:lnTo>
                  <a:pt x="1458964" y="22980"/>
                </a:lnTo>
                <a:lnTo>
                  <a:pt x="1409281" y="14809"/>
                </a:lnTo>
                <a:lnTo>
                  <a:pt x="1358894" y="8387"/>
                </a:lnTo>
                <a:lnTo>
                  <a:pt x="1307848" y="3753"/>
                </a:lnTo>
                <a:lnTo>
                  <a:pt x="1256188" y="944"/>
                </a:lnTo>
                <a:lnTo>
                  <a:pt x="120396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object 2"/>
          <p:cNvSpPr/>
          <p:nvPr/>
        </p:nvSpPr>
        <p:spPr>
          <a:xfrm>
            <a:off x="3425953" y="3429000"/>
            <a:ext cx="2828544" cy="3429000"/>
          </a:xfrm>
          <a:custGeom>
            <a:avLst/>
            <a:gdLst/>
            <a:ahLst/>
            <a:cxnLst/>
            <a:rect l="l" t="t" r="r" b="b"/>
            <a:pathLst>
              <a:path w="2828925" h="3489959">
                <a:moveTo>
                  <a:pt x="2828544" y="0"/>
                </a:moveTo>
                <a:lnTo>
                  <a:pt x="0" y="0"/>
                </a:lnTo>
                <a:lnTo>
                  <a:pt x="0" y="3489960"/>
                </a:lnTo>
                <a:lnTo>
                  <a:pt x="2828544" y="3489960"/>
                </a:lnTo>
                <a:lnTo>
                  <a:pt x="2828544" y="0"/>
                </a:lnTo>
                <a:close/>
              </a:path>
            </a:pathLst>
          </a:custGeom>
          <a:solidFill>
            <a:srgbClr val="F4B08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5"/>
          <p:cNvSpPr/>
          <p:nvPr/>
        </p:nvSpPr>
        <p:spPr>
          <a:xfrm>
            <a:off x="4831079" y="269814"/>
            <a:ext cx="2529840" cy="537726"/>
          </a:xfrm>
          <a:custGeom>
            <a:avLst/>
            <a:gdLst/>
            <a:ahLst/>
            <a:cxnLst/>
            <a:rect l="l" t="t" r="r" b="b"/>
            <a:pathLst>
              <a:path w="2529840" h="719455">
                <a:moveTo>
                  <a:pt x="2409952" y="0"/>
                </a:moveTo>
                <a:lnTo>
                  <a:pt x="119887" y="0"/>
                </a:lnTo>
                <a:lnTo>
                  <a:pt x="73241" y="9427"/>
                </a:lnTo>
                <a:lnTo>
                  <a:pt x="35131" y="35131"/>
                </a:lnTo>
                <a:lnTo>
                  <a:pt x="9427" y="73241"/>
                </a:lnTo>
                <a:lnTo>
                  <a:pt x="0" y="119887"/>
                </a:lnTo>
                <a:lnTo>
                  <a:pt x="0" y="599439"/>
                </a:lnTo>
                <a:lnTo>
                  <a:pt x="9427" y="646086"/>
                </a:lnTo>
                <a:lnTo>
                  <a:pt x="35131" y="684196"/>
                </a:lnTo>
                <a:lnTo>
                  <a:pt x="73241" y="709900"/>
                </a:lnTo>
                <a:lnTo>
                  <a:pt x="119887" y="719327"/>
                </a:lnTo>
                <a:lnTo>
                  <a:pt x="2409952" y="719327"/>
                </a:lnTo>
                <a:lnTo>
                  <a:pt x="2456598" y="709900"/>
                </a:lnTo>
                <a:lnTo>
                  <a:pt x="2494708" y="684196"/>
                </a:lnTo>
                <a:lnTo>
                  <a:pt x="2520412" y="646086"/>
                </a:lnTo>
                <a:lnTo>
                  <a:pt x="2529840" y="599439"/>
                </a:lnTo>
                <a:lnTo>
                  <a:pt x="2529840" y="119887"/>
                </a:lnTo>
                <a:lnTo>
                  <a:pt x="2520412" y="73241"/>
                </a:lnTo>
                <a:lnTo>
                  <a:pt x="2494708" y="35131"/>
                </a:lnTo>
                <a:lnTo>
                  <a:pt x="2456598" y="9427"/>
                </a:lnTo>
                <a:lnTo>
                  <a:pt x="2409952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917244" y="6434429"/>
            <a:ext cx="16109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Visit</a:t>
            </a:r>
            <a:r>
              <a:rPr sz="1200" spc="-40" dirty="0">
                <a:solidFill>
                  <a:srgbClr val="888888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888888"/>
                </a:solidFill>
                <a:latin typeface="Arial"/>
                <a:cs typeface="Arial"/>
              </a:rPr>
              <a:t>LMPartnership.org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854449" y="3583360"/>
            <a:ext cx="2058671" cy="1923668"/>
          </a:xfrm>
          <a:custGeom>
            <a:avLst/>
            <a:gdLst/>
            <a:ahLst/>
            <a:cxnLst/>
            <a:rect l="l" t="t" r="r" b="b"/>
            <a:pathLst>
              <a:path w="2407920" h="2045335">
                <a:moveTo>
                  <a:pt x="1203960" y="0"/>
                </a:moveTo>
                <a:lnTo>
                  <a:pt x="1151731" y="944"/>
                </a:lnTo>
                <a:lnTo>
                  <a:pt x="1100071" y="3753"/>
                </a:lnTo>
                <a:lnTo>
                  <a:pt x="1049025" y="8387"/>
                </a:lnTo>
                <a:lnTo>
                  <a:pt x="998638" y="14809"/>
                </a:lnTo>
                <a:lnTo>
                  <a:pt x="948955" y="22980"/>
                </a:lnTo>
                <a:lnTo>
                  <a:pt x="900021" y="32861"/>
                </a:lnTo>
                <a:lnTo>
                  <a:pt x="851882" y="44414"/>
                </a:lnTo>
                <a:lnTo>
                  <a:pt x="804582" y="57601"/>
                </a:lnTo>
                <a:lnTo>
                  <a:pt x="758167" y="72383"/>
                </a:lnTo>
                <a:lnTo>
                  <a:pt x="712682" y="88723"/>
                </a:lnTo>
                <a:lnTo>
                  <a:pt x="668172" y="106581"/>
                </a:lnTo>
                <a:lnTo>
                  <a:pt x="624683" y="125919"/>
                </a:lnTo>
                <a:lnTo>
                  <a:pt x="582258" y="146699"/>
                </a:lnTo>
                <a:lnTo>
                  <a:pt x="540945" y="168883"/>
                </a:lnTo>
                <a:lnTo>
                  <a:pt x="500787" y="192432"/>
                </a:lnTo>
                <a:lnTo>
                  <a:pt x="461829" y="217308"/>
                </a:lnTo>
                <a:lnTo>
                  <a:pt x="424118" y="243473"/>
                </a:lnTo>
                <a:lnTo>
                  <a:pt x="387699" y="270887"/>
                </a:lnTo>
                <a:lnTo>
                  <a:pt x="352615" y="299513"/>
                </a:lnTo>
                <a:lnTo>
                  <a:pt x="318913" y="329313"/>
                </a:lnTo>
                <a:lnTo>
                  <a:pt x="286638" y="360247"/>
                </a:lnTo>
                <a:lnTo>
                  <a:pt x="255834" y="392278"/>
                </a:lnTo>
                <a:lnTo>
                  <a:pt x="226548" y="425367"/>
                </a:lnTo>
                <a:lnTo>
                  <a:pt x="198823" y="459477"/>
                </a:lnTo>
                <a:lnTo>
                  <a:pt x="172706" y="494567"/>
                </a:lnTo>
                <a:lnTo>
                  <a:pt x="148242" y="530601"/>
                </a:lnTo>
                <a:lnTo>
                  <a:pt x="125475" y="567539"/>
                </a:lnTo>
                <a:lnTo>
                  <a:pt x="104451" y="605344"/>
                </a:lnTo>
                <a:lnTo>
                  <a:pt x="85215" y="643977"/>
                </a:lnTo>
                <a:lnTo>
                  <a:pt x="67812" y="683400"/>
                </a:lnTo>
                <a:lnTo>
                  <a:pt x="52287" y="723574"/>
                </a:lnTo>
                <a:lnTo>
                  <a:pt x="38686" y="764460"/>
                </a:lnTo>
                <a:lnTo>
                  <a:pt x="27053" y="806022"/>
                </a:lnTo>
                <a:lnTo>
                  <a:pt x="17434" y="848219"/>
                </a:lnTo>
                <a:lnTo>
                  <a:pt x="9874" y="891015"/>
                </a:lnTo>
                <a:lnTo>
                  <a:pt x="4418" y="934369"/>
                </a:lnTo>
                <a:lnTo>
                  <a:pt x="1112" y="978245"/>
                </a:lnTo>
                <a:lnTo>
                  <a:pt x="0" y="1022604"/>
                </a:lnTo>
                <a:lnTo>
                  <a:pt x="1112" y="1066962"/>
                </a:lnTo>
                <a:lnTo>
                  <a:pt x="4418" y="1110838"/>
                </a:lnTo>
                <a:lnTo>
                  <a:pt x="9874" y="1154192"/>
                </a:lnTo>
                <a:lnTo>
                  <a:pt x="17434" y="1196988"/>
                </a:lnTo>
                <a:lnTo>
                  <a:pt x="27053" y="1239185"/>
                </a:lnTo>
                <a:lnTo>
                  <a:pt x="38686" y="1280747"/>
                </a:lnTo>
                <a:lnTo>
                  <a:pt x="52287" y="1321633"/>
                </a:lnTo>
                <a:lnTo>
                  <a:pt x="67812" y="1361807"/>
                </a:lnTo>
                <a:lnTo>
                  <a:pt x="85215" y="1401230"/>
                </a:lnTo>
                <a:lnTo>
                  <a:pt x="104451" y="1439863"/>
                </a:lnTo>
                <a:lnTo>
                  <a:pt x="125475" y="1477668"/>
                </a:lnTo>
                <a:lnTo>
                  <a:pt x="148242" y="1514606"/>
                </a:lnTo>
                <a:lnTo>
                  <a:pt x="172706" y="1550640"/>
                </a:lnTo>
                <a:lnTo>
                  <a:pt x="198823" y="1585730"/>
                </a:lnTo>
                <a:lnTo>
                  <a:pt x="226548" y="1619840"/>
                </a:lnTo>
                <a:lnTo>
                  <a:pt x="255834" y="1652929"/>
                </a:lnTo>
                <a:lnTo>
                  <a:pt x="286638" y="1684960"/>
                </a:lnTo>
                <a:lnTo>
                  <a:pt x="318913" y="1715894"/>
                </a:lnTo>
                <a:lnTo>
                  <a:pt x="352615" y="1745694"/>
                </a:lnTo>
                <a:lnTo>
                  <a:pt x="387699" y="1774320"/>
                </a:lnTo>
                <a:lnTo>
                  <a:pt x="424118" y="1801734"/>
                </a:lnTo>
                <a:lnTo>
                  <a:pt x="461829" y="1827899"/>
                </a:lnTo>
                <a:lnTo>
                  <a:pt x="500787" y="1852775"/>
                </a:lnTo>
                <a:lnTo>
                  <a:pt x="540945" y="1876324"/>
                </a:lnTo>
                <a:lnTo>
                  <a:pt x="582258" y="1898508"/>
                </a:lnTo>
                <a:lnTo>
                  <a:pt x="624683" y="1919288"/>
                </a:lnTo>
                <a:lnTo>
                  <a:pt x="668172" y="1938626"/>
                </a:lnTo>
                <a:lnTo>
                  <a:pt x="712682" y="1956484"/>
                </a:lnTo>
                <a:lnTo>
                  <a:pt x="758167" y="1972824"/>
                </a:lnTo>
                <a:lnTo>
                  <a:pt x="804582" y="1987606"/>
                </a:lnTo>
                <a:lnTo>
                  <a:pt x="851882" y="2000793"/>
                </a:lnTo>
                <a:lnTo>
                  <a:pt x="900021" y="2012346"/>
                </a:lnTo>
                <a:lnTo>
                  <a:pt x="948955" y="2022227"/>
                </a:lnTo>
                <a:lnTo>
                  <a:pt x="998638" y="2030398"/>
                </a:lnTo>
                <a:lnTo>
                  <a:pt x="1049025" y="2036820"/>
                </a:lnTo>
                <a:lnTo>
                  <a:pt x="1100071" y="2041454"/>
                </a:lnTo>
                <a:lnTo>
                  <a:pt x="1151731" y="2044263"/>
                </a:lnTo>
                <a:lnTo>
                  <a:pt x="1203960" y="2045208"/>
                </a:lnTo>
                <a:lnTo>
                  <a:pt x="1256188" y="2044263"/>
                </a:lnTo>
                <a:lnTo>
                  <a:pt x="1307848" y="2041454"/>
                </a:lnTo>
                <a:lnTo>
                  <a:pt x="1358894" y="2036820"/>
                </a:lnTo>
                <a:lnTo>
                  <a:pt x="1409281" y="2030398"/>
                </a:lnTo>
                <a:lnTo>
                  <a:pt x="1458964" y="2022227"/>
                </a:lnTo>
                <a:lnTo>
                  <a:pt x="1507898" y="2012346"/>
                </a:lnTo>
                <a:lnTo>
                  <a:pt x="1556037" y="2000793"/>
                </a:lnTo>
                <a:lnTo>
                  <a:pt x="1603337" y="1987606"/>
                </a:lnTo>
                <a:lnTo>
                  <a:pt x="1649752" y="1972824"/>
                </a:lnTo>
                <a:lnTo>
                  <a:pt x="1695237" y="1956484"/>
                </a:lnTo>
                <a:lnTo>
                  <a:pt x="1739747" y="1938626"/>
                </a:lnTo>
                <a:lnTo>
                  <a:pt x="1783236" y="1919288"/>
                </a:lnTo>
                <a:lnTo>
                  <a:pt x="1825661" y="1898508"/>
                </a:lnTo>
                <a:lnTo>
                  <a:pt x="1866974" y="1876324"/>
                </a:lnTo>
                <a:lnTo>
                  <a:pt x="1907132" y="1852775"/>
                </a:lnTo>
                <a:lnTo>
                  <a:pt x="1946090" y="1827899"/>
                </a:lnTo>
                <a:lnTo>
                  <a:pt x="1983801" y="1801734"/>
                </a:lnTo>
                <a:lnTo>
                  <a:pt x="2020220" y="1774320"/>
                </a:lnTo>
                <a:lnTo>
                  <a:pt x="2055304" y="1745694"/>
                </a:lnTo>
                <a:lnTo>
                  <a:pt x="2089006" y="1715894"/>
                </a:lnTo>
                <a:lnTo>
                  <a:pt x="2121281" y="1684960"/>
                </a:lnTo>
                <a:lnTo>
                  <a:pt x="2152085" y="1652929"/>
                </a:lnTo>
                <a:lnTo>
                  <a:pt x="2181371" y="1619840"/>
                </a:lnTo>
                <a:lnTo>
                  <a:pt x="2209096" y="1585730"/>
                </a:lnTo>
                <a:lnTo>
                  <a:pt x="2235213" y="1550640"/>
                </a:lnTo>
                <a:lnTo>
                  <a:pt x="2259677" y="1514606"/>
                </a:lnTo>
                <a:lnTo>
                  <a:pt x="2282444" y="1477668"/>
                </a:lnTo>
                <a:lnTo>
                  <a:pt x="2303468" y="1439863"/>
                </a:lnTo>
                <a:lnTo>
                  <a:pt x="2322704" y="1401230"/>
                </a:lnTo>
                <a:lnTo>
                  <a:pt x="2340107" y="1361807"/>
                </a:lnTo>
                <a:lnTo>
                  <a:pt x="2355632" y="1321633"/>
                </a:lnTo>
                <a:lnTo>
                  <a:pt x="2369233" y="1280747"/>
                </a:lnTo>
                <a:lnTo>
                  <a:pt x="2380866" y="1239185"/>
                </a:lnTo>
                <a:lnTo>
                  <a:pt x="2390485" y="1196988"/>
                </a:lnTo>
                <a:lnTo>
                  <a:pt x="2398045" y="1154192"/>
                </a:lnTo>
                <a:lnTo>
                  <a:pt x="2403501" y="1110838"/>
                </a:lnTo>
                <a:lnTo>
                  <a:pt x="2406807" y="1066962"/>
                </a:lnTo>
                <a:lnTo>
                  <a:pt x="2407920" y="1022604"/>
                </a:lnTo>
                <a:lnTo>
                  <a:pt x="2406807" y="978245"/>
                </a:lnTo>
                <a:lnTo>
                  <a:pt x="2403501" y="934369"/>
                </a:lnTo>
                <a:lnTo>
                  <a:pt x="2398045" y="891015"/>
                </a:lnTo>
                <a:lnTo>
                  <a:pt x="2390485" y="848219"/>
                </a:lnTo>
                <a:lnTo>
                  <a:pt x="2380866" y="806022"/>
                </a:lnTo>
                <a:lnTo>
                  <a:pt x="2369233" y="764460"/>
                </a:lnTo>
                <a:lnTo>
                  <a:pt x="2355632" y="723574"/>
                </a:lnTo>
                <a:lnTo>
                  <a:pt x="2340107" y="683400"/>
                </a:lnTo>
                <a:lnTo>
                  <a:pt x="2322704" y="643977"/>
                </a:lnTo>
                <a:lnTo>
                  <a:pt x="2303468" y="605344"/>
                </a:lnTo>
                <a:lnTo>
                  <a:pt x="2282444" y="567539"/>
                </a:lnTo>
                <a:lnTo>
                  <a:pt x="2259677" y="530601"/>
                </a:lnTo>
                <a:lnTo>
                  <a:pt x="2235213" y="494567"/>
                </a:lnTo>
                <a:lnTo>
                  <a:pt x="2209096" y="459477"/>
                </a:lnTo>
                <a:lnTo>
                  <a:pt x="2181371" y="425367"/>
                </a:lnTo>
                <a:lnTo>
                  <a:pt x="2152085" y="392278"/>
                </a:lnTo>
                <a:lnTo>
                  <a:pt x="2121281" y="360247"/>
                </a:lnTo>
                <a:lnTo>
                  <a:pt x="2089006" y="329313"/>
                </a:lnTo>
                <a:lnTo>
                  <a:pt x="2055304" y="299513"/>
                </a:lnTo>
                <a:lnTo>
                  <a:pt x="2020220" y="270887"/>
                </a:lnTo>
                <a:lnTo>
                  <a:pt x="1983801" y="243473"/>
                </a:lnTo>
                <a:lnTo>
                  <a:pt x="1946090" y="217308"/>
                </a:lnTo>
                <a:lnTo>
                  <a:pt x="1907132" y="192432"/>
                </a:lnTo>
                <a:lnTo>
                  <a:pt x="1866974" y="168883"/>
                </a:lnTo>
                <a:lnTo>
                  <a:pt x="1825661" y="146699"/>
                </a:lnTo>
                <a:lnTo>
                  <a:pt x="1783236" y="125919"/>
                </a:lnTo>
                <a:lnTo>
                  <a:pt x="1739747" y="106581"/>
                </a:lnTo>
                <a:lnTo>
                  <a:pt x="1695237" y="88723"/>
                </a:lnTo>
                <a:lnTo>
                  <a:pt x="1649752" y="72383"/>
                </a:lnTo>
                <a:lnTo>
                  <a:pt x="1603337" y="57601"/>
                </a:lnTo>
                <a:lnTo>
                  <a:pt x="1556037" y="44414"/>
                </a:lnTo>
                <a:lnTo>
                  <a:pt x="1507898" y="32861"/>
                </a:lnTo>
                <a:lnTo>
                  <a:pt x="1458964" y="22980"/>
                </a:lnTo>
                <a:lnTo>
                  <a:pt x="1409281" y="14809"/>
                </a:lnTo>
                <a:lnTo>
                  <a:pt x="1358894" y="8387"/>
                </a:lnTo>
                <a:lnTo>
                  <a:pt x="1307848" y="3753"/>
                </a:lnTo>
                <a:lnTo>
                  <a:pt x="1256188" y="944"/>
                </a:lnTo>
                <a:lnTo>
                  <a:pt x="120396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10"/>
          <p:cNvSpPr txBox="1"/>
          <p:nvPr/>
        </p:nvSpPr>
        <p:spPr>
          <a:xfrm>
            <a:off x="4253865" y="3918347"/>
            <a:ext cx="1270000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FFFFFF"/>
                </a:solidFill>
                <a:latin typeface="Arial"/>
                <a:cs typeface="Arial"/>
              </a:rPr>
              <a:t>Level</a:t>
            </a:r>
            <a:r>
              <a:rPr sz="16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16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endParaRPr sz="1600" dirty="0">
              <a:latin typeface="Arial"/>
              <a:cs typeface="Arial"/>
            </a:endParaRPr>
          </a:p>
          <a:p>
            <a:pPr marL="3175" algn="ctr"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600" b="1" dirty="0">
                <a:solidFill>
                  <a:srgbClr val="FFFFFF"/>
                </a:solidFill>
                <a:latin typeface="Arial"/>
                <a:cs typeface="Arial"/>
              </a:rPr>
              <a:t>evel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5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600" dirty="0">
              <a:latin typeface="Arial"/>
              <a:cs typeface="Arial"/>
            </a:endParaRPr>
          </a:p>
          <a:p>
            <a:pPr marL="1905" algn="ctr"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(Problem</a:t>
            </a:r>
            <a:r>
              <a:rPr lang="en-US" sz="1600" spc="-10" dirty="0">
                <a:solidFill>
                  <a:srgbClr val="FFFFFF"/>
                </a:solidFill>
                <a:latin typeface="Arial"/>
                <a:cs typeface="Arial"/>
              </a:rPr>
              <a:t> solving)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254496" y="3709415"/>
            <a:ext cx="2731135" cy="1701164"/>
          </a:xfrm>
          <a:custGeom>
            <a:avLst/>
            <a:gdLst/>
            <a:ahLst/>
            <a:cxnLst/>
            <a:rect l="l" t="t" r="r" b="b"/>
            <a:pathLst>
              <a:path w="2731134" h="1701164">
                <a:moveTo>
                  <a:pt x="1365503" y="0"/>
                </a:moveTo>
                <a:lnTo>
                  <a:pt x="0" y="850391"/>
                </a:lnTo>
                <a:lnTo>
                  <a:pt x="1365503" y="1700783"/>
                </a:lnTo>
                <a:lnTo>
                  <a:pt x="2731007" y="850391"/>
                </a:lnTo>
                <a:lnTo>
                  <a:pt x="1365503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object 13"/>
          <p:cNvSpPr txBox="1"/>
          <p:nvPr/>
        </p:nvSpPr>
        <p:spPr>
          <a:xfrm>
            <a:off x="7036689" y="3923414"/>
            <a:ext cx="1172210" cy="758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indent="-3175" algn="ctr">
              <a:lnSpc>
                <a:spcPct val="100000"/>
              </a:lnSpc>
              <a:spcBef>
                <a:spcPts val="105"/>
              </a:spcBef>
            </a:pP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Gross misconduct negligence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697223" y="5586984"/>
            <a:ext cx="2310765" cy="704215"/>
          </a:xfrm>
          <a:custGeom>
            <a:avLst/>
            <a:gdLst/>
            <a:ahLst/>
            <a:cxnLst/>
            <a:rect l="l" t="t" r="r" b="b"/>
            <a:pathLst>
              <a:path w="2310765" h="704214">
                <a:moveTo>
                  <a:pt x="2193036" y="0"/>
                </a:moveTo>
                <a:lnTo>
                  <a:pt x="117348" y="0"/>
                </a:lnTo>
                <a:lnTo>
                  <a:pt x="71687" y="9221"/>
                </a:lnTo>
                <a:lnTo>
                  <a:pt x="34385" y="34370"/>
                </a:lnTo>
                <a:lnTo>
                  <a:pt x="9227" y="71671"/>
                </a:lnTo>
                <a:lnTo>
                  <a:pt x="0" y="117347"/>
                </a:lnTo>
                <a:lnTo>
                  <a:pt x="0" y="586739"/>
                </a:lnTo>
                <a:lnTo>
                  <a:pt x="9227" y="632416"/>
                </a:lnTo>
                <a:lnTo>
                  <a:pt x="34385" y="669717"/>
                </a:lnTo>
                <a:lnTo>
                  <a:pt x="71687" y="694866"/>
                </a:lnTo>
                <a:lnTo>
                  <a:pt x="117348" y="704087"/>
                </a:lnTo>
                <a:lnTo>
                  <a:pt x="2193036" y="704087"/>
                </a:lnTo>
                <a:lnTo>
                  <a:pt x="2238696" y="694866"/>
                </a:lnTo>
                <a:lnTo>
                  <a:pt x="2275998" y="669717"/>
                </a:lnTo>
                <a:lnTo>
                  <a:pt x="2301156" y="632416"/>
                </a:lnTo>
                <a:lnTo>
                  <a:pt x="2310384" y="586739"/>
                </a:lnTo>
                <a:lnTo>
                  <a:pt x="2310384" y="117347"/>
                </a:lnTo>
                <a:lnTo>
                  <a:pt x="2301156" y="71671"/>
                </a:lnTo>
                <a:lnTo>
                  <a:pt x="2275998" y="34370"/>
                </a:lnTo>
                <a:lnTo>
                  <a:pt x="2238696" y="9221"/>
                </a:lnTo>
                <a:lnTo>
                  <a:pt x="2193036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15" name="object 15"/>
          <p:cNvGrpSpPr/>
          <p:nvPr/>
        </p:nvGrpSpPr>
        <p:grpSpPr>
          <a:xfrm>
            <a:off x="325881" y="2571637"/>
            <a:ext cx="2573020" cy="820419"/>
            <a:chOff x="325881" y="2560066"/>
            <a:chExt cx="2573020" cy="820419"/>
          </a:xfrm>
        </p:grpSpPr>
        <p:sp>
          <p:nvSpPr>
            <p:cNvPr id="16" name="object 16"/>
            <p:cNvSpPr/>
            <p:nvPr/>
          </p:nvSpPr>
          <p:spPr>
            <a:xfrm>
              <a:off x="332231" y="2566416"/>
              <a:ext cx="2560320" cy="807720"/>
            </a:xfrm>
            <a:custGeom>
              <a:avLst/>
              <a:gdLst/>
              <a:ahLst/>
              <a:cxnLst/>
              <a:rect l="l" t="t" r="r" b="b"/>
              <a:pathLst>
                <a:path w="2560320" h="807720">
                  <a:moveTo>
                    <a:pt x="2425700" y="0"/>
                  </a:moveTo>
                  <a:lnTo>
                    <a:pt x="134619" y="0"/>
                  </a:lnTo>
                  <a:lnTo>
                    <a:pt x="92070" y="6868"/>
                  </a:lnTo>
                  <a:lnTo>
                    <a:pt x="55116" y="25989"/>
                  </a:lnTo>
                  <a:lnTo>
                    <a:pt x="25974" y="55138"/>
                  </a:lnTo>
                  <a:lnTo>
                    <a:pt x="6863" y="92090"/>
                  </a:lnTo>
                  <a:lnTo>
                    <a:pt x="0" y="134620"/>
                  </a:lnTo>
                  <a:lnTo>
                    <a:pt x="0" y="673100"/>
                  </a:lnTo>
                  <a:lnTo>
                    <a:pt x="6863" y="715629"/>
                  </a:lnTo>
                  <a:lnTo>
                    <a:pt x="25974" y="752581"/>
                  </a:lnTo>
                  <a:lnTo>
                    <a:pt x="55116" y="781730"/>
                  </a:lnTo>
                  <a:lnTo>
                    <a:pt x="92070" y="800851"/>
                  </a:lnTo>
                  <a:lnTo>
                    <a:pt x="134619" y="807720"/>
                  </a:lnTo>
                  <a:lnTo>
                    <a:pt x="2425700" y="807720"/>
                  </a:lnTo>
                  <a:lnTo>
                    <a:pt x="2468229" y="800851"/>
                  </a:lnTo>
                  <a:lnTo>
                    <a:pt x="2505181" y="781730"/>
                  </a:lnTo>
                  <a:lnTo>
                    <a:pt x="2534330" y="752581"/>
                  </a:lnTo>
                  <a:lnTo>
                    <a:pt x="2553451" y="715629"/>
                  </a:lnTo>
                  <a:lnTo>
                    <a:pt x="2560320" y="673100"/>
                  </a:lnTo>
                  <a:lnTo>
                    <a:pt x="2560320" y="134620"/>
                  </a:lnTo>
                  <a:lnTo>
                    <a:pt x="2553451" y="92090"/>
                  </a:lnTo>
                  <a:lnTo>
                    <a:pt x="2534330" y="55138"/>
                  </a:lnTo>
                  <a:lnTo>
                    <a:pt x="2505181" y="25989"/>
                  </a:lnTo>
                  <a:lnTo>
                    <a:pt x="2468229" y="6868"/>
                  </a:lnTo>
                  <a:lnTo>
                    <a:pt x="2425700" y="0"/>
                  </a:lnTo>
                  <a:close/>
                </a:path>
              </a:pathLst>
            </a:custGeom>
            <a:solidFill>
              <a:srgbClr val="4471C4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7" name="object 17"/>
            <p:cNvSpPr/>
            <p:nvPr/>
          </p:nvSpPr>
          <p:spPr>
            <a:xfrm>
              <a:off x="332231" y="2566416"/>
              <a:ext cx="2560320" cy="807720"/>
            </a:xfrm>
            <a:custGeom>
              <a:avLst/>
              <a:gdLst/>
              <a:ahLst/>
              <a:cxnLst/>
              <a:rect l="l" t="t" r="r" b="b"/>
              <a:pathLst>
                <a:path w="2560320" h="807720">
                  <a:moveTo>
                    <a:pt x="0" y="134620"/>
                  </a:moveTo>
                  <a:lnTo>
                    <a:pt x="6863" y="92090"/>
                  </a:lnTo>
                  <a:lnTo>
                    <a:pt x="25974" y="55138"/>
                  </a:lnTo>
                  <a:lnTo>
                    <a:pt x="55116" y="25989"/>
                  </a:lnTo>
                  <a:lnTo>
                    <a:pt x="92070" y="6868"/>
                  </a:lnTo>
                  <a:lnTo>
                    <a:pt x="134619" y="0"/>
                  </a:lnTo>
                  <a:lnTo>
                    <a:pt x="2425700" y="0"/>
                  </a:lnTo>
                  <a:lnTo>
                    <a:pt x="2468229" y="6868"/>
                  </a:lnTo>
                  <a:lnTo>
                    <a:pt x="2505181" y="25989"/>
                  </a:lnTo>
                  <a:lnTo>
                    <a:pt x="2534330" y="55138"/>
                  </a:lnTo>
                  <a:lnTo>
                    <a:pt x="2553451" y="92090"/>
                  </a:lnTo>
                  <a:lnTo>
                    <a:pt x="2560320" y="134620"/>
                  </a:lnTo>
                  <a:lnTo>
                    <a:pt x="2560320" y="673100"/>
                  </a:lnTo>
                  <a:lnTo>
                    <a:pt x="2553451" y="715629"/>
                  </a:lnTo>
                  <a:lnTo>
                    <a:pt x="2534330" y="752581"/>
                  </a:lnTo>
                  <a:lnTo>
                    <a:pt x="2505181" y="781730"/>
                  </a:lnTo>
                  <a:lnTo>
                    <a:pt x="2468229" y="800851"/>
                  </a:lnTo>
                  <a:lnTo>
                    <a:pt x="2425700" y="807720"/>
                  </a:lnTo>
                  <a:lnTo>
                    <a:pt x="134619" y="807720"/>
                  </a:lnTo>
                  <a:lnTo>
                    <a:pt x="92070" y="800851"/>
                  </a:lnTo>
                  <a:lnTo>
                    <a:pt x="55116" y="781730"/>
                  </a:lnTo>
                  <a:lnTo>
                    <a:pt x="25974" y="752581"/>
                  </a:lnTo>
                  <a:lnTo>
                    <a:pt x="6863" y="715629"/>
                  </a:lnTo>
                  <a:lnTo>
                    <a:pt x="0" y="673100"/>
                  </a:lnTo>
                  <a:lnTo>
                    <a:pt x="0" y="134620"/>
                  </a:lnTo>
                  <a:close/>
                </a:path>
              </a:pathLst>
            </a:custGeom>
            <a:ln w="12699">
              <a:noFill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572516" y="2690000"/>
            <a:ext cx="207708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System/procedure/</a:t>
            </a:r>
            <a:endParaRPr sz="1600" dirty="0">
              <a:latin typeface="Arial"/>
              <a:cs typeface="Arial"/>
            </a:endParaRPr>
          </a:p>
          <a:p>
            <a:pPr marL="3175" algn="ctr">
              <a:lnSpc>
                <a:spcPct val="100000"/>
              </a:lnSpc>
            </a:pP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other</a:t>
            </a:r>
            <a:endParaRPr sz="1600" dirty="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6330441" y="2571820"/>
            <a:ext cx="2573020" cy="820419"/>
            <a:chOff x="6330441" y="2541777"/>
            <a:chExt cx="2573020" cy="820419"/>
          </a:xfrm>
        </p:grpSpPr>
        <p:sp>
          <p:nvSpPr>
            <p:cNvPr id="20" name="object 20"/>
            <p:cNvSpPr/>
            <p:nvPr/>
          </p:nvSpPr>
          <p:spPr>
            <a:xfrm>
              <a:off x="6336791" y="2548127"/>
              <a:ext cx="2560320" cy="807720"/>
            </a:xfrm>
            <a:custGeom>
              <a:avLst/>
              <a:gdLst/>
              <a:ahLst/>
              <a:cxnLst/>
              <a:rect l="l" t="t" r="r" b="b"/>
              <a:pathLst>
                <a:path w="2560320" h="807720">
                  <a:moveTo>
                    <a:pt x="2425700" y="0"/>
                  </a:moveTo>
                  <a:lnTo>
                    <a:pt x="134620" y="0"/>
                  </a:lnTo>
                  <a:lnTo>
                    <a:pt x="92090" y="6868"/>
                  </a:lnTo>
                  <a:lnTo>
                    <a:pt x="55138" y="25989"/>
                  </a:lnTo>
                  <a:lnTo>
                    <a:pt x="25989" y="55138"/>
                  </a:lnTo>
                  <a:lnTo>
                    <a:pt x="6868" y="92090"/>
                  </a:lnTo>
                  <a:lnTo>
                    <a:pt x="0" y="134620"/>
                  </a:lnTo>
                  <a:lnTo>
                    <a:pt x="0" y="673100"/>
                  </a:lnTo>
                  <a:lnTo>
                    <a:pt x="6868" y="715629"/>
                  </a:lnTo>
                  <a:lnTo>
                    <a:pt x="25989" y="752581"/>
                  </a:lnTo>
                  <a:lnTo>
                    <a:pt x="55138" y="781730"/>
                  </a:lnTo>
                  <a:lnTo>
                    <a:pt x="92090" y="800851"/>
                  </a:lnTo>
                  <a:lnTo>
                    <a:pt x="134620" y="807720"/>
                  </a:lnTo>
                  <a:lnTo>
                    <a:pt x="2425700" y="807720"/>
                  </a:lnTo>
                  <a:lnTo>
                    <a:pt x="2468229" y="800851"/>
                  </a:lnTo>
                  <a:lnTo>
                    <a:pt x="2505181" y="781730"/>
                  </a:lnTo>
                  <a:lnTo>
                    <a:pt x="2534330" y="752581"/>
                  </a:lnTo>
                  <a:lnTo>
                    <a:pt x="2553451" y="715629"/>
                  </a:lnTo>
                  <a:lnTo>
                    <a:pt x="2560319" y="673100"/>
                  </a:lnTo>
                  <a:lnTo>
                    <a:pt x="2560319" y="134620"/>
                  </a:lnTo>
                  <a:lnTo>
                    <a:pt x="2553451" y="92090"/>
                  </a:lnTo>
                  <a:lnTo>
                    <a:pt x="2534330" y="55138"/>
                  </a:lnTo>
                  <a:lnTo>
                    <a:pt x="2505181" y="25989"/>
                  </a:lnTo>
                  <a:lnTo>
                    <a:pt x="2468229" y="6868"/>
                  </a:lnTo>
                  <a:lnTo>
                    <a:pt x="2425700" y="0"/>
                  </a:lnTo>
                  <a:close/>
                </a:path>
              </a:pathLst>
            </a:custGeom>
            <a:solidFill>
              <a:srgbClr val="4471C4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6336791" y="2548127"/>
              <a:ext cx="2560320" cy="807720"/>
            </a:xfrm>
            <a:custGeom>
              <a:avLst/>
              <a:gdLst/>
              <a:ahLst/>
              <a:cxnLst/>
              <a:rect l="l" t="t" r="r" b="b"/>
              <a:pathLst>
                <a:path w="2560320" h="807720">
                  <a:moveTo>
                    <a:pt x="0" y="134620"/>
                  </a:moveTo>
                  <a:lnTo>
                    <a:pt x="6868" y="92090"/>
                  </a:lnTo>
                  <a:lnTo>
                    <a:pt x="25989" y="55138"/>
                  </a:lnTo>
                  <a:lnTo>
                    <a:pt x="55138" y="25989"/>
                  </a:lnTo>
                  <a:lnTo>
                    <a:pt x="92090" y="6868"/>
                  </a:lnTo>
                  <a:lnTo>
                    <a:pt x="134620" y="0"/>
                  </a:lnTo>
                  <a:lnTo>
                    <a:pt x="2425700" y="0"/>
                  </a:lnTo>
                  <a:lnTo>
                    <a:pt x="2468229" y="6868"/>
                  </a:lnTo>
                  <a:lnTo>
                    <a:pt x="2505181" y="25989"/>
                  </a:lnTo>
                  <a:lnTo>
                    <a:pt x="2534330" y="55138"/>
                  </a:lnTo>
                  <a:lnTo>
                    <a:pt x="2553451" y="92090"/>
                  </a:lnTo>
                  <a:lnTo>
                    <a:pt x="2560319" y="134620"/>
                  </a:lnTo>
                  <a:lnTo>
                    <a:pt x="2560319" y="673100"/>
                  </a:lnTo>
                  <a:lnTo>
                    <a:pt x="2553451" y="715629"/>
                  </a:lnTo>
                  <a:lnTo>
                    <a:pt x="2534330" y="752581"/>
                  </a:lnTo>
                  <a:lnTo>
                    <a:pt x="2505181" y="781730"/>
                  </a:lnTo>
                  <a:lnTo>
                    <a:pt x="2468229" y="800851"/>
                  </a:lnTo>
                  <a:lnTo>
                    <a:pt x="2425700" y="807720"/>
                  </a:lnTo>
                  <a:lnTo>
                    <a:pt x="134620" y="807720"/>
                  </a:lnTo>
                  <a:lnTo>
                    <a:pt x="92090" y="800851"/>
                  </a:lnTo>
                  <a:lnTo>
                    <a:pt x="55138" y="781730"/>
                  </a:lnTo>
                  <a:lnTo>
                    <a:pt x="25989" y="752581"/>
                  </a:lnTo>
                  <a:lnTo>
                    <a:pt x="6868" y="715629"/>
                  </a:lnTo>
                  <a:lnTo>
                    <a:pt x="0" y="673100"/>
                  </a:lnTo>
                  <a:lnTo>
                    <a:pt x="0" y="134620"/>
                  </a:lnTo>
                  <a:close/>
                </a:path>
              </a:pathLst>
            </a:custGeom>
            <a:ln w="12700">
              <a:noFill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6524370" y="2690439"/>
            <a:ext cx="218503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FFFFFF"/>
                </a:solidFill>
                <a:latin typeface="Arial"/>
                <a:cs typeface="Arial"/>
              </a:rPr>
              <a:t>Employee</a:t>
            </a:r>
            <a:r>
              <a:rPr sz="16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behavior/</a:t>
            </a:r>
            <a:endParaRPr sz="1600" dirty="0">
              <a:latin typeface="Arial"/>
              <a:cs typeface="Arial"/>
            </a:endParaRPr>
          </a:p>
          <a:p>
            <a:pPr marL="3175" algn="ctr">
              <a:lnSpc>
                <a:spcPct val="100000"/>
              </a:lnSpc>
            </a:pP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performance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9189719" y="2581219"/>
            <a:ext cx="2560320" cy="810895"/>
          </a:xfrm>
          <a:custGeom>
            <a:avLst/>
            <a:gdLst/>
            <a:ahLst/>
            <a:cxnLst/>
            <a:rect l="l" t="t" r="r" b="b"/>
            <a:pathLst>
              <a:path w="2560320" h="810895">
                <a:moveTo>
                  <a:pt x="2425191" y="0"/>
                </a:moveTo>
                <a:lnTo>
                  <a:pt x="135127" y="0"/>
                </a:lnTo>
                <a:lnTo>
                  <a:pt x="92399" y="6884"/>
                </a:lnTo>
                <a:lnTo>
                  <a:pt x="55302" y="26058"/>
                </a:lnTo>
                <a:lnTo>
                  <a:pt x="26058" y="55302"/>
                </a:lnTo>
                <a:lnTo>
                  <a:pt x="6884" y="92399"/>
                </a:lnTo>
                <a:lnTo>
                  <a:pt x="0" y="135127"/>
                </a:lnTo>
                <a:lnTo>
                  <a:pt x="0" y="675639"/>
                </a:lnTo>
                <a:lnTo>
                  <a:pt x="6884" y="718368"/>
                </a:lnTo>
                <a:lnTo>
                  <a:pt x="26058" y="755465"/>
                </a:lnTo>
                <a:lnTo>
                  <a:pt x="55302" y="784709"/>
                </a:lnTo>
                <a:lnTo>
                  <a:pt x="92399" y="803883"/>
                </a:lnTo>
                <a:lnTo>
                  <a:pt x="135127" y="810768"/>
                </a:lnTo>
                <a:lnTo>
                  <a:pt x="2425191" y="810768"/>
                </a:lnTo>
                <a:lnTo>
                  <a:pt x="2467920" y="803883"/>
                </a:lnTo>
                <a:lnTo>
                  <a:pt x="2505017" y="784709"/>
                </a:lnTo>
                <a:lnTo>
                  <a:pt x="2534261" y="755465"/>
                </a:lnTo>
                <a:lnTo>
                  <a:pt x="2553435" y="718368"/>
                </a:lnTo>
                <a:lnTo>
                  <a:pt x="2560320" y="675639"/>
                </a:lnTo>
                <a:lnTo>
                  <a:pt x="2560320" y="135127"/>
                </a:lnTo>
                <a:lnTo>
                  <a:pt x="2553435" y="92399"/>
                </a:lnTo>
                <a:lnTo>
                  <a:pt x="2534261" y="55302"/>
                </a:lnTo>
                <a:lnTo>
                  <a:pt x="2505017" y="26058"/>
                </a:lnTo>
                <a:lnTo>
                  <a:pt x="2467920" y="6884"/>
                </a:lnTo>
                <a:lnTo>
                  <a:pt x="2425191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4" name="object 24"/>
          <p:cNvSpPr txBox="1"/>
          <p:nvPr/>
        </p:nvSpPr>
        <p:spPr>
          <a:xfrm>
            <a:off x="9900666" y="2695900"/>
            <a:ext cx="114871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72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16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action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necessary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4831079" y="1414145"/>
            <a:ext cx="2529840" cy="719455"/>
          </a:xfrm>
          <a:custGeom>
            <a:avLst/>
            <a:gdLst/>
            <a:ahLst/>
            <a:cxnLst/>
            <a:rect l="l" t="t" r="r" b="b"/>
            <a:pathLst>
              <a:path w="2529840" h="719455">
                <a:moveTo>
                  <a:pt x="2409952" y="0"/>
                </a:moveTo>
                <a:lnTo>
                  <a:pt x="119887" y="0"/>
                </a:lnTo>
                <a:lnTo>
                  <a:pt x="73241" y="9427"/>
                </a:lnTo>
                <a:lnTo>
                  <a:pt x="35131" y="35131"/>
                </a:lnTo>
                <a:lnTo>
                  <a:pt x="9427" y="73241"/>
                </a:lnTo>
                <a:lnTo>
                  <a:pt x="0" y="119887"/>
                </a:lnTo>
                <a:lnTo>
                  <a:pt x="0" y="599439"/>
                </a:lnTo>
                <a:lnTo>
                  <a:pt x="9427" y="646086"/>
                </a:lnTo>
                <a:lnTo>
                  <a:pt x="35131" y="684196"/>
                </a:lnTo>
                <a:lnTo>
                  <a:pt x="73241" y="709900"/>
                </a:lnTo>
                <a:lnTo>
                  <a:pt x="119887" y="719327"/>
                </a:lnTo>
                <a:lnTo>
                  <a:pt x="2409952" y="719327"/>
                </a:lnTo>
                <a:lnTo>
                  <a:pt x="2456598" y="709900"/>
                </a:lnTo>
                <a:lnTo>
                  <a:pt x="2494708" y="684196"/>
                </a:lnTo>
                <a:lnTo>
                  <a:pt x="2520412" y="646086"/>
                </a:lnTo>
                <a:lnTo>
                  <a:pt x="2529840" y="599439"/>
                </a:lnTo>
                <a:lnTo>
                  <a:pt x="2529840" y="119887"/>
                </a:lnTo>
                <a:lnTo>
                  <a:pt x="2520412" y="73241"/>
                </a:lnTo>
                <a:lnTo>
                  <a:pt x="2494708" y="35131"/>
                </a:lnTo>
                <a:lnTo>
                  <a:pt x="2456598" y="9427"/>
                </a:lnTo>
                <a:lnTo>
                  <a:pt x="2409952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6" name="object 26"/>
          <p:cNvSpPr txBox="1"/>
          <p:nvPr/>
        </p:nvSpPr>
        <p:spPr>
          <a:xfrm>
            <a:off x="5277547" y="1495563"/>
            <a:ext cx="1703705" cy="575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Joint</a:t>
            </a:r>
            <a:r>
              <a:rPr sz="18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Arial"/>
                <a:cs typeface="Arial"/>
              </a:rPr>
              <a:t>discovery</a:t>
            </a:r>
            <a:endParaRPr sz="1800" dirty="0">
              <a:latin typeface="Arial"/>
              <a:cs typeface="Arial"/>
            </a:endParaRPr>
          </a:p>
          <a:p>
            <a:pPr marR="1270" algn="ctr">
              <a:lnSpc>
                <a:spcPct val="100000"/>
              </a:lnSpc>
              <a:spcBef>
                <a:spcPts val="5"/>
              </a:spcBef>
            </a:pPr>
            <a:r>
              <a:rPr sz="1800" b="1" spc="-10" dirty="0">
                <a:solidFill>
                  <a:srgbClr val="FFFFFF"/>
                </a:solidFill>
                <a:latin typeface="Arial"/>
                <a:cs typeface="Arial"/>
              </a:rPr>
              <a:t>(Analysis)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789421" y="371347"/>
            <a:ext cx="6121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FFFF"/>
                </a:solidFill>
                <a:latin typeface="Arial"/>
                <a:cs typeface="Arial"/>
              </a:rPr>
              <a:t>Issue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2279904" y="3797808"/>
            <a:ext cx="1700531" cy="1582420"/>
          </a:xfrm>
          <a:custGeom>
            <a:avLst/>
            <a:gdLst/>
            <a:ahLst/>
            <a:cxnLst/>
            <a:rect l="l" t="t" r="r" b="b"/>
            <a:pathLst>
              <a:path w="1783079" h="1582420">
                <a:moveTo>
                  <a:pt x="790956" y="0"/>
                </a:moveTo>
                <a:lnTo>
                  <a:pt x="0" y="790956"/>
                </a:lnTo>
                <a:lnTo>
                  <a:pt x="790956" y="1581912"/>
                </a:lnTo>
                <a:lnTo>
                  <a:pt x="790956" y="1186434"/>
                </a:lnTo>
                <a:lnTo>
                  <a:pt x="1783080" y="1186434"/>
                </a:lnTo>
                <a:lnTo>
                  <a:pt x="1783080" y="395478"/>
                </a:lnTo>
                <a:lnTo>
                  <a:pt x="790956" y="395478"/>
                </a:lnTo>
                <a:lnTo>
                  <a:pt x="790956" y="0"/>
                </a:lnTo>
                <a:close/>
              </a:path>
            </a:pathLst>
          </a:custGeom>
          <a:solidFill>
            <a:srgbClr val="1F386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9" name="object 29"/>
          <p:cNvSpPr txBox="1"/>
          <p:nvPr/>
        </p:nvSpPr>
        <p:spPr>
          <a:xfrm>
            <a:off x="2743200" y="4248403"/>
            <a:ext cx="1022858" cy="226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System</a:t>
            </a:r>
            <a:r>
              <a:rPr sz="14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issues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667000" y="4461459"/>
            <a:ext cx="1176655" cy="238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needing</a:t>
            </a:r>
            <a:r>
              <a:rPr sz="1400" b="1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further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871215" y="4675377"/>
            <a:ext cx="769620" cy="2381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resolution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726810" y="914400"/>
            <a:ext cx="7346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843B0C"/>
                </a:solidFill>
                <a:latin typeface="Arial"/>
                <a:cs typeface="Arial"/>
              </a:rPr>
              <a:t>Action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5797295" y="4559808"/>
            <a:ext cx="664210" cy="0"/>
          </a:xfrm>
          <a:custGeom>
            <a:avLst/>
            <a:gdLst/>
            <a:ahLst/>
            <a:cxnLst/>
            <a:rect l="l" t="t" r="r" b="b"/>
            <a:pathLst>
              <a:path w="664210">
                <a:moveTo>
                  <a:pt x="0" y="0"/>
                </a:moveTo>
                <a:lnTo>
                  <a:pt x="663701" y="0"/>
                </a:lnTo>
              </a:path>
            </a:pathLst>
          </a:custGeom>
          <a:ln w="34925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9" name="object 39"/>
          <p:cNvSpPr/>
          <p:nvPr/>
        </p:nvSpPr>
        <p:spPr>
          <a:xfrm>
            <a:off x="3535680" y="2581403"/>
            <a:ext cx="2560320" cy="807720"/>
          </a:xfrm>
          <a:custGeom>
            <a:avLst/>
            <a:gdLst/>
            <a:ahLst/>
            <a:cxnLst/>
            <a:rect l="l" t="t" r="r" b="b"/>
            <a:pathLst>
              <a:path w="2560320" h="807720">
                <a:moveTo>
                  <a:pt x="2425700" y="0"/>
                </a:moveTo>
                <a:lnTo>
                  <a:pt x="134620" y="0"/>
                </a:lnTo>
                <a:lnTo>
                  <a:pt x="92090" y="6868"/>
                </a:lnTo>
                <a:lnTo>
                  <a:pt x="55138" y="25989"/>
                </a:lnTo>
                <a:lnTo>
                  <a:pt x="25989" y="55138"/>
                </a:lnTo>
                <a:lnTo>
                  <a:pt x="6868" y="92090"/>
                </a:lnTo>
                <a:lnTo>
                  <a:pt x="0" y="134620"/>
                </a:lnTo>
                <a:lnTo>
                  <a:pt x="0" y="673100"/>
                </a:lnTo>
                <a:lnTo>
                  <a:pt x="6868" y="715629"/>
                </a:lnTo>
                <a:lnTo>
                  <a:pt x="25989" y="752581"/>
                </a:lnTo>
                <a:lnTo>
                  <a:pt x="55138" y="781730"/>
                </a:lnTo>
                <a:lnTo>
                  <a:pt x="92090" y="800851"/>
                </a:lnTo>
                <a:lnTo>
                  <a:pt x="134620" y="807720"/>
                </a:lnTo>
                <a:lnTo>
                  <a:pt x="2425700" y="807720"/>
                </a:lnTo>
                <a:lnTo>
                  <a:pt x="2468229" y="800851"/>
                </a:lnTo>
                <a:lnTo>
                  <a:pt x="2505181" y="781730"/>
                </a:lnTo>
                <a:lnTo>
                  <a:pt x="2534330" y="752581"/>
                </a:lnTo>
                <a:lnTo>
                  <a:pt x="2553451" y="715629"/>
                </a:lnTo>
                <a:lnTo>
                  <a:pt x="2560320" y="673100"/>
                </a:lnTo>
                <a:lnTo>
                  <a:pt x="2560320" y="134620"/>
                </a:lnTo>
                <a:lnTo>
                  <a:pt x="2553451" y="92090"/>
                </a:lnTo>
                <a:lnTo>
                  <a:pt x="2534330" y="55138"/>
                </a:lnTo>
                <a:lnTo>
                  <a:pt x="2505181" y="25989"/>
                </a:lnTo>
                <a:lnTo>
                  <a:pt x="2468229" y="6868"/>
                </a:lnTo>
                <a:lnTo>
                  <a:pt x="242570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0" name="object 40"/>
          <p:cNvSpPr/>
          <p:nvPr/>
        </p:nvSpPr>
        <p:spPr>
          <a:xfrm>
            <a:off x="3535680" y="2532888"/>
            <a:ext cx="2560320" cy="807720"/>
          </a:xfrm>
          <a:custGeom>
            <a:avLst/>
            <a:gdLst/>
            <a:ahLst/>
            <a:cxnLst/>
            <a:rect l="l" t="t" r="r" b="b"/>
            <a:pathLst>
              <a:path w="2560320" h="807720">
                <a:moveTo>
                  <a:pt x="0" y="134620"/>
                </a:moveTo>
                <a:lnTo>
                  <a:pt x="6868" y="92090"/>
                </a:lnTo>
                <a:lnTo>
                  <a:pt x="25989" y="55138"/>
                </a:lnTo>
                <a:lnTo>
                  <a:pt x="55138" y="25989"/>
                </a:lnTo>
                <a:lnTo>
                  <a:pt x="92090" y="6868"/>
                </a:lnTo>
                <a:lnTo>
                  <a:pt x="134620" y="0"/>
                </a:lnTo>
                <a:lnTo>
                  <a:pt x="2425700" y="0"/>
                </a:lnTo>
                <a:lnTo>
                  <a:pt x="2468229" y="6868"/>
                </a:lnTo>
                <a:lnTo>
                  <a:pt x="2505181" y="25989"/>
                </a:lnTo>
                <a:lnTo>
                  <a:pt x="2534330" y="55138"/>
                </a:lnTo>
                <a:lnTo>
                  <a:pt x="2553451" y="92090"/>
                </a:lnTo>
                <a:lnTo>
                  <a:pt x="2560320" y="134620"/>
                </a:lnTo>
                <a:lnTo>
                  <a:pt x="2560320" y="673100"/>
                </a:lnTo>
                <a:lnTo>
                  <a:pt x="2553451" y="715629"/>
                </a:lnTo>
                <a:lnTo>
                  <a:pt x="2534330" y="752581"/>
                </a:lnTo>
                <a:lnTo>
                  <a:pt x="2505181" y="781730"/>
                </a:lnTo>
                <a:lnTo>
                  <a:pt x="2468229" y="800851"/>
                </a:lnTo>
                <a:lnTo>
                  <a:pt x="2425700" y="807720"/>
                </a:lnTo>
                <a:lnTo>
                  <a:pt x="134620" y="807720"/>
                </a:lnTo>
                <a:lnTo>
                  <a:pt x="92090" y="800851"/>
                </a:lnTo>
                <a:lnTo>
                  <a:pt x="55138" y="781730"/>
                </a:lnTo>
                <a:lnTo>
                  <a:pt x="25989" y="752581"/>
                </a:lnTo>
                <a:lnTo>
                  <a:pt x="6868" y="715629"/>
                </a:lnTo>
                <a:lnTo>
                  <a:pt x="0" y="673100"/>
                </a:lnTo>
                <a:lnTo>
                  <a:pt x="0" y="134620"/>
                </a:lnTo>
                <a:close/>
              </a:path>
            </a:pathLst>
          </a:custGeom>
          <a:ln w="12699"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1" name="object 41"/>
          <p:cNvSpPr txBox="1"/>
          <p:nvPr/>
        </p:nvSpPr>
        <p:spPr>
          <a:xfrm>
            <a:off x="3879850" y="5636923"/>
            <a:ext cx="1895475" cy="918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9259" algn="l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FFFFFF"/>
                </a:solidFill>
                <a:latin typeface="Arial"/>
                <a:cs typeface="Arial"/>
              </a:rPr>
              <a:t>Level</a:t>
            </a:r>
            <a:r>
              <a:rPr lang="en-US" sz="1600" b="1" spc="-10" dirty="0">
                <a:solidFill>
                  <a:srgbClr val="FFFFFF"/>
                </a:solidFill>
                <a:latin typeface="Arial"/>
                <a:cs typeface="Arial"/>
              </a:rPr>
              <a:t>s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lang="en-US" sz="1600" b="1" spc="-10" dirty="0">
                <a:solidFill>
                  <a:srgbClr val="FFFFFF"/>
                </a:solidFill>
                <a:latin typeface="Arial"/>
                <a:cs typeface="Arial"/>
              </a:rPr>
              <a:t>–5</a:t>
            </a:r>
            <a:endParaRPr sz="1600" b="1" dirty="0">
              <a:latin typeface="Arial"/>
              <a:cs typeface="Arial"/>
            </a:endParaRPr>
          </a:p>
          <a:p>
            <a:pPr marL="331470">
              <a:lnSpc>
                <a:spcPct val="100000"/>
              </a:lnSpc>
            </a:pPr>
            <a:r>
              <a:rPr lang="en-US" sz="1600" spc="-10" dirty="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(Discipline)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sz="1600" b="1" dirty="0">
                <a:latin typeface="Arial"/>
                <a:cs typeface="Arial"/>
              </a:rPr>
              <a:t>Corrective</a:t>
            </a:r>
            <a:r>
              <a:rPr sz="1600" b="1" spc="-10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action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164387" y="501218"/>
            <a:ext cx="4259147" cy="87588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04139" marR="5080" indent="-91440">
              <a:lnSpc>
                <a:spcPct val="100000"/>
              </a:lnSpc>
              <a:spcBef>
                <a:spcPts val="110"/>
              </a:spcBef>
            </a:pPr>
            <a:r>
              <a:rPr sz="2800" dirty="0"/>
              <a:t>Conflict</a:t>
            </a:r>
            <a:r>
              <a:rPr sz="2800" spc="-50" dirty="0"/>
              <a:t> </a:t>
            </a:r>
            <a:r>
              <a:rPr sz="2800" spc="-10" dirty="0"/>
              <a:t>Resolution </a:t>
            </a:r>
            <a:r>
              <a:rPr sz="2800" dirty="0"/>
              <a:t>System</a:t>
            </a:r>
            <a:r>
              <a:rPr sz="2800" spc="-55" dirty="0"/>
              <a:t> </a:t>
            </a:r>
            <a:r>
              <a:rPr sz="2800" spc="-10" dirty="0"/>
              <a:t>Flowchart</a:t>
            </a:r>
            <a:endParaRPr sz="2800" dirty="0"/>
          </a:p>
        </p:txBody>
      </p:sp>
      <p:sp>
        <p:nvSpPr>
          <p:cNvPr id="43" name="object 43"/>
          <p:cNvSpPr txBox="1"/>
          <p:nvPr/>
        </p:nvSpPr>
        <p:spPr>
          <a:xfrm>
            <a:off x="11081766" y="6434429"/>
            <a:ext cx="1962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EF881F"/>
                </a:solidFill>
                <a:latin typeface="Arial"/>
                <a:cs typeface="Arial"/>
              </a:rPr>
              <a:t>33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879850" y="2555875"/>
            <a:ext cx="18669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FFFFFF"/>
                </a:solidFill>
                <a:latin typeface="Arial"/>
                <a:cs typeface="Arial"/>
              </a:rPr>
              <a:t>Both</a:t>
            </a:r>
            <a:r>
              <a:rPr sz="1600" b="1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FFFFFF"/>
                </a:solidFill>
                <a:latin typeface="Arial"/>
                <a:cs typeface="Arial"/>
              </a:rPr>
              <a:t>system</a:t>
            </a:r>
            <a:r>
              <a:rPr sz="16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behavior/</a:t>
            </a:r>
            <a:r>
              <a:rPr lang="en-US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performance</a:t>
            </a:r>
            <a:endParaRPr sz="1600" dirty="0">
              <a:latin typeface="Arial"/>
              <a:cs typeface="Arial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2F2BD887-1B67-0E01-7BB5-95CDCDC3FB7D}"/>
              </a:ext>
            </a:extLst>
          </p:cNvPr>
          <p:cNvCxnSpPr>
            <a:cxnSpLocks/>
          </p:cNvCxnSpPr>
          <p:nvPr/>
        </p:nvCxnSpPr>
        <p:spPr>
          <a:xfrm>
            <a:off x="521131" y="2362200"/>
            <a:ext cx="10985069" cy="0"/>
          </a:xfrm>
          <a:prstGeom prst="line">
            <a:avLst/>
          </a:prstGeom>
          <a:ln w="34925">
            <a:solidFill>
              <a:srgbClr val="4471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E4A572B0-5936-01FE-F929-4E9BF2D87662}"/>
              </a:ext>
            </a:extLst>
          </p:cNvPr>
          <p:cNvSpPr/>
          <p:nvPr/>
        </p:nvSpPr>
        <p:spPr>
          <a:xfrm rot="10800000">
            <a:off x="5943600" y="785442"/>
            <a:ext cx="246889" cy="214926"/>
          </a:xfrm>
          <a:prstGeom prst="triangle">
            <a:avLst/>
          </a:prstGeom>
          <a:solidFill>
            <a:srgbClr val="447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Isosceles Triangle 49">
            <a:extLst>
              <a:ext uri="{FF2B5EF4-FFF2-40B4-BE49-F238E27FC236}">
                <a16:creationId xmlns:a16="http://schemas.microsoft.com/office/drawing/2014/main" id="{5EC6F2F0-8640-48E2-0FCD-3B6C7ED7C435}"/>
              </a:ext>
            </a:extLst>
          </p:cNvPr>
          <p:cNvSpPr/>
          <p:nvPr/>
        </p:nvSpPr>
        <p:spPr>
          <a:xfrm rot="10800000">
            <a:off x="5943599" y="1223641"/>
            <a:ext cx="246889" cy="205324"/>
          </a:xfrm>
          <a:prstGeom prst="triangle">
            <a:avLst/>
          </a:prstGeom>
          <a:solidFill>
            <a:srgbClr val="447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Isosceles Triangle 51">
            <a:extLst>
              <a:ext uri="{FF2B5EF4-FFF2-40B4-BE49-F238E27FC236}">
                <a16:creationId xmlns:a16="http://schemas.microsoft.com/office/drawing/2014/main" id="{0820E443-A724-C595-3701-62608C59A17B}"/>
              </a:ext>
            </a:extLst>
          </p:cNvPr>
          <p:cNvSpPr/>
          <p:nvPr/>
        </p:nvSpPr>
        <p:spPr>
          <a:xfrm rot="10800000">
            <a:off x="5943600" y="2156876"/>
            <a:ext cx="246889" cy="205324"/>
          </a:xfrm>
          <a:prstGeom prst="triangle">
            <a:avLst/>
          </a:prstGeom>
          <a:solidFill>
            <a:srgbClr val="447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Isosceles Triangle 52">
            <a:extLst>
              <a:ext uri="{FF2B5EF4-FFF2-40B4-BE49-F238E27FC236}">
                <a16:creationId xmlns:a16="http://schemas.microsoft.com/office/drawing/2014/main" id="{8B94FB1D-7E58-D0C8-D004-2D708A018D9D}"/>
              </a:ext>
            </a:extLst>
          </p:cNvPr>
          <p:cNvSpPr/>
          <p:nvPr/>
        </p:nvSpPr>
        <p:spPr>
          <a:xfrm rot="10800000">
            <a:off x="10192511" y="2385476"/>
            <a:ext cx="246889" cy="205324"/>
          </a:xfrm>
          <a:prstGeom prst="triangle">
            <a:avLst/>
          </a:prstGeom>
          <a:solidFill>
            <a:srgbClr val="447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Isosceles Triangle 53">
            <a:extLst>
              <a:ext uri="{FF2B5EF4-FFF2-40B4-BE49-F238E27FC236}">
                <a16:creationId xmlns:a16="http://schemas.microsoft.com/office/drawing/2014/main" id="{88D1D666-0983-9EE3-687C-45DB6AD28AF7}"/>
              </a:ext>
            </a:extLst>
          </p:cNvPr>
          <p:cNvSpPr/>
          <p:nvPr/>
        </p:nvSpPr>
        <p:spPr>
          <a:xfrm rot="10800000">
            <a:off x="7449311" y="2385476"/>
            <a:ext cx="246889" cy="205324"/>
          </a:xfrm>
          <a:prstGeom prst="triangle">
            <a:avLst/>
          </a:prstGeom>
          <a:solidFill>
            <a:srgbClr val="447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Isosceles Triangle 54">
            <a:extLst>
              <a:ext uri="{FF2B5EF4-FFF2-40B4-BE49-F238E27FC236}">
                <a16:creationId xmlns:a16="http://schemas.microsoft.com/office/drawing/2014/main" id="{B78FF413-3507-FFF5-A4A7-16F01394E31D}"/>
              </a:ext>
            </a:extLst>
          </p:cNvPr>
          <p:cNvSpPr/>
          <p:nvPr/>
        </p:nvSpPr>
        <p:spPr>
          <a:xfrm rot="10800000">
            <a:off x="4800600" y="2385475"/>
            <a:ext cx="246889" cy="205324"/>
          </a:xfrm>
          <a:prstGeom prst="triangle">
            <a:avLst/>
          </a:prstGeom>
          <a:solidFill>
            <a:srgbClr val="447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Isosceles Triangle 55">
            <a:extLst>
              <a:ext uri="{FF2B5EF4-FFF2-40B4-BE49-F238E27FC236}">
                <a16:creationId xmlns:a16="http://schemas.microsoft.com/office/drawing/2014/main" id="{A83D64BF-998E-788A-8E4B-C8F1446C007F}"/>
              </a:ext>
            </a:extLst>
          </p:cNvPr>
          <p:cNvSpPr/>
          <p:nvPr/>
        </p:nvSpPr>
        <p:spPr>
          <a:xfrm rot="10800000">
            <a:off x="1524001" y="2385476"/>
            <a:ext cx="246889" cy="205324"/>
          </a:xfrm>
          <a:prstGeom prst="triangle">
            <a:avLst/>
          </a:prstGeom>
          <a:solidFill>
            <a:srgbClr val="447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Isosceles Triangle 56">
            <a:extLst>
              <a:ext uri="{FF2B5EF4-FFF2-40B4-BE49-F238E27FC236}">
                <a16:creationId xmlns:a16="http://schemas.microsoft.com/office/drawing/2014/main" id="{050C1343-99BA-9D3A-005D-65F7D23FED78}"/>
              </a:ext>
            </a:extLst>
          </p:cNvPr>
          <p:cNvSpPr/>
          <p:nvPr/>
        </p:nvSpPr>
        <p:spPr>
          <a:xfrm rot="10800000">
            <a:off x="4648200" y="3376075"/>
            <a:ext cx="246889" cy="205324"/>
          </a:xfrm>
          <a:prstGeom prst="triangle">
            <a:avLst/>
          </a:prstGeom>
          <a:solidFill>
            <a:srgbClr val="447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bject 8">
            <a:extLst>
              <a:ext uri="{FF2B5EF4-FFF2-40B4-BE49-F238E27FC236}">
                <a16:creationId xmlns:a16="http://schemas.microsoft.com/office/drawing/2014/main" id="{67659B90-D82E-6840-7762-0FCC2F6465F2}"/>
              </a:ext>
            </a:extLst>
          </p:cNvPr>
          <p:cNvSpPr txBox="1"/>
          <p:nvPr/>
        </p:nvSpPr>
        <p:spPr>
          <a:xfrm>
            <a:off x="858202" y="3916861"/>
            <a:ext cx="1134110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3810" algn="ctr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Issue resolution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(Problem solving)</a:t>
            </a:r>
            <a:endParaRPr sz="16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7244" y="449961"/>
            <a:ext cx="3890010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200" dirty="0">
                <a:solidFill>
                  <a:srgbClr val="EF881F"/>
                </a:solidFill>
                <a:latin typeface="Arial Black"/>
                <a:cs typeface="Arial Black"/>
              </a:rPr>
              <a:t>Root</a:t>
            </a:r>
            <a:r>
              <a:rPr sz="3200" spc="-135" dirty="0">
                <a:solidFill>
                  <a:srgbClr val="EF881F"/>
                </a:solidFill>
                <a:latin typeface="Arial Black"/>
                <a:cs typeface="Arial Black"/>
              </a:rPr>
              <a:t> </a:t>
            </a:r>
            <a:r>
              <a:rPr sz="3200" dirty="0">
                <a:solidFill>
                  <a:srgbClr val="EF881F"/>
                </a:solidFill>
                <a:latin typeface="Arial Black"/>
                <a:cs typeface="Arial Black"/>
              </a:rPr>
              <a:t>Cause</a:t>
            </a:r>
            <a:r>
              <a:rPr sz="3200" spc="-135" dirty="0">
                <a:solidFill>
                  <a:srgbClr val="EF881F"/>
                </a:solidFill>
                <a:latin typeface="Arial Black"/>
                <a:cs typeface="Arial Black"/>
              </a:rPr>
              <a:t> </a:t>
            </a:r>
            <a:r>
              <a:rPr sz="3200" spc="-10" dirty="0">
                <a:solidFill>
                  <a:srgbClr val="EF881F"/>
                </a:solidFill>
                <a:latin typeface="Arial Black"/>
                <a:cs typeface="Arial Black"/>
              </a:rPr>
              <a:t>Tools</a:t>
            </a:r>
            <a:endParaRPr sz="3200" dirty="0">
              <a:latin typeface="Arial Black"/>
              <a:cs typeface="Arial Black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34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7244" y="2070811"/>
            <a:ext cx="9464675" cy="9013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200"/>
              </a:lnSpc>
              <a:spcBef>
                <a:spcPts val="100"/>
              </a:spcBef>
            </a:pPr>
            <a:r>
              <a:rPr sz="280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Fish</a:t>
            </a:r>
            <a:r>
              <a:rPr sz="2800" spc="-5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280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Out</a:t>
            </a:r>
            <a:r>
              <a:rPr sz="2800" spc="-1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2800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Your</a:t>
            </a:r>
            <a:r>
              <a:rPr sz="2800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280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Root</a:t>
            </a:r>
            <a:r>
              <a:rPr sz="2800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280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Cause</a:t>
            </a:r>
            <a:r>
              <a:rPr sz="2800" spc="-5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280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|</a:t>
            </a:r>
            <a:r>
              <a:rPr sz="2800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280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Labor</a:t>
            </a:r>
            <a:r>
              <a:rPr sz="2800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280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Management</a:t>
            </a:r>
            <a:r>
              <a:rPr sz="2800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2800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Partnership</a:t>
            </a:r>
            <a:r>
              <a:rPr sz="2800" spc="-10" dirty="0">
                <a:solidFill>
                  <a:srgbClr val="0462C1"/>
                </a:solidFill>
                <a:latin typeface="Arial"/>
                <a:cs typeface="Arial"/>
                <a:hlinkClick r:id="rId3"/>
              </a:rPr>
              <a:t> </a:t>
            </a:r>
            <a:r>
              <a:rPr sz="2800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(</a:t>
            </a:r>
            <a:r>
              <a:rPr lang="en-US" sz="2800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LMP</a:t>
            </a:r>
            <a:r>
              <a:rPr sz="2800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artnership.org)</a:t>
            </a:r>
            <a:endParaRPr sz="28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Small</a:t>
            </a:r>
            <a:r>
              <a:rPr spc="-95" dirty="0"/>
              <a:t> </a:t>
            </a:r>
            <a:r>
              <a:rPr dirty="0"/>
              <a:t>Group</a:t>
            </a:r>
            <a:r>
              <a:rPr spc="-120" dirty="0"/>
              <a:t> </a:t>
            </a:r>
            <a:r>
              <a:rPr dirty="0"/>
              <a:t>Activity</a:t>
            </a:r>
            <a:r>
              <a:rPr spc="-65" dirty="0"/>
              <a:t> </a:t>
            </a:r>
            <a:r>
              <a:rPr spc="-50" dirty="0"/>
              <a:t>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35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7244" y="1179702"/>
            <a:ext cx="10741356" cy="489044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414770" algn="l"/>
              </a:tabLst>
            </a:pPr>
            <a:r>
              <a:rPr sz="2800" b="1" dirty="0">
                <a:solidFill>
                  <a:srgbClr val="585858"/>
                </a:solidFill>
                <a:latin typeface="Arial"/>
                <a:cs typeface="Arial"/>
              </a:rPr>
              <a:t>Learner</a:t>
            </a:r>
            <a:r>
              <a:rPr sz="2800" b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800" b="1" spc="-10" dirty="0">
                <a:solidFill>
                  <a:srgbClr val="585858"/>
                </a:solidFill>
                <a:latin typeface="Arial"/>
                <a:cs typeface="Arial"/>
              </a:rPr>
              <a:t>I</a:t>
            </a:r>
            <a:r>
              <a:rPr sz="2800" b="1" spc="-10" dirty="0">
                <a:solidFill>
                  <a:srgbClr val="585858"/>
                </a:solidFill>
                <a:latin typeface="Arial"/>
                <a:cs typeface="Arial"/>
              </a:rPr>
              <a:t>nstructions</a:t>
            </a:r>
            <a:r>
              <a:rPr lang="en-US" sz="2800" b="1" dirty="0">
                <a:solidFill>
                  <a:srgbClr val="585858"/>
                </a:solidFill>
                <a:latin typeface="Arial"/>
                <a:cs typeface="Arial"/>
              </a:rPr>
              <a:t>	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This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is</a:t>
            </a:r>
            <a:r>
              <a:rPr sz="28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15-minute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activity</a:t>
            </a:r>
            <a:r>
              <a:rPr lang="en-US" sz="2800" spc="-10" dirty="0">
                <a:solidFill>
                  <a:srgbClr val="585858"/>
                </a:solidFill>
                <a:latin typeface="Arial"/>
                <a:cs typeface="Arial"/>
              </a:rPr>
              <a:t>.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150" dirty="0">
              <a:latin typeface="Arial"/>
              <a:cs typeface="Arial"/>
            </a:endParaRPr>
          </a:p>
          <a:p>
            <a:pPr marL="527685" marR="584835" indent="-515620">
              <a:lnSpc>
                <a:spcPct val="1072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Pairs</a:t>
            </a:r>
            <a:r>
              <a:rPr sz="28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or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small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groups</a:t>
            </a:r>
            <a:r>
              <a:rPr sz="28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will</a:t>
            </a:r>
            <a:r>
              <a:rPr sz="2800" spc="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have</a:t>
            </a:r>
            <a:r>
              <a:rPr sz="28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5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minutes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8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find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9</a:t>
            </a:r>
            <a:r>
              <a:rPr sz="28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words</a:t>
            </a:r>
            <a:r>
              <a:rPr sz="28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800" spc="-5" dirty="0">
                <a:solidFill>
                  <a:srgbClr val="585858"/>
                </a:solidFill>
                <a:latin typeface="Arial"/>
                <a:cs typeface="Arial"/>
              </a:rPr>
              <a:t>or phrases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in</a:t>
            </a:r>
            <a:r>
              <a:rPr sz="28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50" dirty="0">
                <a:solidFill>
                  <a:srgbClr val="585858"/>
                </a:solidFill>
                <a:latin typeface="Arial"/>
                <a:cs typeface="Arial"/>
              </a:rPr>
              <a:t>a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word</a:t>
            </a:r>
            <a:r>
              <a:rPr sz="28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800" spc="-10" dirty="0">
                <a:solidFill>
                  <a:srgbClr val="585858"/>
                </a:solidFill>
                <a:latin typeface="Arial"/>
                <a:cs typeface="Arial"/>
              </a:rPr>
              <a:t>search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.</a:t>
            </a:r>
            <a:endParaRPr sz="2800" dirty="0">
              <a:latin typeface="Arial"/>
              <a:cs typeface="Arial"/>
            </a:endParaRPr>
          </a:p>
          <a:p>
            <a:pPr marL="527685" marR="5080" indent="-515620">
              <a:lnSpc>
                <a:spcPct val="107200"/>
              </a:lnSpc>
              <a:spcBef>
                <a:spcPts val="79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Once</a:t>
            </a:r>
            <a:r>
              <a:rPr sz="2800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you’ve</a:t>
            </a:r>
            <a:r>
              <a:rPr sz="2800" spc="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found</a:t>
            </a:r>
            <a:r>
              <a:rPr sz="28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8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words,</a:t>
            </a:r>
            <a:r>
              <a:rPr sz="28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return</a:t>
            </a:r>
            <a:r>
              <a:rPr sz="28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8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8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800" dirty="0">
                <a:solidFill>
                  <a:srgbClr val="585858"/>
                </a:solidFill>
                <a:latin typeface="Arial"/>
                <a:cs typeface="Arial"/>
              </a:rPr>
              <a:t>entire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 group</a:t>
            </a:r>
            <a:r>
              <a:rPr sz="28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and</a:t>
            </a:r>
            <a:r>
              <a:rPr sz="2800" spc="-20" dirty="0">
                <a:solidFill>
                  <a:srgbClr val="585858"/>
                </a:solidFill>
                <a:latin typeface="Arial"/>
                <a:cs typeface="Arial"/>
              </a:rPr>
              <a:t> talk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about</a:t>
            </a:r>
            <a:r>
              <a:rPr sz="28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8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following:</a:t>
            </a:r>
            <a:endParaRPr sz="2800" dirty="0">
              <a:latin typeface="Arial"/>
              <a:cs typeface="Arial"/>
            </a:endParaRPr>
          </a:p>
          <a:p>
            <a:pPr marL="697865" marR="283845" lvl="1" indent="-228600">
              <a:lnSpc>
                <a:spcPct val="107100"/>
              </a:lnSpc>
              <a:spcBef>
                <a:spcPts val="800"/>
              </a:spcBef>
              <a:buChar char="•"/>
              <a:tabLst>
                <a:tab pos="698500" algn="l"/>
              </a:tabLst>
            </a:pPr>
            <a:r>
              <a:rPr lang="en-US" sz="2800" dirty="0">
                <a:solidFill>
                  <a:srgbClr val="585858"/>
                </a:solidFill>
                <a:latin typeface="Arial"/>
                <a:cs typeface="Arial"/>
              </a:rPr>
              <a:t>w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hether</a:t>
            </a:r>
            <a:r>
              <a:rPr sz="2800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anyone</a:t>
            </a:r>
            <a:r>
              <a:rPr sz="2800" spc="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needs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further</a:t>
            </a:r>
            <a:r>
              <a:rPr sz="28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clarification</a:t>
            </a:r>
            <a:r>
              <a:rPr sz="28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on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meaning</a:t>
            </a:r>
            <a:r>
              <a:rPr sz="28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or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intent</a:t>
            </a:r>
            <a:r>
              <a:rPr sz="28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of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any</a:t>
            </a:r>
            <a:r>
              <a:rPr sz="28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of</a:t>
            </a:r>
            <a:r>
              <a:rPr sz="28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these</a:t>
            </a:r>
            <a:r>
              <a:rPr sz="28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words</a:t>
            </a:r>
            <a:endParaRPr sz="2800" dirty="0">
              <a:latin typeface="Arial"/>
              <a:cs typeface="Arial"/>
            </a:endParaRPr>
          </a:p>
          <a:p>
            <a:pPr marL="697865" lvl="1" indent="-229235">
              <a:lnSpc>
                <a:spcPct val="100000"/>
              </a:lnSpc>
              <a:spcBef>
                <a:spcPts val="1035"/>
              </a:spcBef>
              <a:buChar char="•"/>
              <a:tabLst>
                <a:tab pos="698500" algn="l"/>
              </a:tabLst>
            </a:pPr>
            <a:r>
              <a:rPr lang="en-US" sz="2800" dirty="0">
                <a:solidFill>
                  <a:srgbClr val="585858"/>
                </a:solidFill>
                <a:latin typeface="Arial"/>
                <a:cs typeface="Arial"/>
              </a:rPr>
              <a:t>w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hich</a:t>
            </a:r>
            <a:r>
              <a:rPr sz="2800" spc="-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one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of</a:t>
            </a:r>
            <a:r>
              <a:rPr sz="28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these</a:t>
            </a:r>
            <a:r>
              <a:rPr sz="28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words</a:t>
            </a:r>
            <a:r>
              <a:rPr sz="2800" spc="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800" spc="25" dirty="0">
                <a:solidFill>
                  <a:srgbClr val="585858"/>
                </a:solidFill>
                <a:latin typeface="Arial"/>
                <a:cs typeface="Arial"/>
              </a:rPr>
              <a:t>or phrases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matters</a:t>
            </a:r>
            <a:r>
              <a:rPr sz="2800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most</a:t>
            </a:r>
            <a:r>
              <a:rPr sz="28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you</a:t>
            </a:r>
            <a:r>
              <a:rPr sz="28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and </a:t>
            </a:r>
            <a:r>
              <a:rPr sz="2800" spc="-20" dirty="0">
                <a:solidFill>
                  <a:srgbClr val="585858"/>
                </a:solidFill>
                <a:latin typeface="Arial"/>
                <a:cs typeface="Arial"/>
              </a:rPr>
              <a:t>why</a:t>
            </a:r>
            <a:endParaRPr sz="24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672BC36-4D91-430B-A4C2-46375A19D6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914380"/>
              </p:ext>
            </p:extLst>
          </p:nvPr>
        </p:nvGraphicFramePr>
        <p:xfrm>
          <a:off x="3540673" y="276860"/>
          <a:ext cx="8128010" cy="630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7790">
                  <a:extLst>
                    <a:ext uri="{9D8B030D-6E8A-4147-A177-3AD203B41FA5}">
                      <a16:colId xmlns:a16="http://schemas.microsoft.com/office/drawing/2014/main" val="2218123715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2260884878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452461359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3337948814"/>
                    </a:ext>
                  </a:extLst>
                </a:gridCol>
                <a:gridCol w="423398">
                  <a:extLst>
                    <a:ext uri="{9D8B030D-6E8A-4147-A177-3AD203B41FA5}">
                      <a16:colId xmlns:a16="http://schemas.microsoft.com/office/drawing/2014/main" val="1928901612"/>
                    </a:ext>
                  </a:extLst>
                </a:gridCol>
                <a:gridCol w="432182">
                  <a:extLst>
                    <a:ext uri="{9D8B030D-6E8A-4147-A177-3AD203B41FA5}">
                      <a16:colId xmlns:a16="http://schemas.microsoft.com/office/drawing/2014/main" val="23914394"/>
                    </a:ext>
                  </a:extLst>
                </a:gridCol>
                <a:gridCol w="445787">
                  <a:extLst>
                    <a:ext uri="{9D8B030D-6E8A-4147-A177-3AD203B41FA5}">
                      <a16:colId xmlns:a16="http://schemas.microsoft.com/office/drawing/2014/main" val="2337205928"/>
                    </a:ext>
                  </a:extLst>
                </a:gridCol>
                <a:gridCol w="409793">
                  <a:extLst>
                    <a:ext uri="{9D8B030D-6E8A-4147-A177-3AD203B41FA5}">
                      <a16:colId xmlns:a16="http://schemas.microsoft.com/office/drawing/2014/main" val="1414104538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1546719828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3269733663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467255824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2596159724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3977975216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2806438316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1481630466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3596138492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306843212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2386801234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3155418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059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166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918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50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9846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154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437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1492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670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055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985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11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072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855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405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4763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838483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69099DC-BCCD-4394-B8A0-6D5643013159}"/>
              </a:ext>
            </a:extLst>
          </p:cNvPr>
          <p:cNvSpPr txBox="1"/>
          <p:nvPr/>
        </p:nvSpPr>
        <p:spPr>
          <a:xfrm>
            <a:off x="228600" y="1881792"/>
            <a:ext cx="3124200" cy="4790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Find these words:</a:t>
            </a:r>
          </a:p>
          <a:p>
            <a:endParaRPr lang="en-US" dirty="0"/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LMP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TRUST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ISSUE RESOLUTION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CONSENSUS DECISION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COLLABORATION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RIGHT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VOICE CONCERNS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ROOT CAUSE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CONSTRUCTIVE</a:t>
            </a:r>
          </a:p>
          <a:p>
            <a:r>
              <a:rPr lang="en-US" dirty="0"/>
              <a:t>(search across, down, or diagonally)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998247-D89B-44B5-9712-AC2F9FF3BB9C}"/>
              </a:ext>
            </a:extLst>
          </p:cNvPr>
          <p:cNvSpPr txBox="1"/>
          <p:nvPr/>
        </p:nvSpPr>
        <p:spPr>
          <a:xfrm>
            <a:off x="345056" y="310551"/>
            <a:ext cx="2639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E6C"/>
                </a:solidFill>
              </a:rPr>
              <a:t>Word Search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70062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672BC36-4D91-430B-A4C2-46375A19D6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458563"/>
              </p:ext>
            </p:extLst>
          </p:nvPr>
        </p:nvGraphicFramePr>
        <p:xfrm>
          <a:off x="3540673" y="276860"/>
          <a:ext cx="8128010" cy="630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7790">
                  <a:extLst>
                    <a:ext uri="{9D8B030D-6E8A-4147-A177-3AD203B41FA5}">
                      <a16:colId xmlns:a16="http://schemas.microsoft.com/office/drawing/2014/main" val="2218123715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2260884878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452461359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3337948814"/>
                    </a:ext>
                  </a:extLst>
                </a:gridCol>
                <a:gridCol w="423398">
                  <a:extLst>
                    <a:ext uri="{9D8B030D-6E8A-4147-A177-3AD203B41FA5}">
                      <a16:colId xmlns:a16="http://schemas.microsoft.com/office/drawing/2014/main" val="1928901612"/>
                    </a:ext>
                  </a:extLst>
                </a:gridCol>
                <a:gridCol w="432182">
                  <a:extLst>
                    <a:ext uri="{9D8B030D-6E8A-4147-A177-3AD203B41FA5}">
                      <a16:colId xmlns:a16="http://schemas.microsoft.com/office/drawing/2014/main" val="23914394"/>
                    </a:ext>
                  </a:extLst>
                </a:gridCol>
                <a:gridCol w="445787">
                  <a:extLst>
                    <a:ext uri="{9D8B030D-6E8A-4147-A177-3AD203B41FA5}">
                      <a16:colId xmlns:a16="http://schemas.microsoft.com/office/drawing/2014/main" val="2337205928"/>
                    </a:ext>
                  </a:extLst>
                </a:gridCol>
                <a:gridCol w="409793">
                  <a:extLst>
                    <a:ext uri="{9D8B030D-6E8A-4147-A177-3AD203B41FA5}">
                      <a16:colId xmlns:a16="http://schemas.microsoft.com/office/drawing/2014/main" val="1414104538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1546719828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3269733663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467255824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2596159724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3977975216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2806438316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1481630466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3596138492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306843212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2386801234"/>
                    </a:ext>
                  </a:extLst>
                </a:gridCol>
                <a:gridCol w="427790">
                  <a:extLst>
                    <a:ext uri="{9D8B030D-6E8A-4147-A177-3AD203B41FA5}">
                      <a16:colId xmlns:a16="http://schemas.microsoft.com/office/drawing/2014/main" val="3155418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059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166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918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50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9846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154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437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1492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670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055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985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11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072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855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405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4763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838483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69099DC-BCCD-4394-B8A0-6D5643013159}"/>
              </a:ext>
            </a:extLst>
          </p:cNvPr>
          <p:cNvSpPr txBox="1"/>
          <p:nvPr/>
        </p:nvSpPr>
        <p:spPr>
          <a:xfrm>
            <a:off x="228600" y="1881792"/>
            <a:ext cx="3124200" cy="4790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Find these words:</a:t>
            </a:r>
          </a:p>
          <a:p>
            <a:endParaRPr lang="en-US" dirty="0"/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LMP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TRUST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ISSUE RESOLUTION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CONSENSUS DECISION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COLLABORATION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RIGHT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VOICE CONCERNS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ROOT CAUSE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CONSTRUCTIVE</a:t>
            </a:r>
          </a:p>
          <a:p>
            <a:r>
              <a:rPr lang="en-US" dirty="0"/>
              <a:t>(search across, down, or diagonally)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998247-D89B-44B5-9712-AC2F9FF3BB9C}"/>
              </a:ext>
            </a:extLst>
          </p:cNvPr>
          <p:cNvSpPr txBox="1"/>
          <p:nvPr/>
        </p:nvSpPr>
        <p:spPr>
          <a:xfrm>
            <a:off x="345056" y="310551"/>
            <a:ext cx="2639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E6C"/>
                </a:solidFill>
              </a:rPr>
              <a:t>Word Search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196066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Small</a:t>
            </a:r>
            <a:r>
              <a:rPr spc="-95" dirty="0"/>
              <a:t> </a:t>
            </a:r>
            <a:r>
              <a:rPr dirty="0"/>
              <a:t>Group</a:t>
            </a:r>
            <a:r>
              <a:rPr spc="-120" dirty="0"/>
              <a:t> </a:t>
            </a:r>
            <a:r>
              <a:rPr dirty="0"/>
              <a:t>Activity</a:t>
            </a:r>
            <a:r>
              <a:rPr spc="-65" dirty="0"/>
              <a:t> </a:t>
            </a:r>
            <a:r>
              <a:rPr spc="-50" dirty="0"/>
              <a:t>3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917243" y="1179702"/>
            <a:ext cx="8231709" cy="170367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Debrief</a:t>
            </a:r>
          </a:p>
          <a:p>
            <a:pPr marL="241300" indent="-228600">
              <a:lnSpc>
                <a:spcPct val="100000"/>
              </a:lnSpc>
              <a:spcBef>
                <a:spcPts val="2070"/>
              </a:spcBef>
              <a:buChar char="•"/>
              <a:tabLst>
                <a:tab pos="241300" algn="l"/>
              </a:tabLst>
            </a:pPr>
            <a:r>
              <a:rPr b="0" dirty="0">
                <a:latin typeface="Arial"/>
                <a:cs typeface="Arial"/>
              </a:rPr>
              <a:t>Share</a:t>
            </a:r>
            <a:r>
              <a:rPr b="0" spc="-3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the</a:t>
            </a:r>
            <a:r>
              <a:rPr b="0" spc="-2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location</a:t>
            </a:r>
            <a:r>
              <a:rPr b="0" spc="-45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of</a:t>
            </a:r>
            <a:r>
              <a:rPr b="0" spc="-1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the</a:t>
            </a:r>
            <a:r>
              <a:rPr b="0" spc="-15" dirty="0">
                <a:latin typeface="Arial"/>
                <a:cs typeface="Arial"/>
              </a:rPr>
              <a:t> </a:t>
            </a:r>
            <a:r>
              <a:rPr b="0" spc="-10" dirty="0">
                <a:latin typeface="Arial"/>
                <a:cs typeface="Arial"/>
              </a:rPr>
              <a:t>words</a:t>
            </a:r>
            <a:r>
              <a:rPr lang="en-US" b="0" spc="-10" dirty="0">
                <a:latin typeface="Arial"/>
                <a:cs typeface="Arial"/>
              </a:rPr>
              <a:t> and phrases.</a:t>
            </a:r>
            <a:endParaRPr b="0" spc="-10" dirty="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1030"/>
              </a:spcBef>
              <a:buChar char="•"/>
              <a:tabLst>
                <a:tab pos="241300" algn="l"/>
              </a:tabLst>
            </a:pPr>
            <a:r>
              <a:rPr b="0" spc="-55" dirty="0">
                <a:latin typeface="Arial"/>
                <a:cs typeface="Arial"/>
              </a:rPr>
              <a:t>Talk</a:t>
            </a:r>
            <a:r>
              <a:rPr b="0" spc="-35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about</a:t>
            </a:r>
            <a:r>
              <a:rPr b="0" spc="-35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the</a:t>
            </a:r>
            <a:r>
              <a:rPr b="0" spc="-5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meaning</a:t>
            </a:r>
            <a:r>
              <a:rPr b="0" spc="-35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of</a:t>
            </a:r>
            <a:r>
              <a:rPr b="0" spc="-35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the</a:t>
            </a:r>
            <a:r>
              <a:rPr b="0" spc="-50" dirty="0">
                <a:latin typeface="Arial"/>
                <a:cs typeface="Arial"/>
              </a:rPr>
              <a:t> </a:t>
            </a:r>
            <a:r>
              <a:rPr b="0" spc="-10" dirty="0">
                <a:latin typeface="Arial"/>
                <a:cs typeface="Arial"/>
              </a:rPr>
              <a:t>words</a:t>
            </a:r>
            <a:r>
              <a:rPr lang="en-US" b="0" spc="-10" dirty="0">
                <a:latin typeface="Arial"/>
                <a:cs typeface="Arial"/>
              </a:rPr>
              <a:t> and phrases.</a:t>
            </a:r>
            <a:endParaRPr b="0" spc="-1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48953" y="1179702"/>
            <a:ext cx="1788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10</a:t>
            </a:r>
            <a:r>
              <a:rPr lang="en-US" sz="28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minutes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7243" y="2962960"/>
            <a:ext cx="10589260" cy="19248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06500"/>
              </a:lnSpc>
              <a:spcBef>
                <a:spcPts val="100"/>
              </a:spcBef>
              <a:buChar char="•"/>
              <a:tabLst>
                <a:tab pos="241300" algn="l"/>
              </a:tabLst>
            </a:pP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Does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anyone</a:t>
            </a:r>
            <a:r>
              <a:rPr sz="28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need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further</a:t>
            </a:r>
            <a:r>
              <a:rPr sz="2800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clarification</a:t>
            </a:r>
            <a:r>
              <a:rPr sz="2800" spc="-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on</a:t>
            </a:r>
            <a:r>
              <a:rPr sz="28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8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meaning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or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intent</a:t>
            </a:r>
            <a:r>
              <a:rPr sz="28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of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any</a:t>
            </a:r>
            <a:r>
              <a:rPr sz="28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of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these</a:t>
            </a:r>
            <a:r>
              <a:rPr sz="28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words</a:t>
            </a:r>
            <a:r>
              <a:rPr lang="en-US" sz="2800" spc="-10" dirty="0">
                <a:solidFill>
                  <a:srgbClr val="585858"/>
                </a:solidFill>
                <a:latin typeface="Arial"/>
                <a:cs typeface="Arial"/>
              </a:rPr>
              <a:t> and phrases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?</a:t>
            </a:r>
            <a:endParaRPr sz="2800" dirty="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1035"/>
              </a:spcBef>
              <a:buChar char="•"/>
              <a:tabLst>
                <a:tab pos="241300" algn="l"/>
              </a:tabLst>
            </a:pP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Which</a:t>
            </a:r>
            <a:r>
              <a:rPr sz="2800" spc="-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one</a:t>
            </a:r>
            <a:r>
              <a:rPr sz="28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of</a:t>
            </a:r>
            <a:r>
              <a:rPr sz="28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these</a:t>
            </a:r>
            <a:r>
              <a:rPr sz="28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words</a:t>
            </a:r>
            <a:r>
              <a:rPr sz="2800" spc="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800" spc="30" dirty="0">
                <a:solidFill>
                  <a:srgbClr val="585858"/>
                </a:solidFill>
                <a:latin typeface="Arial"/>
                <a:cs typeface="Arial"/>
              </a:rPr>
              <a:t>and phrases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matters</a:t>
            </a:r>
            <a:r>
              <a:rPr sz="2800" spc="-7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most</a:t>
            </a:r>
            <a:r>
              <a:rPr sz="28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you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800" spc="-10" dirty="0">
                <a:solidFill>
                  <a:srgbClr val="585858"/>
                </a:solidFill>
                <a:latin typeface="Arial"/>
                <a:cs typeface="Arial"/>
              </a:rPr>
              <a:t>   </a:t>
            </a:r>
            <a:r>
              <a:rPr sz="2800" dirty="0">
                <a:solidFill>
                  <a:srgbClr val="585858"/>
                </a:solidFill>
                <a:latin typeface="Arial"/>
                <a:cs typeface="Arial"/>
              </a:rPr>
              <a:t>and</a:t>
            </a:r>
            <a:r>
              <a:rPr sz="28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585858"/>
                </a:solidFill>
                <a:latin typeface="Arial"/>
                <a:cs typeface="Arial"/>
              </a:rPr>
              <a:t>why?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81766" y="6434429"/>
            <a:ext cx="1962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EF881F"/>
                </a:solidFill>
                <a:latin typeface="Arial"/>
                <a:cs typeface="Arial"/>
              </a:rPr>
              <a:t>38</a:t>
            </a:r>
            <a:endParaRPr sz="12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2191999" cy="685799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153400" y="5626608"/>
              <a:ext cx="3200400" cy="432816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17244" y="1543888"/>
            <a:ext cx="616839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FFFFFF"/>
                </a:solidFill>
              </a:rPr>
              <a:t>Thank</a:t>
            </a:r>
            <a:r>
              <a:rPr sz="3600" spc="-45" dirty="0">
                <a:solidFill>
                  <a:srgbClr val="FFFFFF"/>
                </a:solidFill>
              </a:rPr>
              <a:t> </a:t>
            </a:r>
            <a:r>
              <a:rPr sz="3600" dirty="0">
                <a:solidFill>
                  <a:srgbClr val="FFFFFF"/>
                </a:solidFill>
              </a:rPr>
              <a:t>you</a:t>
            </a:r>
            <a:r>
              <a:rPr sz="3600" spc="-25" dirty="0">
                <a:solidFill>
                  <a:srgbClr val="FFFFFF"/>
                </a:solidFill>
              </a:rPr>
              <a:t> </a:t>
            </a:r>
            <a:r>
              <a:rPr sz="3600" dirty="0">
                <a:solidFill>
                  <a:srgbClr val="FFFFFF"/>
                </a:solidFill>
              </a:rPr>
              <a:t>for joining</a:t>
            </a:r>
            <a:r>
              <a:rPr sz="3600" spc="-20" dirty="0">
                <a:solidFill>
                  <a:srgbClr val="FFFFFF"/>
                </a:solidFill>
              </a:rPr>
              <a:t> </a:t>
            </a:r>
            <a:r>
              <a:rPr sz="3600" spc="-25" dirty="0">
                <a:solidFill>
                  <a:srgbClr val="FFFFFF"/>
                </a:solidFill>
              </a:rPr>
              <a:t>us.</a:t>
            </a:r>
            <a:endParaRPr sz="3600" dirty="0"/>
          </a:p>
        </p:txBody>
      </p:sp>
      <p:sp>
        <p:nvSpPr>
          <p:cNvPr id="6" name="object 6"/>
          <p:cNvSpPr txBox="1"/>
          <p:nvPr/>
        </p:nvSpPr>
        <p:spPr>
          <a:xfrm>
            <a:off x="917244" y="2553716"/>
            <a:ext cx="8028940" cy="9512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ts val="3650"/>
              </a:lnSpc>
              <a:spcBef>
                <a:spcPts val="90"/>
              </a:spcBef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If</a:t>
            </a:r>
            <a:r>
              <a:rPr sz="32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sz="32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have</a:t>
            </a:r>
            <a:r>
              <a:rPr sz="32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any</a:t>
            </a:r>
            <a:r>
              <a:rPr sz="32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questions,</a:t>
            </a:r>
            <a:r>
              <a:rPr sz="3200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please</a:t>
            </a:r>
            <a:r>
              <a:rPr sz="32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contact:</a:t>
            </a:r>
            <a:endParaRPr sz="3200" dirty="0">
              <a:latin typeface="Arial"/>
              <a:cs typeface="Arial"/>
            </a:endParaRPr>
          </a:p>
          <a:p>
            <a:pPr marL="12700">
              <a:lnSpc>
                <a:spcPts val="3650"/>
              </a:lnSpc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&lt;fill</a:t>
            </a:r>
            <a:r>
              <a:rPr sz="32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32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appropriate</a:t>
            </a:r>
            <a:r>
              <a:rPr sz="32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name</a:t>
            </a:r>
            <a:r>
              <a:rPr sz="32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32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email</a:t>
            </a:r>
            <a:r>
              <a:rPr sz="32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address&gt;</a:t>
            </a:r>
            <a:endParaRPr sz="32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Knowledge</a:t>
            </a:r>
            <a:r>
              <a:rPr spc="-200" dirty="0"/>
              <a:t> </a:t>
            </a:r>
            <a:r>
              <a:rPr dirty="0"/>
              <a:t>Polling</a:t>
            </a:r>
            <a:r>
              <a:rPr spc="-160" dirty="0"/>
              <a:t> </a:t>
            </a:r>
            <a:r>
              <a:rPr dirty="0"/>
              <a:t>Question</a:t>
            </a:r>
            <a:r>
              <a:rPr spc="-185" dirty="0"/>
              <a:t> </a:t>
            </a:r>
            <a:r>
              <a:rPr spc="-50" dirty="0"/>
              <a:t>1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7244" y="6448866"/>
            <a:ext cx="161163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Visit</a:t>
            </a:r>
            <a:r>
              <a:rPr sz="1200" spc="-40" dirty="0">
                <a:solidFill>
                  <a:srgbClr val="888888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888888"/>
                </a:solidFill>
                <a:latin typeface="Arial"/>
                <a:cs typeface="Arial"/>
              </a:rPr>
              <a:t>LMPartnership.org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7244" y="1400207"/>
            <a:ext cx="10079355" cy="3929601"/>
          </a:xfrm>
          <a:prstGeom prst="rect">
            <a:avLst/>
          </a:prstGeom>
        </p:spPr>
        <p:txBody>
          <a:bodyPr vert="horz" wrap="square" lIns="0" tIns="62229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489"/>
              </a:spcBef>
            </a:pP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Fill</a:t>
            </a:r>
            <a:r>
              <a:rPr sz="2700" b="1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in</a:t>
            </a:r>
            <a:r>
              <a:rPr sz="2700" b="1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b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blank</a:t>
            </a:r>
            <a:r>
              <a:rPr sz="2700" b="1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for</a:t>
            </a:r>
            <a:r>
              <a:rPr sz="2700" b="1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this</a:t>
            </a:r>
            <a:r>
              <a:rPr sz="2700" b="1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spc="-10" dirty="0">
                <a:solidFill>
                  <a:srgbClr val="585858"/>
                </a:solidFill>
                <a:latin typeface="Arial"/>
                <a:cs typeface="Arial"/>
              </a:rPr>
              <a:t>phrase:</a:t>
            </a:r>
            <a:endParaRPr sz="2700" dirty="0">
              <a:latin typeface="Arial"/>
              <a:cs typeface="Arial"/>
            </a:endParaRPr>
          </a:p>
          <a:p>
            <a:pPr marL="12700" marR="5080" algn="just">
              <a:lnSpc>
                <a:spcPct val="88800"/>
              </a:lnSpc>
              <a:spcBef>
                <a:spcPts val="865"/>
              </a:spcBef>
              <a:tabLst>
                <a:tab pos="5300980" algn="l"/>
              </a:tabLst>
            </a:pP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When</a:t>
            </a:r>
            <a:r>
              <a:rPr sz="3200" spc="-8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issues</a:t>
            </a:r>
            <a:r>
              <a:rPr sz="3200" spc="-114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arise,</a:t>
            </a:r>
            <a:r>
              <a:rPr sz="3200" spc="-8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we</a:t>
            </a:r>
            <a:r>
              <a:rPr sz="3200" spc="-6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seek</a:t>
            </a:r>
            <a:r>
              <a:rPr sz="3200" spc="-7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to</a:t>
            </a:r>
            <a:r>
              <a:rPr sz="3200" spc="-10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resolve</a:t>
            </a:r>
            <a:r>
              <a:rPr sz="3200" spc="-8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them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quickly</a:t>
            </a:r>
            <a:r>
              <a:rPr sz="3200" spc="-9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25" dirty="0">
                <a:solidFill>
                  <a:srgbClr val="003A70"/>
                </a:solidFill>
                <a:latin typeface="Arial"/>
                <a:cs typeface="Arial"/>
              </a:rPr>
              <a:t>and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efficiently and at the </a:t>
            </a:r>
            <a:r>
              <a:rPr sz="3200" u="sng" dirty="0">
                <a:solidFill>
                  <a:srgbClr val="003A70"/>
                </a:solidFill>
                <a:uFill>
                  <a:solidFill>
                    <a:srgbClr val="00396F"/>
                  </a:solidFill>
                </a:uFill>
                <a:latin typeface="Arial"/>
                <a:cs typeface="Arial"/>
              </a:rPr>
              <a:t>	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,</a:t>
            </a:r>
            <a:r>
              <a:rPr sz="3200" spc="-6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in</a:t>
            </a:r>
            <a:r>
              <a:rPr sz="3200" spc="-7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alignment</a:t>
            </a:r>
            <a:r>
              <a:rPr sz="3200" spc="-9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with</a:t>
            </a:r>
            <a:r>
              <a:rPr sz="3200" spc="-4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how</a:t>
            </a:r>
            <a:r>
              <a:rPr sz="3200" spc="-7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25" dirty="0">
                <a:solidFill>
                  <a:srgbClr val="003A70"/>
                </a:solidFill>
                <a:latin typeface="Arial"/>
                <a:cs typeface="Arial"/>
              </a:rPr>
              <a:t>we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solve</a:t>
            </a:r>
            <a:r>
              <a:rPr sz="3200" spc="-11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issues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within</a:t>
            </a:r>
            <a:r>
              <a:rPr sz="3200" spc="-8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our</a:t>
            </a:r>
            <a:r>
              <a:rPr sz="3200" spc="-8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Partnership.</a:t>
            </a:r>
            <a:endParaRPr sz="3200" dirty="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695"/>
              </a:spcBef>
            </a:pP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Select</a:t>
            </a:r>
            <a:r>
              <a:rPr sz="2700" b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b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correct</a:t>
            </a:r>
            <a:r>
              <a:rPr sz="2700" b="1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spc="-10" dirty="0">
                <a:solidFill>
                  <a:srgbClr val="585858"/>
                </a:solidFill>
                <a:latin typeface="Arial"/>
                <a:cs typeface="Arial"/>
              </a:rPr>
              <a:t>answer: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h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ighest</a:t>
            </a:r>
            <a:r>
              <a:rPr sz="2700" spc="-7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possible</a:t>
            </a:r>
            <a:r>
              <a:rPr sz="2700" spc="-10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level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l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owest</a:t>
            </a:r>
            <a:r>
              <a:rPr sz="2700" spc="-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possible</a:t>
            </a:r>
            <a:r>
              <a:rPr sz="2700" spc="-1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level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0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m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ost</a:t>
            </a:r>
            <a:r>
              <a:rPr sz="2700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convenient</a:t>
            </a:r>
            <a:r>
              <a:rPr sz="2700" spc="-10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20" dirty="0">
                <a:solidFill>
                  <a:srgbClr val="585858"/>
                </a:solidFill>
                <a:latin typeface="Arial"/>
                <a:cs typeface="Arial"/>
              </a:rPr>
              <a:t>level</a:t>
            </a:r>
            <a:endParaRPr sz="27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Knowledge</a:t>
            </a:r>
            <a:r>
              <a:rPr spc="-200" dirty="0"/>
              <a:t> </a:t>
            </a:r>
            <a:r>
              <a:rPr dirty="0"/>
              <a:t>Polling</a:t>
            </a:r>
            <a:r>
              <a:rPr spc="-160" dirty="0"/>
              <a:t> </a:t>
            </a:r>
            <a:r>
              <a:rPr dirty="0"/>
              <a:t>Question</a:t>
            </a:r>
            <a:r>
              <a:rPr spc="-185" dirty="0"/>
              <a:t> </a:t>
            </a:r>
            <a:r>
              <a:rPr spc="-50" dirty="0"/>
              <a:t>2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7244" y="6448866"/>
            <a:ext cx="161163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Visit</a:t>
            </a:r>
            <a:r>
              <a:rPr sz="1200" spc="-40" dirty="0">
                <a:solidFill>
                  <a:srgbClr val="888888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888888"/>
                </a:solidFill>
                <a:latin typeface="Arial"/>
                <a:cs typeface="Arial"/>
              </a:rPr>
              <a:t>LMPartnership.org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5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7244" y="1410567"/>
            <a:ext cx="9982200" cy="3411831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Is</a:t>
            </a:r>
            <a:r>
              <a:rPr sz="2700" b="1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this</a:t>
            </a:r>
            <a:r>
              <a:rPr sz="2700" b="1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statement</a:t>
            </a:r>
            <a:r>
              <a:rPr sz="2700" b="1" spc="-1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700" b="1" spc="-10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2700" b="1" spc="-10" dirty="0">
                <a:solidFill>
                  <a:srgbClr val="585858"/>
                </a:solidFill>
                <a:latin typeface="Arial"/>
                <a:cs typeface="Arial"/>
              </a:rPr>
              <a:t>rue</a:t>
            </a:r>
            <a:r>
              <a:rPr sz="2700" b="1" spc="-7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or</a:t>
            </a:r>
            <a:r>
              <a:rPr sz="2700" b="1" spc="-7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700" b="1" spc="-10" dirty="0">
                <a:solidFill>
                  <a:srgbClr val="585858"/>
                </a:solidFill>
                <a:latin typeface="Arial"/>
                <a:cs typeface="Arial"/>
              </a:rPr>
              <a:t>f</a:t>
            </a:r>
            <a:r>
              <a:rPr sz="2700" b="1" spc="-10" dirty="0">
                <a:solidFill>
                  <a:srgbClr val="585858"/>
                </a:solidFill>
                <a:latin typeface="Arial"/>
                <a:cs typeface="Arial"/>
              </a:rPr>
              <a:t>alse?</a:t>
            </a:r>
            <a:endParaRPr sz="2700" dirty="0">
              <a:latin typeface="Arial"/>
              <a:cs typeface="Arial"/>
            </a:endParaRPr>
          </a:p>
          <a:p>
            <a:pPr marL="12700" marR="5080">
              <a:lnSpc>
                <a:spcPts val="3190"/>
              </a:lnSpc>
              <a:spcBef>
                <a:spcPts val="995"/>
              </a:spcBef>
            </a:pP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Issue</a:t>
            </a:r>
            <a:r>
              <a:rPr sz="3200" spc="-10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resolution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is</a:t>
            </a:r>
            <a:r>
              <a:rPr sz="3200" spc="-7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a</a:t>
            </a:r>
            <a:r>
              <a:rPr lang="en-US" sz="3200" dirty="0">
                <a:solidFill>
                  <a:srgbClr val="003A70"/>
                </a:solidFill>
                <a:latin typeface="Arial"/>
                <a:cs typeface="Arial"/>
              </a:rPr>
              <a:t>n</a:t>
            </a:r>
            <a:r>
              <a:rPr sz="3200" spc="-8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LMP</a:t>
            </a:r>
            <a:r>
              <a:rPr sz="3200" spc="-13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system</a:t>
            </a:r>
            <a:r>
              <a:rPr sz="3200" spc="-5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for</a:t>
            </a:r>
            <a:r>
              <a:rPr sz="3200" spc="-7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raising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and</a:t>
            </a:r>
            <a:r>
              <a:rPr sz="3200" spc="-8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quickly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resolving</a:t>
            </a:r>
            <a:r>
              <a:rPr sz="3200" spc="-17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workplace</a:t>
            </a:r>
            <a:r>
              <a:rPr sz="3200" spc="-15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issues.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7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Select</a:t>
            </a:r>
            <a:r>
              <a:rPr sz="2700" b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b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correct</a:t>
            </a:r>
            <a:r>
              <a:rPr sz="2700" b="1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spc="-10" dirty="0">
                <a:solidFill>
                  <a:srgbClr val="585858"/>
                </a:solidFill>
                <a:latin typeface="Arial"/>
                <a:cs typeface="Arial"/>
              </a:rPr>
              <a:t>answer: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spc="-20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2700" spc="-20" dirty="0">
                <a:solidFill>
                  <a:srgbClr val="585858"/>
                </a:solidFill>
                <a:latin typeface="Arial"/>
                <a:cs typeface="Arial"/>
              </a:rPr>
              <a:t>rue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0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spc="-10" dirty="0">
                <a:solidFill>
                  <a:srgbClr val="585858"/>
                </a:solidFill>
                <a:latin typeface="Arial"/>
                <a:cs typeface="Arial"/>
              </a:rPr>
              <a:t>f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alse</a:t>
            </a:r>
            <a:endParaRPr sz="27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Knowledge</a:t>
            </a:r>
            <a:r>
              <a:rPr spc="-200" dirty="0"/>
              <a:t> </a:t>
            </a:r>
            <a:r>
              <a:rPr dirty="0"/>
              <a:t>Polling</a:t>
            </a:r>
            <a:r>
              <a:rPr spc="-160" dirty="0"/>
              <a:t> </a:t>
            </a:r>
            <a:r>
              <a:rPr dirty="0"/>
              <a:t>Question</a:t>
            </a:r>
            <a:r>
              <a:rPr spc="-185" dirty="0"/>
              <a:t> </a:t>
            </a:r>
            <a:r>
              <a:rPr spc="-50" dirty="0"/>
              <a:t>3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7244" y="6448866"/>
            <a:ext cx="161163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Visit</a:t>
            </a:r>
            <a:r>
              <a:rPr sz="1200" spc="-40" dirty="0">
                <a:solidFill>
                  <a:srgbClr val="888888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888888"/>
                </a:solidFill>
                <a:latin typeface="Arial"/>
                <a:cs typeface="Arial"/>
              </a:rPr>
              <a:t>LMPartnership.org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6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7244" y="1441780"/>
            <a:ext cx="6830695" cy="351057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What</a:t>
            </a:r>
            <a:r>
              <a:rPr sz="3200" spc="-9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factors</a:t>
            </a:r>
            <a:r>
              <a:rPr sz="3200" spc="-10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cause</a:t>
            </a:r>
            <a:r>
              <a:rPr sz="3200" spc="-8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conflict?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7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Select</a:t>
            </a:r>
            <a:r>
              <a:rPr sz="2700" b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b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correct</a:t>
            </a:r>
            <a:r>
              <a:rPr sz="2700" b="1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spc="-10" dirty="0">
                <a:solidFill>
                  <a:srgbClr val="585858"/>
                </a:solidFill>
                <a:latin typeface="Arial"/>
                <a:cs typeface="Arial"/>
              </a:rPr>
              <a:t>answer: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esistance</a:t>
            </a:r>
            <a:r>
              <a:rPr sz="2700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700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change</a:t>
            </a:r>
            <a:r>
              <a:rPr sz="27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or</a:t>
            </a:r>
            <a:r>
              <a:rPr sz="2700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new</a:t>
            </a:r>
            <a:r>
              <a:rPr sz="2700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ideas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9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d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isagreement</a:t>
            </a:r>
            <a:r>
              <a:rPr sz="2700" spc="-1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in</a:t>
            </a:r>
            <a:r>
              <a:rPr sz="27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norms,</a:t>
            </a:r>
            <a:r>
              <a:rPr sz="2700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values</a:t>
            </a: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27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or</a:t>
            </a:r>
            <a:r>
              <a:rPr sz="27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culture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p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erformance</a:t>
            </a:r>
            <a:r>
              <a:rPr sz="2700" spc="-1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or</a:t>
            </a:r>
            <a:r>
              <a:rPr sz="27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behavioral</a:t>
            </a:r>
            <a:r>
              <a:rPr sz="27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problems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ll</a:t>
            </a:r>
            <a:r>
              <a:rPr sz="27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of</a:t>
            </a:r>
            <a:r>
              <a:rPr sz="27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above</a:t>
            </a:r>
            <a:endParaRPr sz="27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Knowledge</a:t>
            </a:r>
            <a:r>
              <a:rPr spc="-200" dirty="0"/>
              <a:t> </a:t>
            </a:r>
            <a:r>
              <a:rPr dirty="0"/>
              <a:t>Polling</a:t>
            </a:r>
            <a:r>
              <a:rPr spc="-160" dirty="0"/>
              <a:t> </a:t>
            </a:r>
            <a:r>
              <a:rPr dirty="0"/>
              <a:t>Question</a:t>
            </a:r>
            <a:r>
              <a:rPr spc="-185" dirty="0"/>
              <a:t> </a:t>
            </a:r>
            <a:r>
              <a:rPr spc="-50" dirty="0"/>
              <a:t>4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7244" y="6448866"/>
            <a:ext cx="161163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Visit</a:t>
            </a:r>
            <a:r>
              <a:rPr sz="1200" spc="-40" dirty="0">
                <a:solidFill>
                  <a:srgbClr val="888888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888888"/>
                </a:solidFill>
                <a:latin typeface="Arial"/>
                <a:cs typeface="Arial"/>
              </a:rPr>
              <a:t>LMPartnership.org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7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7244" y="1382077"/>
            <a:ext cx="8794750" cy="4015202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Finish</a:t>
            </a:r>
            <a:r>
              <a:rPr sz="2700" b="1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this</a:t>
            </a:r>
            <a:r>
              <a:rPr sz="2700" b="1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spc="-10" dirty="0">
                <a:solidFill>
                  <a:srgbClr val="585858"/>
                </a:solidFill>
                <a:latin typeface="Arial"/>
                <a:cs typeface="Arial"/>
              </a:rPr>
              <a:t>phrase:</a:t>
            </a:r>
            <a:endParaRPr sz="2700" dirty="0">
              <a:latin typeface="Arial"/>
              <a:cs typeface="Arial"/>
            </a:endParaRPr>
          </a:p>
          <a:p>
            <a:pPr marL="12700" marR="5080">
              <a:lnSpc>
                <a:spcPts val="3460"/>
              </a:lnSpc>
              <a:spcBef>
                <a:spcPts val="1040"/>
              </a:spcBef>
              <a:tabLst>
                <a:tab pos="5785485" algn="l"/>
              </a:tabLst>
            </a:pP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Among</a:t>
            </a:r>
            <a:r>
              <a:rPr sz="3200" spc="-10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other</a:t>
            </a:r>
            <a:r>
              <a:rPr sz="3200" spc="-9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things,</a:t>
            </a:r>
            <a:r>
              <a:rPr sz="3200" spc="-12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the</a:t>
            </a:r>
            <a:r>
              <a:rPr sz="3200" spc="-9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issue</a:t>
            </a:r>
            <a:r>
              <a:rPr sz="3200" spc="-12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resolution</a:t>
            </a:r>
            <a:r>
              <a:rPr sz="3200" spc="-12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process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identifies </a:t>
            </a:r>
            <a:r>
              <a:rPr sz="3200" u="sng" dirty="0">
                <a:solidFill>
                  <a:srgbClr val="003A70"/>
                </a:solidFill>
                <a:uFill>
                  <a:solidFill>
                    <a:srgbClr val="00396F"/>
                  </a:solidFill>
                </a:uFill>
                <a:latin typeface="Arial"/>
                <a:cs typeface="Arial"/>
              </a:rPr>
              <a:t>	</a:t>
            </a:r>
            <a:r>
              <a:rPr sz="3200" spc="-50" dirty="0">
                <a:solidFill>
                  <a:srgbClr val="003A70"/>
                </a:solidFill>
                <a:latin typeface="Arial"/>
                <a:cs typeface="Arial"/>
              </a:rPr>
              <a:t>.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6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Select</a:t>
            </a:r>
            <a:r>
              <a:rPr sz="2700" b="1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b="1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correct</a:t>
            </a:r>
            <a:r>
              <a:rPr sz="2700" b="1" spc="-9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spc="-10" dirty="0">
                <a:solidFill>
                  <a:srgbClr val="585858"/>
                </a:solidFill>
                <a:latin typeface="Arial"/>
                <a:cs typeface="Arial"/>
              </a:rPr>
              <a:t>answer: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700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w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ho</a:t>
            </a:r>
            <a:r>
              <a:rPr sz="27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is</a:t>
            </a:r>
            <a:r>
              <a:rPr sz="2700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problem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0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w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hat</a:t>
            </a:r>
            <a:r>
              <a:rPr sz="2700" spc="-7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is</a:t>
            </a:r>
            <a:r>
              <a:rPr sz="27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the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problem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ll</a:t>
            </a:r>
            <a:r>
              <a:rPr sz="2700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of</a:t>
            </a:r>
            <a:r>
              <a:rPr sz="27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above</a:t>
            </a:r>
            <a:endParaRPr sz="27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Knowledge</a:t>
            </a:r>
            <a:r>
              <a:rPr spc="-200" dirty="0"/>
              <a:t> </a:t>
            </a:r>
            <a:r>
              <a:rPr dirty="0"/>
              <a:t>Polling</a:t>
            </a:r>
            <a:r>
              <a:rPr spc="-160" dirty="0"/>
              <a:t> </a:t>
            </a:r>
            <a:r>
              <a:rPr dirty="0"/>
              <a:t>Question</a:t>
            </a:r>
            <a:r>
              <a:rPr spc="-185" dirty="0"/>
              <a:t> </a:t>
            </a:r>
            <a:r>
              <a:rPr spc="-50" dirty="0"/>
              <a:t>5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7244" y="6448866"/>
            <a:ext cx="161163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Visit</a:t>
            </a:r>
            <a:r>
              <a:rPr sz="1200" spc="-40" dirty="0">
                <a:solidFill>
                  <a:srgbClr val="888888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888888"/>
                </a:solidFill>
                <a:latin typeface="Arial"/>
                <a:cs typeface="Arial"/>
              </a:rPr>
              <a:t>LMPartnership.org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7244" y="1441780"/>
            <a:ext cx="10273665" cy="3701654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12700" marR="1054100">
              <a:lnSpc>
                <a:spcPts val="3460"/>
              </a:lnSpc>
              <a:spcBef>
                <a:spcPts val="525"/>
              </a:spcBef>
            </a:pP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What</a:t>
            </a:r>
            <a:r>
              <a:rPr sz="3200" spc="-6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is</a:t>
            </a:r>
            <a:r>
              <a:rPr sz="3200" spc="-8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the</a:t>
            </a:r>
            <a:r>
              <a:rPr sz="3200" spc="-6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ideal</a:t>
            </a:r>
            <a:r>
              <a:rPr sz="3200" spc="-8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point</a:t>
            </a:r>
            <a:r>
              <a:rPr sz="3200" spc="-6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at</a:t>
            </a:r>
            <a:r>
              <a:rPr sz="3200" spc="-6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which</a:t>
            </a:r>
            <a:r>
              <a:rPr sz="3200" spc="-6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the</a:t>
            </a:r>
            <a:r>
              <a:rPr sz="3200" spc="-6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issue</a:t>
            </a:r>
            <a:r>
              <a:rPr sz="3200" spc="-9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resolution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process</a:t>
            </a:r>
            <a:r>
              <a:rPr sz="3200" spc="-16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begins?</a:t>
            </a:r>
            <a:endParaRPr sz="3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Select</a:t>
            </a:r>
            <a:r>
              <a:rPr sz="2700" b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b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correct</a:t>
            </a:r>
            <a:r>
              <a:rPr sz="2700" b="1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spc="-10" dirty="0">
                <a:solidFill>
                  <a:srgbClr val="585858"/>
                </a:solidFill>
                <a:latin typeface="Arial"/>
                <a:cs typeface="Arial"/>
              </a:rPr>
              <a:t>answer:</a:t>
            </a:r>
            <a:endParaRPr sz="2700" dirty="0">
              <a:latin typeface="Arial"/>
              <a:cs typeface="Arial"/>
            </a:endParaRPr>
          </a:p>
          <a:p>
            <a:pPr marL="469265" marR="617855" indent="-457200">
              <a:lnSpc>
                <a:spcPts val="2910"/>
              </a:lnSpc>
              <a:spcBef>
                <a:spcPts val="104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w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hen</a:t>
            </a:r>
            <a:r>
              <a:rPr sz="2700" spc="-9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problem</a:t>
            </a:r>
            <a:r>
              <a:rPr sz="2700" spc="-9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2700" spc="-90" dirty="0">
                <a:solidFill>
                  <a:srgbClr val="585858"/>
                </a:solidFill>
                <a:latin typeface="Arial"/>
                <a:cs typeface="Arial"/>
              </a:rPr>
              <a:t>only involves gross misconduct or negligence. </a:t>
            </a: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endParaRPr sz="2700" dirty="0">
              <a:latin typeface="Arial"/>
              <a:cs typeface="Arial"/>
            </a:endParaRPr>
          </a:p>
          <a:p>
            <a:pPr marL="469265" marR="212090" indent="-457200">
              <a:lnSpc>
                <a:spcPts val="2930"/>
              </a:lnSpc>
              <a:spcBef>
                <a:spcPts val="98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w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hen</a:t>
            </a:r>
            <a:r>
              <a:rPr sz="2700" spc="-10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any</a:t>
            </a:r>
            <a:r>
              <a:rPr sz="27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type</a:t>
            </a:r>
            <a:r>
              <a:rPr sz="27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of</a:t>
            </a:r>
            <a:r>
              <a:rPr sz="27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conflict</a:t>
            </a:r>
            <a:r>
              <a:rPr sz="27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arises</a:t>
            </a:r>
            <a:r>
              <a:rPr sz="27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in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workplace</a:t>
            </a:r>
            <a:r>
              <a:rPr sz="27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and</a:t>
            </a:r>
            <a:r>
              <a:rPr sz="2700" spc="-10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someone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in</a:t>
            </a:r>
            <a:r>
              <a:rPr sz="27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office</a:t>
            </a:r>
            <a:r>
              <a:rPr sz="2700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hears</a:t>
            </a:r>
            <a:r>
              <a:rPr sz="2700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about</a:t>
            </a:r>
            <a:r>
              <a:rPr sz="2700" spc="-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25" dirty="0">
                <a:solidFill>
                  <a:srgbClr val="585858"/>
                </a:solidFill>
                <a:latin typeface="Arial"/>
                <a:cs typeface="Arial"/>
              </a:rPr>
              <a:t>it</a:t>
            </a:r>
            <a:endParaRPr sz="2700" dirty="0">
              <a:latin typeface="Arial"/>
              <a:cs typeface="Arial"/>
            </a:endParaRPr>
          </a:p>
          <a:p>
            <a:pPr marL="469265" marR="5080" indent="-457200">
              <a:lnSpc>
                <a:spcPts val="2930"/>
              </a:lnSpc>
              <a:spcBef>
                <a:spcPts val="980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w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hen</a:t>
            </a:r>
            <a:r>
              <a:rPr sz="2700" spc="-10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an</a:t>
            </a:r>
            <a:r>
              <a:rPr sz="27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employee</a:t>
            </a:r>
            <a:r>
              <a:rPr sz="27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or</a:t>
            </a:r>
            <a:r>
              <a:rPr sz="27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supervisor</a:t>
            </a:r>
            <a:r>
              <a:rPr sz="2700" spc="-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identifies</a:t>
            </a:r>
            <a:r>
              <a:rPr sz="2700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27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problem</a:t>
            </a:r>
            <a:r>
              <a:rPr sz="27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and</a:t>
            </a:r>
            <a:r>
              <a:rPr sz="2700" spc="-7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brings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it</a:t>
            </a:r>
            <a:r>
              <a:rPr sz="27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27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their</a:t>
            </a:r>
            <a:r>
              <a:rPr sz="27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manager</a:t>
            </a:r>
            <a:r>
              <a:rPr sz="27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or</a:t>
            </a:r>
            <a:r>
              <a:rPr sz="2700" spc="-8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union</a:t>
            </a:r>
            <a:r>
              <a:rPr sz="2700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representative</a:t>
            </a:r>
            <a:endParaRPr sz="27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Knowledge</a:t>
            </a:r>
            <a:r>
              <a:rPr spc="-200" dirty="0"/>
              <a:t> </a:t>
            </a:r>
            <a:r>
              <a:rPr dirty="0"/>
              <a:t>Polling</a:t>
            </a:r>
            <a:r>
              <a:rPr spc="-160" dirty="0"/>
              <a:t> </a:t>
            </a:r>
            <a:r>
              <a:rPr dirty="0"/>
              <a:t>Question</a:t>
            </a:r>
            <a:r>
              <a:rPr spc="-185" dirty="0"/>
              <a:t> </a:t>
            </a:r>
            <a:r>
              <a:rPr spc="-50" dirty="0"/>
              <a:t>6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7244" y="6448866"/>
            <a:ext cx="161163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Visit</a:t>
            </a:r>
            <a:r>
              <a:rPr sz="1200" spc="-40" dirty="0">
                <a:solidFill>
                  <a:srgbClr val="888888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888888"/>
                </a:solidFill>
                <a:latin typeface="Arial"/>
                <a:cs typeface="Arial"/>
              </a:rPr>
              <a:t>LMPartnership.org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25"/>
              <a:t>9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7244" y="1441780"/>
            <a:ext cx="10078085" cy="4330032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12700" marR="836294">
              <a:lnSpc>
                <a:spcPts val="3460"/>
              </a:lnSpc>
              <a:spcBef>
                <a:spcPts val="525"/>
              </a:spcBef>
            </a:pP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What</a:t>
            </a:r>
            <a:r>
              <a:rPr sz="3200" spc="-7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are</a:t>
            </a:r>
            <a:r>
              <a:rPr sz="3200" spc="-6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the</a:t>
            </a:r>
            <a:r>
              <a:rPr sz="3200" spc="-60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3</a:t>
            </a:r>
            <a:r>
              <a:rPr sz="3200" spc="-6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key</a:t>
            </a:r>
            <a:r>
              <a:rPr sz="3200" spc="-8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elements</a:t>
            </a:r>
            <a:r>
              <a:rPr sz="3200" spc="-7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of</a:t>
            </a:r>
            <a:r>
              <a:rPr sz="3200" spc="-6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the</a:t>
            </a:r>
            <a:r>
              <a:rPr sz="3200" spc="-6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A70"/>
                </a:solidFill>
                <a:latin typeface="Arial"/>
                <a:cs typeface="Arial"/>
              </a:rPr>
              <a:t>issue</a:t>
            </a:r>
            <a:r>
              <a:rPr sz="3200" spc="-85" dirty="0">
                <a:solidFill>
                  <a:srgbClr val="003A7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3A70"/>
                </a:solidFill>
                <a:latin typeface="Arial"/>
                <a:cs typeface="Arial"/>
              </a:rPr>
              <a:t>resolution process?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6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Select</a:t>
            </a:r>
            <a:r>
              <a:rPr sz="2700" b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all</a:t>
            </a:r>
            <a:r>
              <a:rPr sz="2700" b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585858"/>
                </a:solidFill>
                <a:latin typeface="Arial"/>
                <a:cs typeface="Arial"/>
              </a:rPr>
              <a:t>that</a:t>
            </a:r>
            <a:r>
              <a:rPr sz="2700" b="1" spc="-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b="1" spc="-10" dirty="0">
                <a:solidFill>
                  <a:srgbClr val="585858"/>
                </a:solidFill>
                <a:latin typeface="Arial"/>
                <a:cs typeface="Arial"/>
              </a:rPr>
              <a:t>apply: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i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dentifying</a:t>
            </a:r>
            <a:r>
              <a:rPr sz="27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who</a:t>
            </a:r>
            <a:r>
              <a:rPr sz="2700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is</a:t>
            </a:r>
            <a:r>
              <a:rPr sz="27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at</a:t>
            </a:r>
            <a:r>
              <a:rPr sz="2700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20" dirty="0">
                <a:solidFill>
                  <a:srgbClr val="585858"/>
                </a:solidFill>
                <a:latin typeface="Arial"/>
                <a:cs typeface="Arial"/>
              </a:rPr>
              <a:t>fault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700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i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dentifying</a:t>
            </a:r>
            <a:r>
              <a:rPr sz="2700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spc="-8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problem</a:t>
            </a:r>
            <a:endParaRPr sz="27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spcBef>
                <a:spcPts val="670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m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anaging</a:t>
            </a:r>
            <a:r>
              <a:rPr sz="2700" spc="-10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conflict</a:t>
            </a:r>
            <a:endParaRPr sz="2700" dirty="0">
              <a:latin typeface="Arial"/>
              <a:cs typeface="Arial"/>
            </a:endParaRPr>
          </a:p>
          <a:p>
            <a:pPr marL="469265" marR="5080" indent="-457200">
              <a:lnSpc>
                <a:spcPts val="2910"/>
              </a:lnSpc>
              <a:spcBef>
                <a:spcPts val="104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lang="en-US" sz="2700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eeking</a:t>
            </a:r>
            <a:r>
              <a:rPr sz="2700" spc="-9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solutions</a:t>
            </a:r>
            <a:r>
              <a:rPr sz="27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that</a:t>
            </a:r>
            <a:r>
              <a:rPr sz="2700" spc="-1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meet</a:t>
            </a:r>
            <a:r>
              <a:rPr sz="27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interests</a:t>
            </a:r>
            <a:r>
              <a:rPr sz="2700" spc="-9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of</a:t>
            </a:r>
            <a:r>
              <a:rPr sz="2700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the</a:t>
            </a:r>
            <a:r>
              <a:rPr sz="27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parties</a:t>
            </a:r>
            <a:r>
              <a:rPr sz="2700" spc="-7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involved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by</a:t>
            </a:r>
            <a:r>
              <a:rPr sz="2700" spc="-5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using</a:t>
            </a:r>
            <a:r>
              <a:rPr sz="2700" spc="-7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an</a:t>
            </a:r>
            <a:r>
              <a:rPr sz="2700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interest-based</a:t>
            </a:r>
            <a:r>
              <a:rPr sz="2700" spc="-10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585858"/>
                </a:solidFill>
                <a:latin typeface="Arial"/>
                <a:cs typeface="Arial"/>
              </a:rPr>
              <a:t>problem-solving</a:t>
            </a:r>
            <a:r>
              <a:rPr sz="2700" spc="-9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585858"/>
                </a:solidFill>
                <a:latin typeface="Arial"/>
                <a:cs typeface="Arial"/>
              </a:rPr>
              <a:t>approach</a:t>
            </a:r>
            <a:endParaRPr sz="27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3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6319</TotalTime>
  <Words>2599</Words>
  <Application>Microsoft Office PowerPoint</Application>
  <PresentationFormat>Widescreen</PresentationFormat>
  <Paragraphs>959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3" baseType="lpstr">
      <vt:lpstr>Arial</vt:lpstr>
      <vt:lpstr>Arial Black</vt:lpstr>
      <vt:lpstr>Calibri</vt:lpstr>
      <vt:lpstr>Office Theme</vt:lpstr>
      <vt:lpstr>PowerPoint Presentation</vt:lpstr>
      <vt:lpstr>Your Facilitators</vt:lpstr>
      <vt:lpstr>Knowledge Polling Questions</vt:lpstr>
      <vt:lpstr>Knowledge Polling Question 1</vt:lpstr>
      <vt:lpstr>Knowledge Polling Question 2</vt:lpstr>
      <vt:lpstr>Knowledge Polling Question 3</vt:lpstr>
      <vt:lpstr>Knowledge Polling Question 4</vt:lpstr>
      <vt:lpstr>Knowledge Polling Question 5</vt:lpstr>
      <vt:lpstr>Knowledge Polling Question 6</vt:lpstr>
      <vt:lpstr>Knowledge Polling Question 7</vt:lpstr>
      <vt:lpstr>Knowledge Polling Question 8</vt:lpstr>
      <vt:lpstr>Knowledge Polling Question 9</vt:lpstr>
      <vt:lpstr>Knowledge Polling Question 10</vt:lpstr>
      <vt:lpstr>Knowledge Polling Question 11</vt:lpstr>
      <vt:lpstr>Reflection Questions</vt:lpstr>
      <vt:lpstr>Reflection Question 1</vt:lpstr>
      <vt:lpstr>PowerPoint Presentation</vt:lpstr>
      <vt:lpstr>Reflection Question 3</vt:lpstr>
      <vt:lpstr>Reflection Question 4</vt:lpstr>
      <vt:lpstr>Reflection Question 5</vt:lpstr>
      <vt:lpstr>Reflection Question 6</vt:lpstr>
      <vt:lpstr>Reflection Question 7</vt:lpstr>
      <vt:lpstr>Small Group Activities</vt:lpstr>
      <vt:lpstr>Small Group Activity 1</vt:lpstr>
      <vt:lpstr>Small Group Activity 1</vt:lpstr>
      <vt:lpstr>Small Group Activity 1</vt:lpstr>
      <vt:lpstr>Small Group Activity 1</vt:lpstr>
      <vt:lpstr>Small Group Activity 1</vt:lpstr>
      <vt:lpstr>Small Group Activity 1</vt:lpstr>
      <vt:lpstr>Small Group Activity 1</vt:lpstr>
      <vt:lpstr>Small Group Activity 2</vt:lpstr>
      <vt:lpstr>Small Group Activity 2</vt:lpstr>
      <vt:lpstr>Conflict Resolution System Flowchart</vt:lpstr>
      <vt:lpstr>PowerPoint Presentation</vt:lpstr>
      <vt:lpstr>Small Group Activity 3</vt:lpstr>
      <vt:lpstr>PowerPoint Presentation</vt:lpstr>
      <vt:lpstr>PowerPoint Presentation</vt:lpstr>
      <vt:lpstr>Small Group Activity 3</vt:lpstr>
      <vt:lpstr>Thank you for joining us.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Retter</dc:creator>
  <cp:lastModifiedBy>Danielle J. Friedenberg</cp:lastModifiedBy>
  <cp:revision>16</cp:revision>
  <cp:lastPrinted>2023-04-17T00:27:33Z</cp:lastPrinted>
  <dcterms:created xsi:type="dcterms:W3CDTF">2023-04-13T21:15:52Z</dcterms:created>
  <dcterms:modified xsi:type="dcterms:W3CDTF">2023-05-01T22:17:36Z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2023-01-23T00:00:00Z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2023-04-13T00:00:00Z</vt:filetime>
  </property>
  <property fmtid="{D5CDD505-2E9C-101B-9397-08002B2CF9AE}" pid="5" name="Producer">
    <vt:lpwstr>Microsoft® PowerPoint® for Microsoft 365</vt:lpwstr>
  </property>
  <property fmtid="{D5CDD505-2E9C-101B-9397-08002B2CF9AE}" pid="6" name="ArticulateGUID">
    <vt:lpwstr>BBC6C5DA-88FE-4BA2-8E09-5939DBB34845</vt:lpwstr>
  </property>
  <property fmtid="{D5CDD505-2E9C-101B-9397-08002B2CF9AE}" pid="7" name="ArticulatePath">
    <vt:lpwstr>GOLD_LMP Issues Resolution Booster PPT-cmo (002)</vt:lpwstr>
  </property>
</Properties>
</file>