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EDQGiomXkCM9GT6CPmTqzVL+7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1438"/>
  </p:normalViewPr>
  <p:slideViewPr>
    <p:cSldViewPr snapToGrid="0">
      <p:cViewPr varScale="1">
        <p:scale>
          <a:sx n="75" d="100"/>
          <a:sy n="75" d="100"/>
        </p:scale>
        <p:origin x="2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69843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3960483"/>
            <a:ext cx="5681980" cy="4729559"/>
          </a:xfrm>
          <a:prstGeom prst="rect">
            <a:avLst/>
          </a:prstGeom>
          <a:noFill/>
          <a:ln>
            <a:noFill/>
          </a:ln>
        </p:spPr>
        <p:txBody>
          <a:bodyPr spcFirstLastPara="1" wrap="square" lIns="94225" tIns="47100" rIns="94225"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mpartnership.org/how-to-guide/joint-staffing-booster-coalition-labor-and-kp-manage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mpartnership.org/sites/default/files/joint-staffing-resource-guid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apps.powerapps.com/play/e/default-3f8a7bc4-e337-47a5-a0fc-0d512c0e05f1/a/4b624251-5f44-453f-8cdc-e8555b30b375?tenantId=3f8a7bc4-e337-47a5-a0fc-0d512c0e05f1&amp;sourcetime=1768500106681" TargetMode="External"/><Relationship Id="rId5" Type="http://schemas.openxmlformats.org/officeDocument/2006/relationships/hyperlink" Target="https://www.lmpartnership.org/how-to-guide/joint-staffing-booster-coalition-labor-and-kp-management" TargetMode="External"/><Relationship Id="rId4" Type="http://schemas.openxmlformats.org/officeDocument/2006/relationships/hyperlink" Target="https://sp-cloud.kp.org/sites/LMPCoalitionJointStaffing?mkt_tok=NzE1LVJJWi05NTkAAAGYBmPthMjGilPGUVicMkJphIb6k6YKIXwmENI1kJ8nZLnPTBL-_LBTQ7DpIr3hyQuuhx0Rw9aTHFKdXgzMeY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mpartnership.org/how-to-guide/joint-staffing-booster-coalition-labor-and-kp-manageme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lmpartnership.org/sites/default/files/joint-staffing-resource-gui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731521" y="4620578"/>
            <a:ext cx="5852160" cy="3780472"/>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None/>
            </a:pPr>
            <a:endParaRPr sz="1400" b="1"/>
          </a:p>
          <a:p>
            <a:pPr marL="0" lvl="0" indent="0" algn="l" rtl="0">
              <a:lnSpc>
                <a:spcPct val="100000"/>
              </a:lnSpc>
              <a:spcBef>
                <a:spcPts val="0"/>
              </a:spcBef>
              <a:spcAft>
                <a:spcPts val="0"/>
              </a:spcAft>
              <a:buClr>
                <a:schemeClr val="dk1"/>
              </a:buClr>
              <a:buSzPts val="1200"/>
              <a:buNone/>
            </a:pPr>
            <a:r>
              <a:rPr lang="en-US" sz="1400" b="1"/>
              <a:t>Facilitator notes: </a:t>
            </a:r>
            <a:r>
              <a:rPr lang="en-US" sz="1400" b="0"/>
              <a:t>Refer to the Booster Kit Facilitator Guide for complete instructions on the activities below. Select the activities that work best for your audience and the time you have available.</a:t>
            </a:r>
            <a:endParaRPr/>
          </a:p>
          <a:p>
            <a:pPr marL="0" lvl="0" indent="0" algn="l" rtl="0">
              <a:lnSpc>
                <a:spcPct val="100000"/>
              </a:lnSpc>
              <a:spcBef>
                <a:spcPts val="0"/>
              </a:spcBef>
              <a:spcAft>
                <a:spcPts val="0"/>
              </a:spcAft>
              <a:buClr>
                <a:schemeClr val="dk1"/>
              </a:buClr>
              <a:buSzPts val="1200"/>
              <a:buNone/>
            </a:pPr>
            <a:endParaRPr sz="1400" b="1"/>
          </a:p>
          <a:p>
            <a:pPr marL="0" lvl="0" indent="0" algn="l" rtl="0">
              <a:lnSpc>
                <a:spcPct val="100000"/>
              </a:lnSpc>
              <a:spcBef>
                <a:spcPts val="0"/>
              </a:spcBef>
              <a:spcAft>
                <a:spcPts val="0"/>
              </a:spcAft>
              <a:buClr>
                <a:schemeClr val="dk1"/>
              </a:buClr>
              <a:buSzPts val="1200"/>
              <a:buNone/>
            </a:pPr>
            <a:r>
              <a:rPr lang="en-US" sz="1400" b="0">
                <a:solidFill>
                  <a:srgbClr val="C00000"/>
                </a:solidFill>
              </a:rPr>
              <a:t>To see table of activities and times, </a:t>
            </a:r>
            <a:r>
              <a:rPr lang="en-US" sz="1400" b="1">
                <a:solidFill>
                  <a:srgbClr val="C00000"/>
                </a:solidFill>
              </a:rPr>
              <a:t>view the Notes Page </a:t>
            </a:r>
            <a:r>
              <a:rPr lang="en-US" sz="1400" b="0">
                <a:solidFill>
                  <a:srgbClr val="C00000"/>
                </a:solidFill>
              </a:rPr>
              <a:t>(select View tab, then, in Presentation Views, select Notes Page).</a:t>
            </a:r>
            <a:endParaRPr/>
          </a:p>
        </p:txBody>
      </p:sp>
      <p:sp>
        <p:nvSpPr>
          <p:cNvPr id="53" name="Google Shape;53;p2:notes"/>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pic>
        <p:nvPicPr>
          <p:cNvPr id="54" name="Google Shape;54;p2:notes"/>
          <p:cNvPicPr preferRelativeResize="0"/>
          <p:nvPr/>
        </p:nvPicPr>
        <p:blipFill rotWithShape="1">
          <a:blip r:embed="rId3">
            <a:alphaModFix/>
          </a:blip>
          <a:srcRect/>
          <a:stretch/>
        </p:blipFill>
        <p:spPr>
          <a:xfrm>
            <a:off x="777876" y="6230005"/>
            <a:ext cx="5227140" cy="2400893"/>
          </a:xfrm>
          <a:prstGeom prst="rect">
            <a:avLst/>
          </a:prstGeom>
          <a:noFill/>
          <a:ln>
            <a:noFill/>
          </a:ln>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Estimated time: 5-10 minutes </a:t>
            </a:r>
            <a:r>
              <a:rPr lang="en-US" sz="1400">
                <a:latin typeface="Calibri"/>
                <a:ea typeface="Calibri"/>
                <a:cs typeface="Calibri"/>
                <a:sym typeface="Calibri"/>
              </a:rPr>
              <a:t>(or longer if desired)</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lvl="0" indent="0" algn="l" rtl="0">
              <a:lnSpc>
                <a:spcPct val="100000"/>
              </a:lnSpc>
              <a:spcBef>
                <a:spcPts val="0"/>
              </a:spcBef>
              <a:spcAft>
                <a:spcPts val="0"/>
              </a:spcAft>
              <a:buSzPts val="1400"/>
              <a:buNone/>
            </a:pPr>
            <a:r>
              <a:rPr lang="en-US" sz="1400"/>
              <a:t>After learners watch the video, facilitate a group discussion by posing some or all of the suggested reflection questions. You may choose to do several reflection activities with just 1 or 2 questions each.</a:t>
            </a:r>
            <a:endParaRPr/>
          </a:p>
          <a:p>
            <a:pPr marL="0" lvl="0" indent="0" algn="l" rtl="0">
              <a:lnSpc>
                <a:spcPct val="100000"/>
              </a:lnSpc>
              <a:spcBef>
                <a:spcPts val="0"/>
              </a:spcBef>
              <a:spcAft>
                <a:spcPts val="0"/>
              </a:spcAft>
              <a:buSzPts val="1400"/>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0">
                <a:latin typeface="Calibri"/>
                <a:ea typeface="Calibri"/>
                <a:cs typeface="Calibri"/>
                <a:sym typeface="Calibri"/>
              </a:rPr>
              <a:t>BEFORE THE SESSION</a:t>
            </a:r>
            <a:endParaRPr/>
          </a:p>
          <a:p>
            <a:pPr marL="171450" lvl="1"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Identify how you’ll facilitate the activity. </a:t>
            </a:r>
            <a:endParaRPr/>
          </a:p>
          <a:p>
            <a:pPr marL="457200" lvl="0" indent="-228600" algn="l" rtl="0">
              <a:lnSpc>
                <a:spcPct val="100000"/>
              </a:lnSpc>
              <a:spcBef>
                <a:spcPts val="0"/>
              </a:spcBef>
              <a:spcAft>
                <a:spcPts val="0"/>
              </a:spcAft>
              <a:buSzPts val="1400"/>
              <a:buFont typeface="Arial"/>
              <a:buChar char="•"/>
            </a:pPr>
            <a:r>
              <a:rPr lang="en-US"/>
              <a:t>Virtual session: </a:t>
            </a:r>
            <a:endParaRPr/>
          </a:p>
          <a:p>
            <a:pPr marL="914400" lvl="1" indent="-228600" algn="l" rtl="0">
              <a:lnSpc>
                <a:spcPct val="100000"/>
              </a:lnSpc>
              <a:spcBef>
                <a:spcPts val="0"/>
              </a:spcBef>
              <a:spcAft>
                <a:spcPts val="0"/>
              </a:spcAft>
              <a:buSzPts val="1400"/>
              <a:buFont typeface="Arial"/>
              <a:buChar char="•"/>
            </a:pPr>
            <a:r>
              <a:rPr lang="en-US"/>
              <a:t>Use slide to show questions you want to address, modifying as needed.</a:t>
            </a:r>
            <a:endParaRPr/>
          </a:p>
          <a:p>
            <a:pPr marL="914400" lvl="1" indent="-228600" algn="l" rtl="0">
              <a:lnSpc>
                <a:spcPct val="100000"/>
              </a:lnSpc>
              <a:spcBef>
                <a:spcPts val="0"/>
              </a:spcBef>
              <a:spcAft>
                <a:spcPts val="0"/>
              </a:spcAft>
              <a:buSzPts val="1400"/>
              <a:buFont typeface="Arial"/>
              <a:buChar char="•"/>
            </a:pPr>
            <a:r>
              <a:rPr lang="en-US"/>
              <a:t>Ask participants to respond in chat or by unmuting their microphones and speaking up.</a:t>
            </a:r>
            <a:endParaRPr/>
          </a:p>
          <a:p>
            <a:pPr marL="457200" lvl="1" indent="-228600" algn="l" rtl="0">
              <a:lnSpc>
                <a:spcPct val="100000"/>
              </a:lnSpc>
              <a:spcBef>
                <a:spcPts val="0"/>
              </a:spcBef>
              <a:spcAft>
                <a:spcPts val="0"/>
              </a:spcAft>
              <a:buSzPts val="1400"/>
              <a:buFont typeface="Arial"/>
              <a:buChar char="•"/>
            </a:pPr>
            <a:r>
              <a:rPr lang="en-US"/>
              <a:t>In-person huddle or meetings: Share questions you want to address using slide or the “Reflections on Joint Staffing” handout in Learner Worksheets document. Modify these if needed to show the questions you’ve selected.</a:t>
            </a:r>
            <a:endParaRPr/>
          </a:p>
          <a:p>
            <a:pPr marL="914400" lvl="1" indent="-228600" algn="l" rtl="0">
              <a:lnSpc>
                <a:spcPct val="100000"/>
              </a:lnSpc>
              <a:spcBef>
                <a:spcPts val="0"/>
              </a:spcBef>
              <a:spcAft>
                <a:spcPts val="0"/>
              </a:spcAft>
              <a:buSzPts val="1400"/>
              <a:buFont typeface="Arial"/>
              <a:buChar char="•"/>
            </a:pPr>
            <a:r>
              <a:rPr lang="en-US"/>
              <a:t>Ask participants to respond verbally or by taking notes on the “Reflections” handout or on flip charts or a whiteboard.</a:t>
            </a:r>
            <a:endParaRPr/>
          </a:p>
          <a:p>
            <a:pPr marL="171450" lvl="1"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Familiarize yourself with possible answers to each question and be open to additional responses by participants.</a:t>
            </a:r>
            <a:endParaRPr/>
          </a:p>
          <a:p>
            <a:pPr marL="401638" lvl="1" indent="-82550" algn="l" rtl="0">
              <a:lnSpc>
                <a:spcPct val="100000"/>
              </a:lnSpc>
              <a:spcBef>
                <a:spcPts val="0"/>
              </a:spcBef>
              <a:spcAft>
                <a:spcPts val="0"/>
              </a:spcAft>
              <a:buSzPts val="1400"/>
              <a:buFont typeface="Arial"/>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a:latin typeface="Calibri"/>
                <a:ea typeface="Calibri"/>
                <a:cs typeface="Calibri"/>
                <a:sym typeface="Calibri"/>
              </a:rPr>
              <a:t>INSTRUCTIONS</a:t>
            </a:r>
            <a:endParaRPr/>
          </a:p>
          <a:p>
            <a:pPr marL="171450" lvl="1"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Facilitate the discussion, staying within the time limit you’ve set.</a:t>
            </a:r>
            <a:endParaRPr/>
          </a:p>
          <a:p>
            <a:pPr marL="0" lvl="1" indent="0" algn="l" rtl="0">
              <a:lnSpc>
                <a:spcPct val="100000"/>
              </a:lnSpc>
              <a:spcBef>
                <a:spcPts val="0"/>
              </a:spcBef>
              <a:spcAft>
                <a:spcPts val="0"/>
              </a:spcAft>
              <a:buSzPts val="1400"/>
              <a:buNone/>
            </a:pPr>
            <a:endParaRPr sz="1400">
              <a:latin typeface="Calibri"/>
              <a:ea typeface="Calibri"/>
              <a:cs typeface="Calibri"/>
              <a:sym typeface="Calibri"/>
            </a:endParaRPr>
          </a:p>
          <a:p>
            <a:pPr marL="0" lvl="1" indent="0" algn="l" rtl="0">
              <a:lnSpc>
                <a:spcPct val="100000"/>
              </a:lnSpc>
              <a:spcBef>
                <a:spcPts val="0"/>
              </a:spcBef>
              <a:spcAft>
                <a:spcPts val="0"/>
              </a:spcAft>
              <a:buSzPts val="1400"/>
              <a:buNone/>
            </a:pPr>
            <a:r>
              <a:rPr lang="en-US" sz="1400">
                <a:latin typeface="Calibri"/>
                <a:ea typeface="Calibri"/>
                <a:cs typeface="Calibri"/>
                <a:sym typeface="Calibri"/>
              </a:rPr>
              <a:t>POSSIBLE REFLECTION QUESTIONS AND EXAMPLE RESPONSES</a:t>
            </a:r>
            <a:endParaRPr/>
          </a:p>
          <a:p>
            <a:pPr marL="285750" lvl="0" indent="-285750" algn="l" rtl="0">
              <a:lnSpc>
                <a:spcPct val="100000"/>
              </a:lnSpc>
              <a:spcBef>
                <a:spcPts val="0"/>
              </a:spcBef>
              <a:spcAft>
                <a:spcPts val="0"/>
              </a:spcAft>
              <a:buSzPts val="1400"/>
              <a:buFont typeface="Arial"/>
              <a:buChar char="•"/>
            </a:pPr>
            <a:r>
              <a:rPr lang="en-US" sz="1400">
                <a:latin typeface="Calibri"/>
                <a:ea typeface="Calibri"/>
                <a:cs typeface="Calibri"/>
                <a:sym typeface="Calibri"/>
              </a:rPr>
              <a:t>What do you think is the most important benefit of working together to create a joint staffing plan?</a:t>
            </a:r>
            <a:endParaRPr/>
          </a:p>
          <a:p>
            <a:pPr marL="687388" lvl="1" indent="-169862" algn="l" rtl="0">
              <a:lnSpc>
                <a:spcPct val="100000"/>
              </a:lnSpc>
              <a:spcBef>
                <a:spcPts val="0"/>
              </a:spcBef>
              <a:spcAft>
                <a:spcPts val="0"/>
              </a:spcAft>
              <a:buSzPts val="1400"/>
              <a:buFont typeface="Arial"/>
              <a:buChar char="•"/>
            </a:pPr>
            <a:r>
              <a:rPr lang="en-US" sz="1400" b="0" i="1" u="none" strike="noStrike" cap="none">
                <a:solidFill>
                  <a:schemeClr val="dk1"/>
                </a:solidFill>
                <a:latin typeface="Calibri"/>
                <a:ea typeface="Calibri"/>
                <a:cs typeface="Calibri"/>
                <a:sym typeface="Calibri"/>
              </a:rPr>
              <a:t>It can result in more efficient and effective staffing plans.</a:t>
            </a:r>
            <a:endParaRPr/>
          </a:p>
          <a:p>
            <a:pPr marL="687388" lvl="1" indent="-169862" algn="l" rtl="0">
              <a:lnSpc>
                <a:spcPct val="100000"/>
              </a:lnSpc>
              <a:spcBef>
                <a:spcPts val="0"/>
              </a:spcBef>
              <a:spcAft>
                <a:spcPts val="0"/>
              </a:spcAft>
              <a:buSzPts val="1400"/>
              <a:buFont typeface="Arial"/>
              <a:buChar char="•"/>
            </a:pPr>
            <a:r>
              <a:rPr lang="en-US" sz="1400" b="0" i="1" u="none" strike="noStrike" cap="none">
                <a:solidFill>
                  <a:schemeClr val="dk1"/>
                </a:solidFill>
                <a:latin typeface="Calibri"/>
                <a:ea typeface="Calibri"/>
                <a:cs typeface="Calibri"/>
                <a:sym typeface="Calibri"/>
              </a:rPr>
              <a:t>Plans benefit from input by staff with lived experience implementing past plans or lack of plans.</a:t>
            </a:r>
            <a:endParaRPr/>
          </a:p>
          <a:p>
            <a:pPr marL="687388" lvl="1" indent="-169862" algn="l" rtl="0">
              <a:lnSpc>
                <a:spcPct val="100000"/>
              </a:lnSpc>
              <a:spcBef>
                <a:spcPts val="0"/>
              </a:spcBef>
              <a:spcAft>
                <a:spcPts val="0"/>
              </a:spcAft>
              <a:buSzPts val="1400"/>
              <a:buFont typeface="Arial"/>
              <a:buChar char="•"/>
            </a:pPr>
            <a:r>
              <a:rPr lang="en-US" sz="1400" b="0" i="1" u="none" strike="noStrike" cap="none">
                <a:solidFill>
                  <a:schemeClr val="dk1"/>
                </a:solidFill>
                <a:latin typeface="Calibri"/>
                <a:ea typeface="Calibri"/>
                <a:cs typeface="Calibri"/>
                <a:sym typeface="Calibri"/>
              </a:rPr>
              <a:t>Employees on the front line have critical information that can inform plans that can survive daily circumstances, including unplanned shortages, breakdowns, etc.</a:t>
            </a:r>
            <a:endParaRPr sz="1400" i="1">
              <a:latin typeface="Calibri"/>
              <a:ea typeface="Calibri"/>
              <a:cs typeface="Calibri"/>
              <a:sym typeface="Calibri"/>
            </a:endParaRPr>
          </a:p>
          <a:p>
            <a:pPr marL="285750" lvl="0" indent="-285750" algn="l" rtl="0">
              <a:lnSpc>
                <a:spcPct val="100000"/>
              </a:lnSpc>
              <a:spcBef>
                <a:spcPts val="0"/>
              </a:spcBef>
              <a:spcAft>
                <a:spcPts val="0"/>
              </a:spcAft>
              <a:buSzPts val="1400"/>
              <a:buFont typeface="Arial"/>
              <a:buChar char="•"/>
            </a:pPr>
            <a:r>
              <a:rPr lang="en-US" sz="1400">
                <a:latin typeface="Calibri"/>
                <a:ea typeface="Calibri"/>
                <a:cs typeface="Calibri"/>
                <a:sym typeface="Calibri"/>
              </a:rPr>
              <a:t>Joint staffing planning is still a bit new. What are some workplace practices you already engage in that can help you and your team work together on your staffing plan?</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Daily huddles</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Team meetings</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Consensus decision making and interest-based decision making</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Participants may offer many other practices</a:t>
            </a:r>
            <a:endParaRPr/>
          </a:p>
          <a:p>
            <a:pPr marL="285750" lvl="0" indent="-285750" algn="l" rtl="0">
              <a:lnSpc>
                <a:spcPct val="100000"/>
              </a:lnSpc>
              <a:spcBef>
                <a:spcPts val="0"/>
              </a:spcBef>
              <a:spcAft>
                <a:spcPts val="0"/>
              </a:spcAft>
              <a:buSzPts val="1400"/>
              <a:buFont typeface="Arial"/>
              <a:buChar char="•"/>
            </a:pPr>
            <a:r>
              <a:rPr lang="en-US" sz="1400">
                <a:latin typeface="Calibri"/>
                <a:ea typeface="Calibri"/>
                <a:cs typeface="Calibri"/>
                <a:sym typeface="Calibri"/>
              </a:rPr>
              <a:t>Where in the process is it important to gain input from UBT members?</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When gathering information in preparation for staffing planning, UBT members may be excellent sources of some of the information.</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During the initial UBT meeting, members may have valuable insights and information.</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UBT members may continue to contribute general or specialized knowledge throughout the process as co-leads meet offline or with the team.</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UBT members can help improve or fine tune the plan as they review and provide consensus.</a:t>
            </a:r>
            <a:endParaRPr/>
          </a:p>
          <a:p>
            <a:pPr marL="285750" lvl="0" indent="-285750" algn="l" rtl="0">
              <a:lnSpc>
                <a:spcPct val="100000"/>
              </a:lnSpc>
              <a:spcBef>
                <a:spcPts val="0"/>
              </a:spcBef>
              <a:spcAft>
                <a:spcPts val="0"/>
              </a:spcAft>
              <a:buSzPts val="1400"/>
              <a:buFont typeface="Arial"/>
              <a:buChar char="•"/>
            </a:pPr>
            <a:r>
              <a:rPr lang="en-US" sz="1400">
                <a:latin typeface="Calibri"/>
                <a:ea typeface="Calibri"/>
                <a:cs typeface="Calibri"/>
                <a:sym typeface="Calibri"/>
              </a:rPr>
              <a:t>What additional support might you need to complete your staffing plan?</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Access to data</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Help with barriers (escalation pathway)</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Tutor or mentor</a:t>
            </a:r>
            <a:endParaRPr/>
          </a:p>
          <a:p>
            <a:pPr marL="687388" lvl="1" indent="-169862" algn="l" rtl="0">
              <a:lnSpc>
                <a:spcPct val="100000"/>
              </a:lnSpc>
              <a:spcBef>
                <a:spcPts val="0"/>
              </a:spcBef>
              <a:spcAft>
                <a:spcPts val="0"/>
              </a:spcAft>
              <a:buSzPts val="1400"/>
              <a:buFont typeface="Arial"/>
              <a:buChar char="•"/>
            </a:pPr>
            <a:r>
              <a:rPr lang="en-US" sz="1400" i="1">
                <a:latin typeface="Calibri"/>
                <a:ea typeface="Calibri"/>
                <a:cs typeface="Calibri"/>
                <a:sym typeface="Calibri"/>
              </a:rPr>
              <a:t>Help with the worksheets or inputting info into online app</a:t>
            </a:r>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171450" lvl="0" indent="-82550" algn="l" rtl="0">
              <a:lnSpc>
                <a:spcPct val="100000"/>
              </a:lnSpc>
              <a:spcBef>
                <a:spcPts val="1200"/>
              </a:spcBef>
              <a:spcAft>
                <a:spcPts val="0"/>
              </a:spcAft>
              <a:buSzPts val="1400"/>
              <a:buFont typeface="Arial"/>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b="0"/>
          </a:p>
        </p:txBody>
      </p:sp>
      <p:sp>
        <p:nvSpPr>
          <p:cNvPr id="157" name="Google Shape;157;p5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Estimated time: 15-20 minutes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1"/>
              <a:t>Facilitator notes:</a:t>
            </a:r>
            <a:endParaRPr/>
          </a:p>
          <a:p>
            <a:pPr marL="0" lvl="0" indent="0" algn="l" rtl="0">
              <a:lnSpc>
                <a:spcPct val="100000"/>
              </a:lnSpc>
              <a:spcBef>
                <a:spcPts val="1200"/>
              </a:spcBef>
              <a:spcAft>
                <a:spcPts val="0"/>
              </a:spcAft>
              <a:buSzPts val="1400"/>
              <a:buNone/>
            </a:pPr>
            <a:r>
              <a:rPr lang="en-US" sz="1400"/>
              <a:t>This activity is most useful for co-leads or teams that lack experience or confidence in creating staffing plans, or who have expressed a need for a refresher. </a:t>
            </a:r>
            <a:endParaRPr sz="14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400" b="0">
                <a:latin typeface="Calibri"/>
                <a:ea typeface="Calibri"/>
                <a:cs typeface="Calibri"/>
                <a:sym typeface="Calibri"/>
              </a:rPr>
              <a:t>BEFORE THE SESSION</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a:latin typeface="Calibri"/>
                <a:ea typeface="Calibri"/>
                <a:cs typeface="Calibri"/>
                <a:sym typeface="Calibri"/>
              </a:rPr>
              <a:t>Plan to play the booster video if participants have not yet seen it or if it’s been a while since they saw it.</a:t>
            </a:r>
            <a:endParaRPr/>
          </a:p>
          <a:p>
            <a:pPr marL="171450" lvl="0" indent="-171450" algn="l" rtl="0">
              <a:lnSpc>
                <a:spcPct val="100000"/>
              </a:lnSpc>
              <a:spcBef>
                <a:spcPts val="0"/>
              </a:spcBef>
              <a:spcAft>
                <a:spcPts val="0"/>
              </a:spcAft>
              <a:buSzPts val="1400"/>
              <a:buFont typeface="Arial"/>
              <a:buChar char="•"/>
            </a:pPr>
            <a:r>
              <a:rPr lang="en-US" sz="1400" b="0">
                <a:latin typeface="Calibri"/>
                <a:ea typeface="Calibri"/>
                <a:cs typeface="Calibri"/>
                <a:sym typeface="Calibri"/>
              </a:rPr>
              <a:t>Decide how you will provide access to the “Are You Ready?” checklist in the Learner Worksheets document: printed copies or link</a:t>
            </a:r>
            <a:r>
              <a:rPr lang="en-US" sz="1400">
                <a:latin typeface="Calibri"/>
                <a:ea typeface="Calibri"/>
                <a:cs typeface="Calibri"/>
                <a:sym typeface="Calibri"/>
              </a:rPr>
              <a:t>: </a:t>
            </a:r>
            <a:r>
              <a:rPr lang="en-US" u="sng">
                <a:solidFill>
                  <a:schemeClr val="hlink"/>
                </a:solidFill>
                <a:hlinkClick r:id="rId3"/>
              </a:rPr>
              <a:t>https://www.lmpartnership.org/how-to-guide/joint-staffing-booster-coalition-labor-and-kp-management</a:t>
            </a:r>
            <a:endParaRPr sz="1400" b="0">
              <a:highlight>
                <a:srgbClr val="FFFF00"/>
              </a:highlight>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Familiarize yourself with the flowchart and checklist so you can lead a brief walkthrough of the steps. </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Note that the next slide contains a larger, animated graphic of the flowchart with a script for you to read aloud if you prefer.</a:t>
            </a:r>
            <a:endParaRPr/>
          </a:p>
          <a:p>
            <a:pPr marL="171450" marR="0" lvl="0" indent="-825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INSTRUCTIONS</a:t>
            </a:r>
            <a:endParaRPr/>
          </a:p>
          <a:p>
            <a:pPr marL="171450" lvl="0"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If needed, play the booster video.</a:t>
            </a:r>
            <a:endParaRPr/>
          </a:p>
          <a:p>
            <a:pPr marL="171450" lvl="0"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Provide printed copies or link to the “Are You Ready?” checklist.</a:t>
            </a:r>
            <a:endParaRPr/>
          </a:p>
          <a:p>
            <a:pPr marL="171450" lvl="0"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Briefly walk through the process flowchart with participants and be prepared to answer clarifying questions about the steps. </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Ask co-lead pairs to work through the checklist and agree on their status for each of the steps as well as at least 2 action items to keep moving forward.</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Reconvene and ask participants to share insights, action items, or questions that came out of the activity.</a:t>
            </a:r>
            <a:endParaRPr sz="1400" b="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65" name="Google Shape;165;p5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2:notes"/>
          <p:cNvSpPr txBox="1">
            <a:spLocks noGrp="1"/>
          </p:cNvSpPr>
          <p:nvPr>
            <p:ph type="body" idx="1"/>
          </p:nvPr>
        </p:nvSpPr>
        <p:spPr>
          <a:xfrm>
            <a:off x="710248" y="4518204"/>
            <a:ext cx="5681980" cy="4119958"/>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Following is a script you can use to provide a walkthrough of the flowchart. Click to display each box in the flowchart. Note that if you use this option, you should practice at least once to get the dialog and clicks right.</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a:latin typeface="Calibri"/>
                <a:ea typeface="Calibri"/>
                <a:cs typeface="Calibri"/>
                <a:sym typeface="Calibri"/>
              </a:rPr>
              <a:t>Let’s do a brief walkthrough of the flowchart showing the steps in the process. These steps are in the Resource Guide on pages 5-11.</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b="1">
                <a:latin typeface="Calibri"/>
                <a:ea typeface="Calibri"/>
                <a:cs typeface="Calibri"/>
                <a:sym typeface="Calibri"/>
              </a:rPr>
              <a:t>Click to display animation 1 (Prepare…): </a:t>
            </a:r>
            <a:r>
              <a:rPr lang="en-US" sz="1400">
                <a:latin typeface="Calibri"/>
                <a:ea typeface="Calibri"/>
                <a:cs typeface="Calibri"/>
                <a:sym typeface="Calibri"/>
              </a:rPr>
              <a:t>The first step is preparation. UBT co-leads gather information and prepare for an initial UBT meeting.</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b="1">
                <a:latin typeface="Calibri"/>
                <a:ea typeface="Calibri"/>
                <a:cs typeface="Calibri"/>
                <a:sym typeface="Calibri"/>
              </a:rPr>
              <a:t>Click to display animation  2 (Conduct initial…): </a:t>
            </a:r>
            <a:r>
              <a:rPr lang="en-US" sz="1400">
                <a:latin typeface="Calibri"/>
                <a:ea typeface="Calibri"/>
                <a:cs typeface="Calibri"/>
                <a:sym typeface="Calibri"/>
              </a:rPr>
              <a:t>The next step is the initial UBT meeting. Co-leads share information and ask UBT members about their interests and priorities for the joint staffing process.</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b="1">
                <a:latin typeface="Calibri"/>
                <a:ea typeface="Calibri"/>
                <a:cs typeface="Calibri"/>
                <a:sym typeface="Calibri"/>
              </a:rPr>
              <a:t>Click to display animation  3 (Co-leads meet…): </a:t>
            </a:r>
            <a:r>
              <a:rPr lang="en-US" sz="1400">
                <a:latin typeface="Calibri"/>
                <a:ea typeface="Calibri"/>
                <a:cs typeface="Calibri"/>
                <a:sym typeface="Calibri"/>
              </a:rPr>
              <a:t>Then, co-leads meet offline to continue gathering data, follow-up with UBT members, and begin creating the staffing plan.</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b="1">
                <a:latin typeface="Calibri"/>
                <a:ea typeface="Calibri"/>
                <a:cs typeface="Calibri"/>
                <a:sym typeface="Calibri"/>
              </a:rPr>
              <a:t>Click to display animation  4 (Conduct additional…): </a:t>
            </a:r>
            <a:r>
              <a:rPr lang="en-US" sz="1400">
                <a:latin typeface="Calibri"/>
                <a:ea typeface="Calibri"/>
                <a:cs typeface="Calibri"/>
                <a:sym typeface="Calibri"/>
              </a:rPr>
              <a:t>Next is at least one UBT meeting where co-leads lead discussions, obtain consensus, and finalize the plan. </a:t>
            </a:r>
            <a:r>
              <a:rPr lang="en-US" sz="1400" b="0" i="0" u="none" strike="noStrike">
                <a:solidFill>
                  <a:srgbClr val="4B4B4B"/>
                </a:solidFill>
                <a:latin typeface="Calibri"/>
                <a:ea typeface="Calibri"/>
                <a:cs typeface="Calibri"/>
                <a:sym typeface="Calibri"/>
              </a:rPr>
              <a:t>The process for developing the regional budget for backfill must include meaningful labor input and participation.</a:t>
            </a:r>
            <a:r>
              <a:rPr lang="en-US" sz="1400">
                <a:latin typeface="Calibri"/>
                <a:ea typeface="Calibri"/>
                <a:cs typeface="Calibri"/>
                <a:sym typeface="Calibri"/>
              </a:rPr>
              <a:t> </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b="1">
                <a:latin typeface="Calibri"/>
                <a:ea typeface="Calibri"/>
                <a:cs typeface="Calibri"/>
                <a:sym typeface="Calibri"/>
              </a:rPr>
              <a:t>Click to display animation  5 (Submit Plan…): </a:t>
            </a:r>
            <a:r>
              <a:rPr lang="en-US" sz="1400">
                <a:latin typeface="Calibri"/>
                <a:ea typeface="Calibri"/>
                <a:cs typeface="Calibri"/>
                <a:sym typeface="Calibri"/>
              </a:rPr>
              <a:t>Once the plan is ready, it’s submitted to regional budget-makers for review.</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b="1">
                <a:latin typeface="Calibri"/>
                <a:ea typeface="Calibri"/>
                <a:cs typeface="Calibri"/>
                <a:sym typeface="Calibri"/>
              </a:rPr>
              <a:t>Click to display animation  6 (last box): </a:t>
            </a:r>
            <a:r>
              <a:rPr lang="en-US" sz="1400">
                <a:latin typeface="Calibri"/>
                <a:ea typeface="Calibri"/>
                <a:cs typeface="Calibri"/>
                <a:sym typeface="Calibri"/>
              </a:rPr>
              <a:t>Last, budget-makers review the plan and respond to any requests for additional FTEs. </a:t>
            </a:r>
            <a:r>
              <a:rPr lang="en-US" sz="1400" b="0" i="0" u="none" strike="noStrike">
                <a:solidFill>
                  <a:srgbClr val="4B4B4B"/>
                </a:solidFill>
                <a:latin typeface="Calibri"/>
                <a:ea typeface="Calibri"/>
                <a:cs typeface="Calibri"/>
                <a:sym typeface="Calibri"/>
              </a:rPr>
              <a:t>Your regional implementation teams can help direct you to your regional budget-makers. </a:t>
            </a:r>
            <a:r>
              <a:rPr lang="en-US" sz="1400">
                <a:latin typeface="Calibri"/>
                <a:ea typeface="Calibri"/>
                <a:cs typeface="Calibri"/>
                <a:sym typeface="Calibri"/>
              </a:rPr>
              <a:t>Budget makers</a:t>
            </a:r>
            <a:r>
              <a:rPr lang="en-US" sz="1400" b="0" i="0" u="none" strike="noStrike">
                <a:solidFill>
                  <a:srgbClr val="4B4B4B"/>
                </a:solidFill>
                <a:latin typeface="Calibri"/>
                <a:ea typeface="Calibri"/>
                <a:cs typeface="Calibri"/>
                <a:sym typeface="Calibri"/>
              </a:rPr>
              <a:t> will report back to the UBT as to their decisions and rationale behind their decisions. </a:t>
            </a:r>
            <a:endParaRPr sz="14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400">
                <a:latin typeface="Calibri"/>
                <a:ea typeface="Calibri"/>
                <a:cs typeface="Calibri"/>
                <a:sym typeface="Calibri"/>
              </a:rPr>
              <a:t>Any questions about these high-level steps?</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75" name="Google Shape;175;p3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5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Estimated time: 10-15 minutes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lvl="0" indent="0" algn="l" rtl="0">
              <a:lnSpc>
                <a:spcPct val="100000"/>
              </a:lnSpc>
              <a:spcBef>
                <a:spcPts val="0"/>
              </a:spcBef>
              <a:spcAft>
                <a:spcPts val="0"/>
              </a:spcAft>
              <a:buSzPts val="1400"/>
              <a:buNone/>
            </a:pPr>
            <a:r>
              <a:rPr lang="en-US" sz="1400"/>
              <a:t>Invite an experienced co-lead pair that has created a successful staffing plan to share their experience. The purpose is to build co-leads’ confidence and competence as they develop their plans.</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400" b="0">
                <a:latin typeface="Calibri"/>
                <a:ea typeface="Calibri"/>
                <a:cs typeface="Calibri"/>
                <a:sym typeface="Calibri"/>
              </a:rPr>
              <a:t>BEFORE THE SESSION</a:t>
            </a:r>
            <a:endParaRPr/>
          </a:p>
          <a:p>
            <a:pPr marL="173038" lvl="0"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Meet with the mentor co-leads you invited to share in this activity and walk through the suggested questions. Decide together which they will address. Feel free to add questions to capture their special insights as appropriate for your team’s needs. Modify the slide as needed with any changes to the questions.</a:t>
            </a:r>
            <a:endParaRPr/>
          </a:p>
          <a:p>
            <a:pPr marL="173038" lvl="0"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You may keep this discussion informal but consider having someone record or take notes to share in a follow-up email. If virtual, consider using AI to create a summary of the recorded session.</a:t>
            </a:r>
            <a:endParaRPr/>
          </a:p>
          <a:p>
            <a:pPr marL="0" lvl="0" indent="0" algn="l" rtl="0">
              <a:lnSpc>
                <a:spcPct val="100000"/>
              </a:lnSpc>
              <a:spcBef>
                <a:spcPts val="0"/>
              </a:spcBef>
              <a:spcAft>
                <a:spcPts val="0"/>
              </a:spcAft>
              <a:buSzPts val="1400"/>
              <a:buFont typeface="Arial"/>
              <a:buNone/>
            </a:pPr>
            <a:endParaRPr sz="1400" b="1"/>
          </a:p>
          <a:p>
            <a:pPr marL="0" lvl="0" indent="0" algn="l" rtl="0">
              <a:lnSpc>
                <a:spcPct val="100000"/>
              </a:lnSpc>
              <a:spcBef>
                <a:spcPts val="0"/>
              </a:spcBef>
              <a:spcAft>
                <a:spcPts val="0"/>
              </a:spcAft>
              <a:buSzPts val="1400"/>
              <a:buFont typeface="Arial"/>
              <a:buNone/>
            </a:pPr>
            <a:r>
              <a:rPr lang="en-US" sz="1400" b="0"/>
              <a:t>POSSIBLE QUESTIONS FOR MENTORS</a:t>
            </a:r>
            <a:endParaRPr/>
          </a:p>
          <a:p>
            <a:pPr marL="401638" lvl="0"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What are some best practices or tips that were most helpful to you as you developed your plan?</a:t>
            </a:r>
            <a:endParaRPr/>
          </a:p>
          <a:p>
            <a:pPr marL="401638" lvl="0"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What were some pitfalls that helped you improve your practices?</a:t>
            </a:r>
            <a:endParaRPr/>
          </a:p>
          <a:p>
            <a:pPr marL="401638" lvl="0"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What words of wisdom or encouragement do you have for us as we tackle this challenging task?</a:t>
            </a:r>
            <a:endParaRPr/>
          </a:p>
          <a:p>
            <a:pPr marL="171450" lvl="0" indent="-82550" algn="l" rtl="0">
              <a:lnSpc>
                <a:spcPct val="100000"/>
              </a:lnSpc>
              <a:spcBef>
                <a:spcPts val="1200"/>
              </a:spcBef>
              <a:spcAft>
                <a:spcPts val="0"/>
              </a:spcAft>
              <a:buSzPts val="1400"/>
              <a:buFont typeface="Arial"/>
              <a:buNone/>
            </a:pPr>
            <a:endParaRPr sz="140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94" name="Google Shape;194;p5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5:notes"/>
          <p:cNvSpPr txBox="1">
            <a:spLocks noGrp="1"/>
          </p:cNvSpPr>
          <p:nvPr>
            <p:ph type="body" idx="1"/>
          </p:nvPr>
        </p:nvSpPr>
        <p:spPr>
          <a:xfrm>
            <a:off x="710248" y="4518203"/>
            <a:ext cx="5681980" cy="4269115"/>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Estimated time: 10-15 minutes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 this activity, we provide a list of information items to find in the Joint Staffing Resource Guide and Joint Staffing SharePoint site.</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400" b="0">
                <a:latin typeface="Calibri"/>
                <a:ea typeface="Calibri"/>
                <a:cs typeface="Calibri"/>
                <a:sym typeface="Calibri"/>
              </a:rPr>
              <a:t>BEFORE THE SESSION</a:t>
            </a:r>
            <a:endParaRPr/>
          </a:p>
          <a:p>
            <a:pPr marL="173038" marR="0" lvl="0" indent="-173038"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Decide how you’ll provide access to the “Treasure Hunt” handout for this activity: printed copies or link to the handout in the Learner Worksheets document. </a:t>
            </a:r>
            <a:endParaRPr/>
          </a:p>
          <a:p>
            <a:pPr marL="173038" marR="0" lvl="0" indent="-173038"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Make sure participants have access to the following:</a:t>
            </a:r>
            <a:endParaRPr/>
          </a:p>
          <a:p>
            <a:pPr marL="401638" lvl="1"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Joint Staffing Resource Guide: Printed copy of the guide or link to the online guide: </a:t>
            </a:r>
            <a:r>
              <a:rPr lang="en-US" u="sng">
                <a:solidFill>
                  <a:schemeClr val="hlink"/>
                </a:solidFill>
                <a:hlinkClick r:id="rId3"/>
              </a:rPr>
              <a:t>joint-staffing-resource-guide.pdf</a:t>
            </a:r>
            <a:endParaRPr sz="1400" b="0" i="0" u="none" strike="noStrike" cap="none">
              <a:solidFill>
                <a:schemeClr val="dk1"/>
              </a:solidFill>
              <a:latin typeface="Calibri"/>
              <a:ea typeface="Calibri"/>
              <a:cs typeface="Calibri"/>
              <a:sym typeface="Calibri"/>
            </a:endParaRPr>
          </a:p>
          <a:p>
            <a:pPr marL="401638" lvl="1"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SharePoint site: </a:t>
            </a:r>
            <a:r>
              <a:rPr lang="en-US" u="sng">
                <a:solidFill>
                  <a:schemeClr val="hlink"/>
                </a:solidFill>
                <a:hlinkClick r:id="rId4"/>
              </a:rPr>
              <a:t>LMP Coalition Joint Staffing - Home</a:t>
            </a:r>
            <a:endParaRPr sz="1400" b="0" i="0" u="none" strike="noStrike" cap="none">
              <a:solidFill>
                <a:schemeClr val="dk1"/>
              </a:solidFill>
              <a:latin typeface="Calibri"/>
              <a:ea typeface="Calibri"/>
              <a:cs typeface="Calibri"/>
              <a:sym typeface="Calibri"/>
            </a:endParaRPr>
          </a:p>
          <a:p>
            <a:pPr marL="401638" lvl="1" indent="-173038"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“Treasure Hunt” handout: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https://www.lmpartnership.org/how-to-guide/joint-staffing-booster-coalition-labor-and-kp-management</a:t>
            </a:r>
            <a:endParaRPr sz="14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b="0"/>
          </a:p>
          <a:p>
            <a:pPr marL="0" lvl="0" indent="0" algn="l" rtl="0">
              <a:lnSpc>
                <a:spcPct val="100000"/>
              </a:lnSpc>
              <a:spcBef>
                <a:spcPts val="0"/>
              </a:spcBef>
              <a:spcAft>
                <a:spcPts val="0"/>
              </a:spcAft>
              <a:buSzPts val="1400"/>
              <a:buFont typeface="Arial"/>
              <a:buNone/>
            </a:pPr>
            <a:r>
              <a:rPr lang="en-US" b="0"/>
              <a:t>INSTRUCTIONS</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Provide participants with the “Treasure Hunt” handout or link and explain the activity. </a:t>
            </a:r>
            <a:endParaRPr/>
          </a:p>
          <a:p>
            <a:pPr marL="401638" marR="0" lvl="1"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Note page numbers for items found in the Resource Guide.</a:t>
            </a:r>
            <a:endParaRPr/>
          </a:p>
          <a:p>
            <a:pPr marL="401638" marR="0" lvl="1"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For items found on the SharePoint site, ask participants to simply note that as the location.</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Give participants 5 minutes to work individually or in pairs to find the items in the handout, which are as follows, locations noted in bold: </a:t>
            </a:r>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Link to the online app: </a:t>
            </a:r>
            <a:endParaRPr/>
          </a:p>
          <a:p>
            <a:pPr marL="690563" lvl="1" indent="-228600" algn="l" rtl="0">
              <a:lnSpc>
                <a:spcPct val="100000"/>
              </a:lnSpc>
              <a:spcBef>
                <a:spcPts val="0"/>
              </a:spcBef>
              <a:spcAft>
                <a:spcPts val="0"/>
              </a:spcAft>
              <a:buSzPts val="1400"/>
              <a:buFont typeface="Arial"/>
              <a:buChar char="•"/>
            </a:pPr>
            <a:r>
              <a:rPr lang="en-US"/>
              <a:t>To SharePoint site: </a:t>
            </a:r>
            <a:r>
              <a:rPr lang="en-US" u="sng">
                <a:solidFill>
                  <a:schemeClr val="hlink"/>
                </a:solidFill>
                <a:hlinkClick r:id="rId4"/>
              </a:rPr>
              <a:t>https://sp-cloud.kp.org/sites/LMPCoalitionJointStaffing?mkt_tok=NzE1LVJJWi05NTkAAAGYBmPthMjGilPGUVicMkJphIb6k6YKIXwmENI1kJ8nZLnPTBL-_LBTQ7DpIr3hyQuuhx0Rw9aTHFKdXgzMeYg</a:t>
            </a:r>
            <a:r>
              <a:rPr lang="en-US"/>
              <a:t> </a:t>
            </a:r>
            <a:endParaRPr/>
          </a:p>
          <a:p>
            <a:pPr marL="690563" lvl="1" indent="-228600" algn="l" rtl="0">
              <a:lnSpc>
                <a:spcPct val="100000"/>
              </a:lnSpc>
              <a:spcBef>
                <a:spcPts val="0"/>
              </a:spcBef>
              <a:spcAft>
                <a:spcPts val="0"/>
              </a:spcAft>
              <a:buSzPts val="1400"/>
              <a:buFont typeface="Arial"/>
              <a:buChar char="•"/>
            </a:pPr>
            <a:r>
              <a:rPr lang="en-US"/>
              <a:t>Direct to online app: </a:t>
            </a:r>
            <a:r>
              <a:rPr lang="en-US" u="sng">
                <a:solidFill>
                  <a:schemeClr val="hlink"/>
                </a:solidFill>
                <a:hlinkClick r:id="rId6"/>
              </a:rPr>
              <a:t>https://apps.powerapps.com/play/e/default-3f8a7bc4-e337-47a5-a0fc-0d512c0e05f1/a/4b624251-5f44-453f-8cdc-e8555b30b375?tenantId=3f8a7bc4-e337-47a5-a0fc-0d512c0e05f1&amp;sourcetime=1768500106681</a:t>
            </a:r>
            <a:endParaRPr sz="1400">
              <a:latin typeface="Calibri"/>
              <a:ea typeface="Calibri"/>
              <a:cs typeface="Calibri"/>
              <a:sym typeface="Calibri"/>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Steps in the Joint Staffing Process, </a:t>
            </a:r>
            <a:r>
              <a:rPr lang="en-US" sz="1400" b="1" i="0" u="none" strike="noStrike" cap="none">
                <a:solidFill>
                  <a:schemeClr val="dk1"/>
                </a:solidFill>
                <a:latin typeface="Calibri"/>
                <a:ea typeface="Calibri"/>
                <a:cs typeface="Calibri"/>
                <a:sym typeface="Calibri"/>
              </a:rPr>
              <a:t>Resource Guide, pages 5-11</a:t>
            </a:r>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Basic dataset to be gathered or provided to each UBT, </a:t>
            </a:r>
            <a:r>
              <a:rPr lang="en-US" sz="1400" b="1">
                <a:latin typeface="Calibri"/>
                <a:ea typeface="Calibri"/>
                <a:cs typeface="Calibri"/>
                <a:sym typeface="Calibri"/>
              </a:rPr>
              <a:t>Resource Guide, </a:t>
            </a:r>
            <a:r>
              <a:rPr lang="en-US" sz="1400" b="1" i="0" u="none" strike="noStrike" cap="none">
                <a:solidFill>
                  <a:schemeClr val="dk1"/>
                </a:solidFill>
                <a:latin typeface="Calibri"/>
                <a:ea typeface="Calibri"/>
                <a:cs typeface="Calibri"/>
                <a:sym typeface="Calibri"/>
              </a:rPr>
              <a:t>page 8</a:t>
            </a:r>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Who should participate in joint staffing, </a:t>
            </a:r>
            <a:r>
              <a:rPr lang="en-US" sz="1400" b="1">
                <a:latin typeface="Calibri"/>
                <a:ea typeface="Calibri"/>
                <a:cs typeface="Calibri"/>
                <a:sym typeface="Calibri"/>
              </a:rPr>
              <a:t>Resource Guide, </a:t>
            </a:r>
            <a:r>
              <a:rPr lang="en-US" sz="1400" b="1" i="0" u="none" strike="noStrike" cap="none">
                <a:solidFill>
                  <a:schemeClr val="dk1"/>
                </a:solidFill>
                <a:latin typeface="Calibri"/>
                <a:ea typeface="Calibri"/>
                <a:cs typeface="Calibri"/>
                <a:sym typeface="Calibri"/>
              </a:rPr>
              <a:t>page 13 </a:t>
            </a:r>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Steps for jointly creating a unit staffing model, </a:t>
            </a:r>
            <a:r>
              <a:rPr lang="en-US" sz="1400" b="1">
                <a:latin typeface="Calibri"/>
                <a:ea typeface="Calibri"/>
                <a:cs typeface="Calibri"/>
                <a:sym typeface="Calibri"/>
              </a:rPr>
              <a:t>Resource Guide, </a:t>
            </a:r>
            <a:r>
              <a:rPr lang="en-US" sz="1400" b="1" i="0" u="none" strike="noStrike" cap="none">
                <a:solidFill>
                  <a:schemeClr val="dk1"/>
                </a:solidFill>
                <a:latin typeface="Calibri"/>
                <a:ea typeface="Calibri"/>
                <a:cs typeface="Calibri"/>
                <a:sym typeface="Calibri"/>
              </a:rPr>
              <a:t>page 26</a:t>
            </a:r>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Steps for creating a budget for backfill and planned replacement, </a:t>
            </a:r>
            <a:r>
              <a:rPr lang="en-US" sz="1400" b="1">
                <a:latin typeface="Calibri"/>
                <a:ea typeface="Calibri"/>
                <a:cs typeface="Calibri"/>
                <a:sym typeface="Calibri"/>
              </a:rPr>
              <a:t>Resource Guide, </a:t>
            </a:r>
            <a:r>
              <a:rPr lang="en-US" sz="1400" b="1" i="0" u="none" strike="noStrike" cap="none">
                <a:solidFill>
                  <a:schemeClr val="dk1"/>
                </a:solidFill>
                <a:latin typeface="Calibri"/>
                <a:ea typeface="Calibri"/>
                <a:cs typeface="Calibri"/>
                <a:sym typeface="Calibri"/>
              </a:rPr>
              <a:t>pages 28-29</a:t>
            </a:r>
            <a:endParaRPr/>
          </a:p>
          <a:p>
            <a:pPr marL="401638" lvl="1" indent="-171450"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Escalation pathway for removing barriers in joint staffing planning, </a:t>
            </a:r>
            <a:r>
              <a:rPr lang="en-US" sz="1400" b="1">
                <a:latin typeface="Calibri"/>
                <a:ea typeface="Calibri"/>
                <a:cs typeface="Calibri"/>
                <a:sym typeface="Calibri"/>
              </a:rPr>
              <a:t>Resource Guide, </a:t>
            </a:r>
            <a:r>
              <a:rPr lang="en-US" sz="1400" b="1" i="0" u="none" strike="noStrike" cap="none">
                <a:solidFill>
                  <a:schemeClr val="dk1"/>
                </a:solidFill>
                <a:latin typeface="Calibri"/>
                <a:ea typeface="Calibri"/>
                <a:cs typeface="Calibri"/>
                <a:sym typeface="Calibri"/>
              </a:rPr>
              <a:t>page 35</a:t>
            </a:r>
            <a:endParaRPr/>
          </a:p>
          <a:p>
            <a:pPr marL="401638" lvl="1" indent="-171450" algn="l" rtl="0">
              <a:lnSpc>
                <a:spcPct val="100000"/>
              </a:lnSpc>
              <a:spcBef>
                <a:spcPts val="0"/>
              </a:spcBef>
              <a:spcAft>
                <a:spcPts val="0"/>
              </a:spcAft>
              <a:buSzPts val="1400"/>
              <a:buFont typeface="Arial"/>
              <a:buChar char="•"/>
            </a:pPr>
            <a:r>
              <a:rPr lang="en-US" sz="1400">
                <a:latin typeface="Calibri"/>
                <a:ea typeface="Calibri"/>
                <a:cs typeface="Calibri"/>
                <a:sym typeface="Calibri"/>
              </a:rPr>
              <a:t>The staffing plan you submitted for the previous year: </a:t>
            </a:r>
            <a:r>
              <a:rPr lang="en-US" sz="1400" u="sng">
                <a:solidFill>
                  <a:schemeClr val="hlink"/>
                </a:solidFill>
                <a:hlinkClick r:id="rId4"/>
              </a:rPr>
              <a:t>https://sp-cloud.kp.org/sites/LMPCoalitionJointStaffing?mkt_tok=NzE1LVJJWi05NTkAAAGYBmPthMjGilPGUVicMkJphIb6k6YKIXwmENI1kJ8nZLnPTBL-_LBTQ7DpIr3hyQuuhx0Rw9aTHFKdXgzMeYg</a:t>
            </a:r>
            <a:endParaRPr sz="140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b="0"/>
          </a:p>
        </p:txBody>
      </p:sp>
      <p:sp>
        <p:nvSpPr>
          <p:cNvPr id="203" name="Google Shape;203;p5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b="1"/>
              <a:t>Facilitator notes:</a:t>
            </a:r>
            <a:endParaRPr/>
          </a:p>
          <a:p>
            <a:pPr marL="0" marR="0" lvl="0" indent="0" algn="l" rtl="0">
              <a:lnSpc>
                <a:spcPct val="100000"/>
              </a:lnSpc>
              <a:spcBef>
                <a:spcPts val="0"/>
              </a:spcBef>
              <a:spcAft>
                <a:spcPts val="0"/>
              </a:spcAft>
              <a:buClr>
                <a:schemeClr val="dk1"/>
              </a:buClr>
              <a:buSzPts val="1200"/>
              <a:buFont typeface="Calibri"/>
              <a:buNone/>
            </a:pPr>
            <a:r>
              <a:rPr lang="en-US" sz="1400" b="0"/>
              <a:t>Introductions are optional depending on your situation. </a:t>
            </a:r>
            <a:endParaRPr/>
          </a:p>
          <a:p>
            <a:pPr marL="171450" marR="0" lvl="0" indent="-171450" algn="l" rtl="0">
              <a:lnSpc>
                <a:spcPct val="100000"/>
              </a:lnSpc>
              <a:spcBef>
                <a:spcPts val="0"/>
              </a:spcBef>
              <a:spcAft>
                <a:spcPts val="0"/>
              </a:spcAft>
              <a:buClr>
                <a:schemeClr val="dk1"/>
              </a:buClr>
              <a:buSzPts val="1200"/>
              <a:buFont typeface="Arial"/>
              <a:buChar char="•"/>
            </a:pPr>
            <a:r>
              <a:rPr lang="en-US" sz="1400" b="0"/>
              <a:t>If you’re facilitating a short huddle or meeting with an existing team, you may not need introductions at all.</a:t>
            </a:r>
            <a:endParaRPr/>
          </a:p>
          <a:p>
            <a:pPr marL="171450" marR="0" lvl="0" indent="-171450" algn="l" rtl="0">
              <a:lnSpc>
                <a:spcPct val="100000"/>
              </a:lnSpc>
              <a:spcBef>
                <a:spcPts val="0"/>
              </a:spcBef>
              <a:spcAft>
                <a:spcPts val="0"/>
              </a:spcAft>
              <a:buClr>
                <a:schemeClr val="dk1"/>
              </a:buClr>
              <a:buSzPts val="1200"/>
              <a:buFont typeface="Arial"/>
              <a:buChar char="•"/>
            </a:pPr>
            <a:r>
              <a:rPr lang="en-US" sz="1400" b="0"/>
              <a:t>If you’re facilitating for a team with less experience working together or that has new members, consider a short intro for yourself and ask participants to provide brief intros for themselves in chat. Below are some ideas for introductions; select as you see fit.</a:t>
            </a:r>
            <a:endParaRPr/>
          </a:p>
          <a:p>
            <a:pPr marL="0" marR="0" lvl="0" indent="0" algn="l" rtl="0">
              <a:lnSpc>
                <a:spcPct val="100000"/>
              </a:lnSpc>
              <a:spcBef>
                <a:spcPts val="0"/>
              </a:spcBef>
              <a:spcAft>
                <a:spcPts val="0"/>
              </a:spcAft>
              <a:buClr>
                <a:schemeClr val="dk1"/>
              </a:buClr>
              <a:buSzPts val="1200"/>
              <a:buFont typeface="Calibri"/>
              <a:buNone/>
            </a:pPr>
            <a:endParaRPr sz="1400" b="0"/>
          </a:p>
          <a:p>
            <a:pPr marL="0" marR="0" lvl="0" indent="0" algn="l" rtl="0">
              <a:lnSpc>
                <a:spcPct val="100000"/>
              </a:lnSpc>
              <a:spcBef>
                <a:spcPts val="0"/>
              </a:spcBef>
              <a:spcAft>
                <a:spcPts val="0"/>
              </a:spcAft>
              <a:buClr>
                <a:schemeClr val="dk1"/>
              </a:buClr>
              <a:buSzPts val="1200"/>
              <a:buFont typeface="Calibri"/>
              <a:buNone/>
            </a:pPr>
            <a:r>
              <a:rPr lang="en-US" sz="1400" b="0"/>
              <a:t>FACILITATORS: Name, job title, and experience in joint staffing</a:t>
            </a:r>
            <a:endParaRPr/>
          </a:p>
          <a:p>
            <a:pPr marL="0" marR="0" lvl="0" indent="0" algn="l" rtl="0">
              <a:lnSpc>
                <a:spcPct val="100000"/>
              </a:lnSpc>
              <a:spcBef>
                <a:spcPts val="600"/>
              </a:spcBef>
              <a:spcAft>
                <a:spcPts val="0"/>
              </a:spcAft>
              <a:buClr>
                <a:schemeClr val="dk1"/>
              </a:buClr>
              <a:buSzPts val="1200"/>
              <a:buFont typeface="Calibri"/>
              <a:buNone/>
            </a:pPr>
            <a:r>
              <a:rPr lang="en-US" sz="1400" b="0"/>
              <a:t>PARTICIPANTS: Name, co-lead for labor or management, and experience level with joint staffing</a:t>
            </a:r>
            <a:endParaRPr/>
          </a:p>
        </p:txBody>
      </p:sp>
      <p:sp>
        <p:nvSpPr>
          <p:cNvPr id="61" name="Google Shape;61;p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t>Facilitator notes:</a:t>
            </a:r>
            <a:endParaRPr sz="1400"/>
          </a:p>
          <a:p>
            <a:pPr marL="0" marR="0" lvl="0" indent="0" algn="l" rtl="0">
              <a:lnSpc>
                <a:spcPct val="100000"/>
              </a:lnSpc>
              <a:spcBef>
                <a:spcPts val="0"/>
              </a:spcBef>
              <a:spcAft>
                <a:spcPts val="0"/>
              </a:spcAft>
              <a:buClr>
                <a:schemeClr val="dk1"/>
              </a:buClr>
              <a:buSzPts val="1200"/>
              <a:buFont typeface="Arial"/>
              <a:buNone/>
            </a:pPr>
            <a:endParaRPr sz="1400"/>
          </a:p>
          <a:p>
            <a:pPr marL="0" marR="0" lvl="0" indent="0" algn="l" rtl="0">
              <a:lnSpc>
                <a:spcPct val="100000"/>
              </a:lnSpc>
              <a:spcBef>
                <a:spcPts val="0"/>
              </a:spcBef>
              <a:spcAft>
                <a:spcPts val="0"/>
              </a:spcAft>
              <a:buClr>
                <a:schemeClr val="dk1"/>
              </a:buClr>
              <a:buSzPts val="1200"/>
              <a:buFont typeface="Arial"/>
              <a:buNone/>
            </a:pPr>
            <a:r>
              <a:rPr lang="en-US" sz="1400"/>
              <a:t>If needed, go over the housekeeping items that are appropriate for your huddle or meeting. Delete any items on the slide that don’t apply.</a:t>
            </a:r>
            <a:endParaRPr sz="1400"/>
          </a:p>
        </p:txBody>
      </p:sp>
      <p:sp>
        <p:nvSpPr>
          <p:cNvPr id="69" name="Google Shape;69;p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t>Estimated time: 5-10 minutes</a:t>
            </a:r>
            <a:endParaRPr/>
          </a:p>
          <a:p>
            <a:pPr marL="0" lvl="0" indent="0" algn="l" rtl="0">
              <a:lnSpc>
                <a:spcPct val="100000"/>
              </a:lnSpc>
              <a:spcBef>
                <a:spcPts val="0"/>
              </a:spcBef>
              <a:spcAft>
                <a:spcPts val="0"/>
              </a:spcAft>
              <a:buSzPts val="1400"/>
              <a:buNone/>
            </a:pPr>
            <a:endParaRPr sz="1400" b="1"/>
          </a:p>
          <a:p>
            <a:pPr marL="0" lvl="0" indent="0" algn="l" rtl="0">
              <a:lnSpc>
                <a:spcPct val="100000"/>
              </a:lnSpc>
              <a:spcBef>
                <a:spcPts val="0"/>
              </a:spcBef>
              <a:spcAft>
                <a:spcPts val="0"/>
              </a:spcAft>
              <a:buSzPts val="1400"/>
              <a:buNone/>
            </a:pPr>
            <a:r>
              <a:rPr lang="en-US" sz="1400" b="1"/>
              <a:t>Facilitator notes:</a:t>
            </a:r>
            <a:endParaRPr/>
          </a:p>
          <a:p>
            <a:pPr marL="0" lvl="0" indent="0" algn="l" rtl="0">
              <a:lnSpc>
                <a:spcPct val="100000"/>
              </a:lnSpc>
              <a:spcBef>
                <a:spcPts val="0"/>
              </a:spcBef>
              <a:spcAft>
                <a:spcPts val="0"/>
              </a:spcAft>
              <a:buSzPts val="1400"/>
              <a:buNone/>
            </a:pPr>
            <a:endParaRPr sz="1400" b="1"/>
          </a:p>
          <a:p>
            <a:pPr marL="0" lvl="0" indent="0" algn="l" rtl="0">
              <a:lnSpc>
                <a:spcPct val="100000"/>
              </a:lnSpc>
              <a:spcBef>
                <a:spcPts val="0"/>
              </a:spcBef>
              <a:spcAft>
                <a:spcPts val="0"/>
              </a:spcAft>
              <a:buSzPts val="1400"/>
              <a:buNone/>
            </a:pPr>
            <a:r>
              <a:rPr lang="en-US" sz="1400" b="0"/>
              <a:t>BEFORE THE SESSION</a:t>
            </a:r>
            <a:endParaRPr/>
          </a:p>
          <a:p>
            <a:pPr marL="168275" marR="0" lvl="0" indent="-168275"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Make sure you can access and play the booster video. </a:t>
            </a:r>
            <a:r>
              <a:rPr lang="en-US" sz="1400" u="sng">
                <a:solidFill>
                  <a:schemeClr val="hlink"/>
                </a:solidFill>
                <a:hlinkClick r:id="rId3"/>
              </a:rPr>
              <a:t>https://www.lmpartnership.org/how-to-guide/joint-staffing-booster-coalition-labor-and-kp-management</a:t>
            </a:r>
            <a:endParaRPr sz="1400" u="sng"/>
          </a:p>
          <a:p>
            <a:pPr marL="168275" lvl="0" indent="-79375" algn="l" rtl="0">
              <a:lnSpc>
                <a:spcPct val="100000"/>
              </a:lnSpc>
              <a:spcBef>
                <a:spcPts val="0"/>
              </a:spcBef>
              <a:spcAft>
                <a:spcPts val="0"/>
              </a:spcAft>
              <a:buSzPts val="1400"/>
              <a:buFont typeface="Arial"/>
              <a:buNone/>
            </a:pPr>
            <a:endParaRPr sz="1400" b="0" i="0" u="none" strike="noStrike" cap="none">
              <a:solidFill>
                <a:schemeClr val="dk1"/>
              </a:solidFill>
              <a:latin typeface="Calibri"/>
              <a:ea typeface="Calibri"/>
              <a:cs typeface="Calibri"/>
              <a:sym typeface="Calibri"/>
            </a:endParaRPr>
          </a:p>
          <a:p>
            <a:pPr marL="168275" lvl="0" indent="-168275" algn="l" rtl="0">
              <a:lnSpc>
                <a:spcPct val="100000"/>
              </a:lnSpc>
              <a:spcBef>
                <a:spcPts val="0"/>
              </a:spcBef>
              <a:spcAft>
                <a:spcPts val="0"/>
              </a:spcAft>
              <a:buSzPts val="1400"/>
              <a:buFont typeface="Arial"/>
              <a:buChar char="•"/>
            </a:pPr>
            <a:r>
              <a:rPr lang="en-US" sz="1400" b="0" i="0" u="none" strike="noStrike" cap="none">
                <a:solidFill>
                  <a:schemeClr val="dk1"/>
                </a:solidFill>
                <a:latin typeface="Calibri"/>
                <a:ea typeface="Calibri"/>
                <a:cs typeface="Calibri"/>
                <a:sym typeface="Calibri"/>
              </a:rPr>
              <a:t>Have the link to the Joint Staffing Resource Guide ready to share. </a:t>
            </a:r>
            <a:r>
              <a:rPr lang="en-US" sz="1400" u="sng">
                <a:solidFill>
                  <a:schemeClr val="hlink"/>
                </a:solidFill>
                <a:hlinkClick r:id="rId4"/>
              </a:rPr>
              <a:t>joint-staffing-resource-guide.pdf</a:t>
            </a:r>
            <a:endParaRPr sz="14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400"/>
          </a:p>
          <a:p>
            <a:pPr marL="0" lvl="0" indent="0" algn="l" rtl="0">
              <a:lnSpc>
                <a:spcPct val="100000"/>
              </a:lnSpc>
              <a:spcBef>
                <a:spcPts val="0"/>
              </a:spcBef>
              <a:spcAft>
                <a:spcPts val="0"/>
              </a:spcAft>
              <a:buSzPts val="1400"/>
              <a:buFont typeface="Arial"/>
              <a:buNone/>
            </a:pPr>
            <a:r>
              <a:rPr lang="en-US" sz="1400"/>
              <a:t>INSTRUCTIONS</a:t>
            </a:r>
            <a:endParaRPr/>
          </a:p>
          <a:p>
            <a:pPr marL="168275" lvl="0" indent="-168275" algn="l" rtl="0">
              <a:lnSpc>
                <a:spcPct val="100000"/>
              </a:lnSpc>
              <a:spcBef>
                <a:spcPts val="0"/>
              </a:spcBef>
              <a:spcAft>
                <a:spcPts val="0"/>
              </a:spcAft>
              <a:buSzPts val="1400"/>
              <a:buFont typeface="Arial"/>
              <a:buAutoNum type="arabicPeriod"/>
            </a:pPr>
            <a:r>
              <a:rPr lang="en-US" sz="1400" b="0" i="0" u="none" strike="noStrike" cap="none">
                <a:solidFill>
                  <a:schemeClr val="dk1"/>
                </a:solidFill>
                <a:latin typeface="Calibri"/>
                <a:ea typeface="Calibri"/>
                <a:cs typeface="Calibri"/>
                <a:sym typeface="Calibri"/>
              </a:rPr>
              <a:t>Show the booster video and share the link to the Joint Staffing Resource Guide. </a:t>
            </a:r>
            <a:endParaRPr/>
          </a:p>
          <a:p>
            <a:pPr marL="168275" lvl="0" indent="-168275" algn="l" rtl="0">
              <a:lnSpc>
                <a:spcPct val="100000"/>
              </a:lnSpc>
              <a:spcBef>
                <a:spcPts val="0"/>
              </a:spcBef>
              <a:spcAft>
                <a:spcPts val="0"/>
              </a:spcAft>
              <a:buSzPts val="1400"/>
              <a:buFont typeface="Arial"/>
              <a:buAutoNum type="arabicPeriod"/>
            </a:pPr>
            <a:r>
              <a:rPr lang="en-US" sz="1400" b="0" i="0" u="none" strike="noStrike" cap="none">
                <a:solidFill>
                  <a:schemeClr val="dk1"/>
                </a:solidFill>
                <a:latin typeface="Calibri"/>
                <a:ea typeface="Calibri"/>
                <a:cs typeface="Calibri"/>
                <a:sym typeface="Calibri"/>
              </a:rPr>
              <a:t>If needed, spend a few minutes answering questions from participants.</a:t>
            </a:r>
            <a:endParaRPr/>
          </a:p>
          <a:p>
            <a:pPr marL="0" lvl="0" indent="0" algn="l" rtl="0">
              <a:lnSpc>
                <a:spcPct val="100000"/>
              </a:lnSpc>
              <a:spcBef>
                <a:spcPts val="0"/>
              </a:spcBef>
              <a:spcAft>
                <a:spcPts val="0"/>
              </a:spcAft>
              <a:buSzPts val="1400"/>
              <a:buFont typeface="Arial"/>
              <a:buNone/>
            </a:pPr>
            <a:endParaRPr sz="1400"/>
          </a:p>
        </p:txBody>
      </p:sp>
      <p:sp>
        <p:nvSpPr>
          <p:cNvPr id="108" name="Google Shape;108;p2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Estimated time: 5-10 minutes </a:t>
            </a:r>
            <a:r>
              <a:rPr lang="en-US" sz="1400" b="0">
                <a:latin typeface="Calibri"/>
                <a:ea typeface="Calibri"/>
                <a:cs typeface="Calibri"/>
                <a:sym typeface="Calibri"/>
              </a:rPr>
              <a:t>(for all 5 questions)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lvl="0" indent="0" algn="l" rtl="0">
              <a:lnSpc>
                <a:spcPct val="100000"/>
              </a:lnSpc>
              <a:spcBef>
                <a:spcPts val="0"/>
              </a:spcBef>
              <a:spcAft>
                <a:spcPts val="0"/>
              </a:spcAft>
              <a:buSzPts val="1400"/>
              <a:buNone/>
            </a:pPr>
            <a:r>
              <a:rPr lang="en-US" sz="1400"/>
              <a:t>After watching the booster video, ask participants multiple-choice questions to reinforce retention of key information. </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400" b="0">
                <a:latin typeface="Calibri"/>
                <a:ea typeface="Calibri"/>
                <a:cs typeface="Calibri"/>
                <a:sym typeface="Calibri"/>
              </a:rPr>
              <a:t>BEFORE THE SESSION</a:t>
            </a:r>
            <a:endParaRPr/>
          </a:p>
          <a:p>
            <a:pPr marL="173038" lvl="0" indent="-173038" algn="l" rtl="0">
              <a:lnSpc>
                <a:spcPct val="100000"/>
              </a:lnSpc>
              <a:spcBef>
                <a:spcPts val="0"/>
              </a:spcBef>
              <a:spcAft>
                <a:spcPts val="0"/>
              </a:spcAft>
              <a:buSzPts val="1400"/>
              <a:buFont typeface="Arial"/>
              <a:buChar char="•"/>
            </a:pPr>
            <a:r>
              <a:rPr lang="en-US" sz="1400"/>
              <a:t>For a virtual session, use your preferred polling application to create the multiple-choice questions on this and the next 3 slides.</a:t>
            </a:r>
            <a:endParaRPr/>
          </a:p>
          <a:p>
            <a:pPr marL="173038" lvl="0" indent="-173038" algn="l" rtl="0">
              <a:lnSpc>
                <a:spcPct val="100000"/>
              </a:lnSpc>
              <a:spcBef>
                <a:spcPts val="0"/>
              </a:spcBef>
              <a:spcAft>
                <a:spcPts val="0"/>
              </a:spcAft>
              <a:buSzPts val="1400"/>
              <a:buFont typeface="Arial"/>
              <a:buChar char="•"/>
            </a:pPr>
            <a:r>
              <a:rPr lang="en-US" sz="1400"/>
              <a:t>If doing an in-person huddle or team meeting, provide the “Knowledge Check” handout in the Learner Worksheets document.</a:t>
            </a:r>
            <a:endParaRPr/>
          </a:p>
          <a:p>
            <a:pPr marL="173038" lvl="0" indent="-173038" algn="l" rtl="0">
              <a:lnSpc>
                <a:spcPct val="100000"/>
              </a:lnSpc>
              <a:spcBef>
                <a:spcPts val="0"/>
              </a:spcBef>
              <a:spcAft>
                <a:spcPts val="0"/>
              </a:spcAft>
              <a:buSzPts val="1400"/>
              <a:buFont typeface="Arial"/>
              <a:buChar char="•"/>
            </a:pPr>
            <a:r>
              <a:rPr lang="en-US" sz="1400"/>
              <a:t>Note that the correct answers are indicated in bold.</a:t>
            </a:r>
            <a:endParaRPr/>
          </a:p>
          <a:p>
            <a:pPr marL="171450" lvl="0" indent="-8255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0">
                <a:latin typeface="Calibri"/>
                <a:ea typeface="Calibri"/>
                <a:cs typeface="Calibri"/>
                <a:sym typeface="Calibri"/>
              </a:rPr>
              <a:t>INSTRUCTIONS</a:t>
            </a:r>
            <a:endParaRPr/>
          </a:p>
          <a:p>
            <a:pPr marL="171450" lvl="0" indent="-171450" algn="l" rtl="0">
              <a:lnSpc>
                <a:spcPct val="100000"/>
              </a:lnSpc>
              <a:spcBef>
                <a:spcPts val="0"/>
              </a:spcBef>
              <a:spcAft>
                <a:spcPts val="0"/>
              </a:spcAft>
              <a:buSzPts val="1400"/>
              <a:buFont typeface="Arial"/>
              <a:buChar char="•"/>
            </a:pPr>
            <a:r>
              <a:rPr lang="en-US" sz="1400" b="0">
                <a:latin typeface="Calibri"/>
                <a:ea typeface="Calibri"/>
                <a:cs typeface="Calibri"/>
                <a:sym typeface="Calibri"/>
              </a:rPr>
              <a:t>After watching the video, ask participants to respond to the questions.</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400" b="0">
                <a:latin typeface="Calibri"/>
                <a:ea typeface="Calibri"/>
                <a:cs typeface="Calibri"/>
                <a:sym typeface="Calibri"/>
              </a:rPr>
              <a:t>QUESTION 1: </a:t>
            </a:r>
            <a:endParaRPr/>
          </a:p>
          <a:p>
            <a:pPr marL="0" lvl="0" indent="0" algn="l" rtl="0">
              <a:lnSpc>
                <a:spcPct val="100000"/>
              </a:lnSpc>
              <a:spcBef>
                <a:spcPts val="0"/>
              </a:spcBef>
              <a:spcAft>
                <a:spcPts val="0"/>
              </a:spcAft>
              <a:buSzPts val="1400"/>
              <a:buFont typeface="Arial"/>
              <a:buNone/>
            </a:pPr>
            <a:r>
              <a:rPr lang="en-US" sz="1400" b="0">
                <a:latin typeface="Calibri"/>
                <a:ea typeface="Calibri"/>
                <a:cs typeface="Calibri"/>
                <a:sym typeface="Calibri"/>
              </a:rPr>
              <a:t>What date is your staffing plan due? Select the best answer.</a:t>
            </a:r>
            <a:endParaRPr/>
          </a:p>
          <a:p>
            <a:pPr marL="287338" lvl="0" indent="-287338" algn="l" rtl="0">
              <a:lnSpc>
                <a:spcPct val="100000"/>
              </a:lnSpc>
              <a:spcBef>
                <a:spcPts val="0"/>
              </a:spcBef>
              <a:spcAft>
                <a:spcPts val="0"/>
              </a:spcAft>
              <a:buSzPts val="1400"/>
              <a:buFont typeface="Arial"/>
              <a:buAutoNum type="alphaLcParenR"/>
            </a:pPr>
            <a:r>
              <a:rPr lang="en-US" sz="1400">
                <a:latin typeface="Calibri"/>
                <a:ea typeface="Calibri"/>
                <a:cs typeface="Calibri"/>
                <a:sym typeface="Calibri"/>
              </a:rPr>
              <a:t>August 31</a:t>
            </a:r>
            <a:endParaRPr/>
          </a:p>
          <a:p>
            <a:pPr marL="287338" lvl="0" indent="-287338" algn="l" rtl="0">
              <a:lnSpc>
                <a:spcPct val="100000"/>
              </a:lnSpc>
              <a:spcBef>
                <a:spcPts val="0"/>
              </a:spcBef>
              <a:spcAft>
                <a:spcPts val="0"/>
              </a:spcAft>
              <a:buSzPts val="1400"/>
              <a:buFont typeface="Arial"/>
              <a:buAutoNum type="alphaLcParenR"/>
            </a:pPr>
            <a:r>
              <a:rPr lang="en-US" sz="1400" b="1">
                <a:latin typeface="Calibri"/>
                <a:ea typeface="Calibri"/>
                <a:cs typeface="Calibri"/>
                <a:sym typeface="Calibri"/>
              </a:rPr>
              <a:t>June 30</a:t>
            </a:r>
            <a:endParaRPr/>
          </a:p>
          <a:p>
            <a:pPr marL="287338" lvl="0" indent="-287338" algn="l" rtl="0">
              <a:lnSpc>
                <a:spcPct val="100000"/>
              </a:lnSpc>
              <a:spcBef>
                <a:spcPts val="0"/>
              </a:spcBef>
              <a:spcAft>
                <a:spcPts val="0"/>
              </a:spcAft>
              <a:buSzPts val="1400"/>
              <a:buFont typeface="Arial"/>
              <a:buAutoNum type="alphaLcParenR"/>
            </a:pPr>
            <a:r>
              <a:rPr lang="en-US" sz="1400">
                <a:latin typeface="Calibri"/>
                <a:ea typeface="Calibri"/>
                <a:cs typeface="Calibri"/>
                <a:sym typeface="Calibri"/>
              </a:rPr>
              <a:t>December 31</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17" name="Google Shape;117;p1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QUESTION 2: </a:t>
            </a:r>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What is the main resource available to help you develop your staffing plan? Select the best answer.</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National Agreement</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Your job description</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Principles of Responsibility</a:t>
            </a:r>
            <a:endParaRPr/>
          </a:p>
          <a:p>
            <a:pPr marL="287338" lvl="0" indent="-287338" algn="l" rtl="0">
              <a:lnSpc>
                <a:spcPct val="100000"/>
              </a:lnSpc>
              <a:spcBef>
                <a:spcPts val="1200"/>
              </a:spcBef>
              <a:spcAft>
                <a:spcPts val="0"/>
              </a:spcAft>
              <a:buSzPts val="1400"/>
              <a:buFont typeface="Arial"/>
              <a:buAutoNum type="alphaLcParenR"/>
            </a:pPr>
            <a:r>
              <a:rPr lang="en-US" sz="1400" b="1">
                <a:latin typeface="Calibri"/>
                <a:ea typeface="Calibri"/>
                <a:cs typeface="Calibri"/>
                <a:sym typeface="Calibri"/>
              </a:rPr>
              <a:t>Joint Staffing Resource Guide</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25" name="Google Shape;125;p4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171450" lvl="0" indent="-8255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QUESTION 3: </a:t>
            </a:r>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In developing a joint staffing plan, which of the following is true as stated in the National Agreement? Select the best answer.</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KP managers or co-leads develop staffing plans for approval by Coalition Labor.</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Coalition Labor co-leads develop staffing plans for approval by KP managers or co-leads.</a:t>
            </a:r>
            <a:endParaRPr/>
          </a:p>
          <a:p>
            <a:pPr marL="287338" lvl="0" indent="-287338" algn="l" rtl="0">
              <a:lnSpc>
                <a:spcPct val="100000"/>
              </a:lnSpc>
              <a:spcBef>
                <a:spcPts val="1200"/>
              </a:spcBef>
              <a:spcAft>
                <a:spcPts val="0"/>
              </a:spcAft>
              <a:buSzPts val="1400"/>
              <a:buFont typeface="Arial"/>
              <a:buAutoNum type="alphaLcParenR"/>
            </a:pPr>
            <a:r>
              <a:rPr lang="en-US" sz="1400" b="1">
                <a:latin typeface="Calibri"/>
                <a:ea typeface="Calibri"/>
                <a:cs typeface="Calibri"/>
                <a:sym typeface="Calibri"/>
              </a:rPr>
              <a:t>Staffing plans must include meaningful participation and input from Coalition Labor.</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Management co-leads can submit a staffing plan without Coalition Labor input if they’re not available.</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33" name="Google Shape;133;p4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QUESTION 4: </a:t>
            </a:r>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Is consensus required before submitting your staffing plan? Select the best answer.</a:t>
            </a:r>
            <a:endParaRPr/>
          </a:p>
          <a:p>
            <a:pPr marL="287338" lvl="0" indent="-287338" algn="l" rtl="0">
              <a:lnSpc>
                <a:spcPct val="100000"/>
              </a:lnSpc>
              <a:spcBef>
                <a:spcPts val="1200"/>
              </a:spcBef>
              <a:spcAft>
                <a:spcPts val="0"/>
              </a:spcAft>
              <a:buSzPts val="1400"/>
              <a:buFont typeface="Arial"/>
              <a:buAutoNum type="alphaLcParenR"/>
            </a:pPr>
            <a:r>
              <a:rPr lang="en-US" sz="1400">
                <a:latin typeface="Calibri"/>
                <a:ea typeface="Calibri"/>
                <a:cs typeface="Calibri"/>
                <a:sym typeface="Calibri"/>
              </a:rPr>
              <a:t>No, a simple majority is sufficient.</a:t>
            </a:r>
            <a:endParaRPr/>
          </a:p>
          <a:p>
            <a:pPr marL="287338" lvl="0" indent="-287338" algn="l" rtl="0">
              <a:lnSpc>
                <a:spcPct val="100000"/>
              </a:lnSpc>
              <a:spcBef>
                <a:spcPts val="1200"/>
              </a:spcBef>
              <a:spcAft>
                <a:spcPts val="0"/>
              </a:spcAft>
              <a:buSzPts val="1400"/>
              <a:buFont typeface="Arial"/>
              <a:buAutoNum type="alphaLcParenR"/>
            </a:pPr>
            <a:r>
              <a:rPr lang="en-US" sz="1400" b="1">
                <a:latin typeface="Calibri"/>
                <a:ea typeface="Calibri"/>
                <a:cs typeface="Calibri"/>
                <a:sym typeface="Calibri"/>
              </a:rPr>
              <a:t>Yes, consensus must be obtained from the unit-based team.</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41" name="Google Shape;141;p5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a:latin typeface="Calibri"/>
                <a:ea typeface="Calibri"/>
                <a:cs typeface="Calibri"/>
                <a:sym typeface="Calibri"/>
              </a:rPr>
              <a:t>Facilitator notes:</a:t>
            </a:r>
            <a:endParaRPr/>
          </a:p>
          <a:p>
            <a:pPr marL="0" lvl="0" indent="0" algn="l" rtl="0">
              <a:lnSpc>
                <a:spcPct val="100000"/>
              </a:lnSpc>
              <a:spcBef>
                <a:spcPts val="0"/>
              </a:spcBef>
              <a:spcAft>
                <a:spcPts val="0"/>
              </a:spcAft>
              <a:buSzPts val="1400"/>
              <a:buNone/>
            </a:pPr>
            <a:endParaRPr sz="1400" b="1">
              <a:latin typeface="Calibri"/>
              <a:ea typeface="Calibri"/>
              <a:cs typeface="Calibri"/>
              <a:sym typeface="Calibri"/>
            </a:endParaRPr>
          </a:p>
          <a:p>
            <a:pPr marL="0" lvl="0" indent="0" algn="l" rtl="0">
              <a:lnSpc>
                <a:spcPct val="100000"/>
              </a:lnSpc>
              <a:spcBef>
                <a:spcPts val="0"/>
              </a:spcBef>
              <a:spcAft>
                <a:spcPts val="0"/>
              </a:spcAft>
              <a:buSzPts val="2400"/>
              <a:buNone/>
            </a:pPr>
            <a:r>
              <a:rPr lang="en-US" sz="1400" b="0">
                <a:latin typeface="Calibri"/>
                <a:ea typeface="Calibri"/>
                <a:cs typeface="Calibri"/>
                <a:sym typeface="Calibri"/>
              </a:rPr>
              <a:t>QUESTION 5: </a:t>
            </a:r>
            <a:endParaRPr/>
          </a:p>
          <a:p>
            <a:pPr marL="0" marR="0" lvl="0" indent="0" algn="l" rtl="0">
              <a:lnSpc>
                <a:spcPct val="100000"/>
              </a:lnSpc>
              <a:spcBef>
                <a:spcPts val="0"/>
              </a:spcBef>
              <a:spcAft>
                <a:spcPts val="0"/>
              </a:spcAft>
              <a:buClr>
                <a:srgbClr val="000000"/>
              </a:buClr>
              <a:buSzPts val="2400"/>
              <a:buFont typeface="Arial"/>
              <a:buNone/>
            </a:pPr>
            <a:r>
              <a:rPr lang="en-US" sz="1400" b="0" i="0" u="none" strike="noStrike" cap="none">
                <a:solidFill>
                  <a:schemeClr val="dk1"/>
                </a:solidFill>
                <a:latin typeface="Calibri"/>
                <a:ea typeface="Calibri"/>
                <a:cs typeface="Calibri"/>
                <a:sym typeface="Calibri"/>
              </a:rPr>
              <a:t>Is approval from upper management required before submitting the staffing plan? Select the best answer.</a:t>
            </a:r>
            <a:endParaRPr/>
          </a:p>
          <a:p>
            <a:pPr marL="457200" lvl="0" indent="-228600" algn="l" rtl="0">
              <a:lnSpc>
                <a:spcPct val="100000"/>
              </a:lnSpc>
              <a:spcBef>
                <a:spcPts val="0"/>
              </a:spcBef>
              <a:spcAft>
                <a:spcPts val="0"/>
              </a:spcAft>
              <a:buSzPts val="1400"/>
              <a:buFont typeface="Arial"/>
              <a:buAutoNum type="alphaLcParenR"/>
            </a:pPr>
            <a:r>
              <a:rPr lang="en-US" sz="1200" b="1" i="0" u="none" strike="noStrike" cap="none">
                <a:solidFill>
                  <a:schemeClr val="dk1"/>
                </a:solidFill>
                <a:latin typeface="Calibri"/>
                <a:ea typeface="Calibri"/>
                <a:cs typeface="Calibri"/>
                <a:sym typeface="Calibri"/>
              </a:rPr>
              <a:t>No, UBTs should focus on objective information (e.g., call volumes vs. available staff) to formulate a staffing model that meets the objective need and not worry about what will or will not be approved.</a:t>
            </a:r>
            <a:endParaRPr/>
          </a:p>
          <a:p>
            <a:pPr marL="457200" lvl="0" indent="-228600" algn="l" rtl="0">
              <a:lnSpc>
                <a:spcPct val="100000"/>
              </a:lnSpc>
              <a:spcBef>
                <a:spcPts val="0"/>
              </a:spcBef>
              <a:spcAft>
                <a:spcPts val="0"/>
              </a:spcAft>
              <a:buSzPts val="1400"/>
              <a:buFont typeface="Arial"/>
              <a:buAutoNum type="alphaLcParenR"/>
            </a:pPr>
            <a:r>
              <a:rPr lang="en-US" sz="1200" b="0" i="0" u="none" strike="noStrike" cap="none">
                <a:solidFill>
                  <a:schemeClr val="dk1"/>
                </a:solidFill>
                <a:latin typeface="Calibri"/>
                <a:ea typeface="Calibri"/>
                <a:cs typeface="Calibri"/>
                <a:sym typeface="Calibri"/>
              </a:rPr>
              <a:t>Yes, UBTs should ask upper management to approve the proposed staffing model before submitting it using the online tool.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Font typeface="Arial"/>
              <a:buNone/>
            </a:pPr>
            <a:endParaRPr sz="1400" b="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0"/>
          </a:p>
        </p:txBody>
      </p:sp>
      <p:sp>
        <p:nvSpPr>
          <p:cNvPr id="149" name="Google Shape;149;p5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4"/>
        <p:cNvGrpSpPr/>
        <p:nvPr/>
      </p:nvGrpSpPr>
      <p:grpSpPr>
        <a:xfrm>
          <a:off x="0" y="0"/>
          <a:ext cx="0" cy="0"/>
          <a:chOff x="0" y="0"/>
          <a:chExt cx="0" cy="0"/>
        </a:xfrm>
      </p:grpSpPr>
      <p:pic>
        <p:nvPicPr>
          <p:cNvPr id="15" name="Google Shape;15;p56" descr="A person and person in scrubs&#10;&#10;Description automatically generated"/>
          <p:cNvPicPr preferRelativeResize="0"/>
          <p:nvPr/>
        </p:nvPicPr>
        <p:blipFill rotWithShape="1">
          <a:blip r:embed="rId2">
            <a:alphaModFix/>
          </a:blip>
          <a:srcRect/>
          <a:stretch/>
        </p:blipFill>
        <p:spPr>
          <a:xfrm>
            <a:off x="-81280" y="-45720"/>
            <a:ext cx="12354560" cy="6949440"/>
          </a:xfrm>
          <a:prstGeom prst="rect">
            <a:avLst/>
          </a:prstGeom>
          <a:noFill/>
          <a:ln>
            <a:noFill/>
          </a:ln>
        </p:spPr>
      </p:pic>
      <p:sp>
        <p:nvSpPr>
          <p:cNvPr id="16" name="Google Shape;16;p56"/>
          <p:cNvSpPr txBox="1">
            <a:spLocks noGrp="1"/>
          </p:cNvSpPr>
          <p:nvPr>
            <p:ph type="title"/>
          </p:nvPr>
        </p:nvSpPr>
        <p:spPr>
          <a:xfrm>
            <a:off x="6675663" y="1414054"/>
            <a:ext cx="530352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venir"/>
              <a:buNone/>
              <a:defRPr sz="3200" b="1" cap="none">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56" title="LMP_CKPU_co-brand_logos_white.png"/>
          <p:cNvPicPr preferRelativeResize="0"/>
          <p:nvPr/>
        </p:nvPicPr>
        <p:blipFill rotWithShape="1">
          <a:blip r:embed="rId3">
            <a:alphaModFix/>
          </a:blip>
          <a:srcRect t="1028" b="1028"/>
          <a:stretch/>
        </p:blipFill>
        <p:spPr>
          <a:xfrm>
            <a:off x="6675663" y="5967755"/>
            <a:ext cx="4771922" cy="406400"/>
          </a:xfrm>
          <a:prstGeom prst="rect">
            <a:avLst/>
          </a:prstGeom>
          <a:noFill/>
          <a:ln>
            <a:noFill/>
          </a:ln>
        </p:spPr>
      </p:pic>
      <p:sp>
        <p:nvSpPr>
          <p:cNvPr id="18" name="Google Shape;18;p56"/>
          <p:cNvSpPr txBox="1">
            <a:spLocks noGrp="1"/>
          </p:cNvSpPr>
          <p:nvPr>
            <p:ph type="body" idx="1"/>
          </p:nvPr>
        </p:nvSpPr>
        <p:spPr>
          <a:xfrm>
            <a:off x="6675663" y="2695580"/>
            <a:ext cx="5303520" cy="4252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800"/>
              <a:buNone/>
              <a:defRPr sz="1800" cap="none">
                <a:solidFill>
                  <a:schemeClr val="lt1"/>
                </a:solidFill>
                <a:latin typeface="Avenir"/>
                <a:ea typeface="Avenir"/>
                <a:cs typeface="Avenir"/>
                <a:sym typeface="Avenir"/>
              </a:defRPr>
            </a:lvl1pPr>
            <a:lvl2pPr marL="914400" lvl="1" indent="-228600" algn="l">
              <a:lnSpc>
                <a:spcPct val="90000"/>
              </a:lnSpc>
              <a:spcBef>
                <a:spcPts val="500"/>
              </a:spcBef>
              <a:spcAft>
                <a:spcPts val="0"/>
              </a:spcAft>
              <a:buSzPts val="2000"/>
              <a:buNone/>
              <a:defRPr>
                <a:solidFill>
                  <a:schemeClr val="lt1"/>
                </a:solidFill>
              </a:defRPr>
            </a:lvl2pPr>
            <a:lvl3pPr marL="1371600" lvl="2" indent="-228600" algn="l">
              <a:lnSpc>
                <a:spcPct val="90000"/>
              </a:lnSpc>
              <a:spcBef>
                <a:spcPts val="500"/>
              </a:spcBef>
              <a:spcAft>
                <a:spcPts val="0"/>
              </a:spcAft>
              <a:buSzPts val="1800"/>
              <a:buNone/>
              <a:defRPr>
                <a:solidFill>
                  <a:schemeClr val="lt1"/>
                </a:solidFill>
              </a:defRPr>
            </a:lvl3pPr>
            <a:lvl4pPr marL="1828800" lvl="3" indent="-228600" algn="l">
              <a:lnSpc>
                <a:spcPct val="90000"/>
              </a:lnSpc>
              <a:spcBef>
                <a:spcPts val="500"/>
              </a:spcBef>
              <a:spcAft>
                <a:spcPts val="0"/>
              </a:spcAft>
              <a:buSzPts val="1400"/>
              <a:buNone/>
              <a:defRPr>
                <a:solidFill>
                  <a:schemeClr val="lt1"/>
                </a:solidFill>
              </a:defRPr>
            </a:lvl4pPr>
            <a:lvl5pPr marL="2286000" lvl="4" indent="-228600" algn="l">
              <a:lnSpc>
                <a:spcPct val="90000"/>
              </a:lnSpc>
              <a:spcBef>
                <a:spcPts val="500"/>
              </a:spcBef>
              <a:spcAft>
                <a:spcPts val="0"/>
              </a:spcAft>
              <a:buSzPts val="12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56"/>
          <p:cNvSpPr txBox="1">
            <a:spLocks noGrp="1"/>
          </p:cNvSpPr>
          <p:nvPr>
            <p:ph type="body" idx="2"/>
          </p:nvPr>
        </p:nvSpPr>
        <p:spPr>
          <a:xfrm>
            <a:off x="6675663" y="4858326"/>
            <a:ext cx="3638384" cy="22418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200"/>
              <a:buNone/>
              <a:defRPr sz="1200">
                <a:solidFill>
                  <a:schemeClr val="lt1"/>
                </a:solidFill>
                <a:latin typeface="Avenir"/>
                <a:ea typeface="Avenir"/>
                <a:cs typeface="Avenir"/>
                <a:sym typeface="Aveni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40"/>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venir"/>
              <a:buNone/>
              <a:defRPr sz="3200" b="1" cap="none">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SzPts val="2400"/>
              <a:buChar char="•"/>
              <a:defRPr>
                <a:latin typeface="Avenir"/>
                <a:ea typeface="Avenir"/>
                <a:cs typeface="Avenir"/>
                <a:sym typeface="Avenir"/>
              </a:defRPr>
            </a:lvl1pPr>
            <a:lvl2pPr marL="914400" lvl="1" indent="-355600" algn="l">
              <a:lnSpc>
                <a:spcPct val="100000"/>
              </a:lnSpc>
              <a:spcBef>
                <a:spcPts val="600"/>
              </a:spcBef>
              <a:spcAft>
                <a:spcPts val="0"/>
              </a:spcAft>
              <a:buSzPts val="2000"/>
              <a:buChar char="•"/>
              <a:defRPr>
                <a:latin typeface="Avenir"/>
                <a:ea typeface="Avenir"/>
                <a:cs typeface="Avenir"/>
                <a:sym typeface="Avenir"/>
              </a:defRPr>
            </a:lvl2pPr>
            <a:lvl3pPr marL="1371600" lvl="2" indent="-342900" algn="l">
              <a:lnSpc>
                <a:spcPct val="100000"/>
              </a:lnSpc>
              <a:spcBef>
                <a:spcPts val="600"/>
              </a:spcBef>
              <a:spcAft>
                <a:spcPts val="0"/>
              </a:spcAft>
              <a:buSzPts val="1800"/>
              <a:buChar char="•"/>
              <a:defRPr>
                <a:latin typeface="Avenir"/>
                <a:ea typeface="Avenir"/>
                <a:cs typeface="Avenir"/>
                <a:sym typeface="Avenir"/>
              </a:defRPr>
            </a:lvl3pPr>
            <a:lvl4pPr marL="1828800" lvl="3" indent="-317500" algn="l">
              <a:lnSpc>
                <a:spcPct val="100000"/>
              </a:lnSpc>
              <a:spcBef>
                <a:spcPts val="600"/>
              </a:spcBef>
              <a:spcAft>
                <a:spcPts val="0"/>
              </a:spcAft>
              <a:buSzPts val="1400"/>
              <a:buChar char="•"/>
              <a:defRPr>
                <a:latin typeface="Avenir"/>
                <a:ea typeface="Avenir"/>
                <a:cs typeface="Avenir"/>
                <a:sym typeface="Avenir"/>
              </a:defRPr>
            </a:lvl4pPr>
            <a:lvl5pPr marL="2286000" lvl="4" indent="-304800" algn="l">
              <a:lnSpc>
                <a:spcPct val="100000"/>
              </a:lnSpc>
              <a:spcBef>
                <a:spcPts val="600"/>
              </a:spcBef>
              <a:spcAft>
                <a:spcPts val="0"/>
              </a:spcAft>
              <a:buSzPts val="1200"/>
              <a:buChar char="•"/>
              <a:defRPr>
                <a:latin typeface="Avenir"/>
                <a:ea typeface="Avenir"/>
                <a:cs typeface="Avenir"/>
                <a:sym typeface="Aveni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SzPts val="2400"/>
              <a:buChar char="•"/>
              <a:defRPr>
                <a:latin typeface="Avenir"/>
                <a:ea typeface="Avenir"/>
                <a:cs typeface="Avenir"/>
                <a:sym typeface="Avenir"/>
              </a:defRPr>
            </a:lvl1pPr>
            <a:lvl2pPr marL="914400" lvl="1" indent="-355600" algn="l">
              <a:lnSpc>
                <a:spcPct val="100000"/>
              </a:lnSpc>
              <a:spcBef>
                <a:spcPts val="600"/>
              </a:spcBef>
              <a:spcAft>
                <a:spcPts val="0"/>
              </a:spcAft>
              <a:buSzPts val="2000"/>
              <a:buChar char="•"/>
              <a:defRPr>
                <a:latin typeface="Avenir"/>
                <a:ea typeface="Avenir"/>
                <a:cs typeface="Avenir"/>
                <a:sym typeface="Avenir"/>
              </a:defRPr>
            </a:lvl2pPr>
            <a:lvl3pPr marL="1371600" lvl="2" indent="-342900" algn="l">
              <a:lnSpc>
                <a:spcPct val="100000"/>
              </a:lnSpc>
              <a:spcBef>
                <a:spcPts val="600"/>
              </a:spcBef>
              <a:spcAft>
                <a:spcPts val="0"/>
              </a:spcAft>
              <a:buSzPts val="1800"/>
              <a:buChar char="•"/>
              <a:defRPr>
                <a:latin typeface="Avenir"/>
                <a:ea typeface="Avenir"/>
                <a:cs typeface="Avenir"/>
                <a:sym typeface="Avenir"/>
              </a:defRPr>
            </a:lvl3pPr>
            <a:lvl4pPr marL="1828800" lvl="3" indent="-317500" algn="l">
              <a:lnSpc>
                <a:spcPct val="100000"/>
              </a:lnSpc>
              <a:spcBef>
                <a:spcPts val="600"/>
              </a:spcBef>
              <a:spcAft>
                <a:spcPts val="0"/>
              </a:spcAft>
              <a:buSzPts val="1400"/>
              <a:buChar char="•"/>
              <a:defRPr>
                <a:latin typeface="Avenir"/>
                <a:ea typeface="Avenir"/>
                <a:cs typeface="Avenir"/>
                <a:sym typeface="Avenir"/>
              </a:defRPr>
            </a:lvl4pPr>
            <a:lvl5pPr marL="2286000" lvl="4" indent="-304800" algn="l">
              <a:lnSpc>
                <a:spcPct val="100000"/>
              </a:lnSpc>
              <a:spcBef>
                <a:spcPts val="600"/>
              </a:spcBef>
              <a:spcAft>
                <a:spcPts val="0"/>
              </a:spcAft>
              <a:buSzPts val="1200"/>
              <a:buChar char="•"/>
              <a:defRPr>
                <a:latin typeface="Avenir"/>
                <a:ea typeface="Avenir"/>
                <a:cs typeface="Avenir"/>
                <a:sym typeface="Aveni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9"/>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venir"/>
              <a:buNone/>
              <a:defRPr sz="3200" b="1" cap="none">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9"/>
          <p:cNvSpPr txBox="1">
            <a:spLocks noGrp="1"/>
          </p:cNvSpPr>
          <p:nvPr>
            <p:ph type="body" idx="1"/>
          </p:nvPr>
        </p:nvSpPr>
        <p:spPr>
          <a:xfrm>
            <a:off x="291122" y="1606378"/>
            <a:ext cx="11494477" cy="457058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a:latin typeface="Avenir"/>
                <a:ea typeface="Avenir"/>
                <a:cs typeface="Avenir"/>
                <a:sym typeface="Avenir"/>
              </a:defRPr>
            </a:lvl1pPr>
            <a:lvl2pPr marL="914400" lvl="1" indent="-355600" algn="l">
              <a:lnSpc>
                <a:spcPct val="90000"/>
              </a:lnSpc>
              <a:spcBef>
                <a:spcPts val="500"/>
              </a:spcBef>
              <a:spcAft>
                <a:spcPts val="0"/>
              </a:spcAft>
              <a:buSzPts val="2000"/>
              <a:buChar char="•"/>
              <a:defRPr>
                <a:latin typeface="Avenir"/>
                <a:ea typeface="Avenir"/>
                <a:cs typeface="Avenir"/>
                <a:sym typeface="Avenir"/>
              </a:defRPr>
            </a:lvl2pPr>
            <a:lvl3pPr marL="1371600" lvl="2" indent="-342900" algn="l">
              <a:lnSpc>
                <a:spcPct val="90000"/>
              </a:lnSpc>
              <a:spcBef>
                <a:spcPts val="500"/>
              </a:spcBef>
              <a:spcAft>
                <a:spcPts val="0"/>
              </a:spcAft>
              <a:buSzPts val="1800"/>
              <a:buChar char="•"/>
              <a:defRPr>
                <a:latin typeface="Avenir"/>
                <a:ea typeface="Avenir"/>
                <a:cs typeface="Avenir"/>
                <a:sym typeface="Avenir"/>
              </a:defRPr>
            </a:lvl3pPr>
            <a:lvl4pPr marL="1828800" lvl="3" indent="-317500" algn="l">
              <a:lnSpc>
                <a:spcPct val="90000"/>
              </a:lnSpc>
              <a:spcBef>
                <a:spcPts val="500"/>
              </a:spcBef>
              <a:spcAft>
                <a:spcPts val="0"/>
              </a:spcAft>
              <a:buSzPts val="1400"/>
              <a:buChar char="•"/>
              <a:defRPr>
                <a:latin typeface="Avenir"/>
                <a:ea typeface="Avenir"/>
                <a:cs typeface="Avenir"/>
                <a:sym typeface="Avenir"/>
              </a:defRPr>
            </a:lvl4pPr>
            <a:lvl5pPr marL="2286000" lvl="4" indent="-304800" algn="l">
              <a:lnSpc>
                <a:spcPct val="90000"/>
              </a:lnSpc>
              <a:spcBef>
                <a:spcPts val="500"/>
              </a:spcBef>
              <a:spcAft>
                <a:spcPts val="0"/>
              </a:spcAft>
              <a:buSzPts val="12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9"/>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venir"/>
              <a:buNone/>
              <a:defRPr sz="3200" b="1" cap="none">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4"/>
          <p:cNvSpPr txBox="1">
            <a:spLocks noGrp="1"/>
          </p:cNvSpPr>
          <p:nvPr>
            <p:ph type="body" idx="1"/>
          </p:nvPr>
        </p:nvSpPr>
        <p:spPr>
          <a:xfrm>
            <a:off x="291122" y="1673669"/>
            <a:ext cx="704752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sz="1800">
                <a:latin typeface="Avenir"/>
                <a:ea typeface="Avenir"/>
                <a:cs typeface="Avenir"/>
                <a:sym typeface="Avenir"/>
              </a:defRPr>
            </a:lvl1pPr>
            <a:lvl2pPr marL="914400" lvl="1" indent="-355600" algn="l">
              <a:lnSpc>
                <a:spcPct val="100000"/>
              </a:lnSpc>
              <a:spcBef>
                <a:spcPts val="600"/>
              </a:spcBef>
              <a:spcAft>
                <a:spcPts val="0"/>
              </a:spcAft>
              <a:buSzPts val="2000"/>
              <a:buChar char="•"/>
              <a:defRPr>
                <a:latin typeface="Avenir"/>
                <a:ea typeface="Avenir"/>
                <a:cs typeface="Avenir"/>
                <a:sym typeface="Avenir"/>
              </a:defRPr>
            </a:lvl2pPr>
            <a:lvl3pPr marL="1371600" lvl="2" indent="-342900" algn="l">
              <a:lnSpc>
                <a:spcPct val="100000"/>
              </a:lnSpc>
              <a:spcBef>
                <a:spcPts val="600"/>
              </a:spcBef>
              <a:spcAft>
                <a:spcPts val="0"/>
              </a:spcAft>
              <a:buSzPts val="1800"/>
              <a:buChar char="•"/>
              <a:defRPr>
                <a:latin typeface="Avenir"/>
                <a:ea typeface="Avenir"/>
                <a:cs typeface="Avenir"/>
                <a:sym typeface="Avenir"/>
              </a:defRPr>
            </a:lvl3pPr>
            <a:lvl4pPr marL="1828800" lvl="3" indent="-317500" algn="l">
              <a:lnSpc>
                <a:spcPct val="100000"/>
              </a:lnSpc>
              <a:spcBef>
                <a:spcPts val="600"/>
              </a:spcBef>
              <a:spcAft>
                <a:spcPts val="0"/>
              </a:spcAft>
              <a:buSzPts val="1400"/>
              <a:buChar char="•"/>
              <a:defRPr>
                <a:latin typeface="Avenir"/>
                <a:ea typeface="Avenir"/>
                <a:cs typeface="Avenir"/>
                <a:sym typeface="Avenir"/>
              </a:defRPr>
            </a:lvl4pPr>
            <a:lvl5pPr marL="2286000" lvl="4" indent="-304800" algn="l">
              <a:lnSpc>
                <a:spcPct val="100000"/>
              </a:lnSpc>
              <a:spcBef>
                <a:spcPts val="600"/>
              </a:spcBef>
              <a:spcAft>
                <a:spcPts val="0"/>
              </a:spcAft>
              <a:buSzPts val="1200"/>
              <a:buChar char="•"/>
              <a:defRPr>
                <a:latin typeface="Avenir"/>
                <a:ea typeface="Avenir"/>
                <a:cs typeface="Avenir"/>
                <a:sym typeface="Aveni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4"/>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pic>
        <p:nvPicPr>
          <p:cNvPr id="37" name="Google Shape;37;p45"/>
          <p:cNvPicPr preferRelativeResize="0"/>
          <p:nvPr/>
        </p:nvPicPr>
        <p:blipFill rotWithShape="1">
          <a:blip r:embed="rId2">
            <a:alphaModFix/>
          </a:blip>
          <a:srcRect/>
          <a:stretch/>
        </p:blipFill>
        <p:spPr>
          <a:xfrm>
            <a:off x="1008" y="-7181"/>
            <a:ext cx="12190992" cy="1371487"/>
          </a:xfrm>
          <a:prstGeom prst="rect">
            <a:avLst/>
          </a:prstGeom>
          <a:noFill/>
          <a:ln>
            <a:noFill/>
          </a:ln>
        </p:spPr>
      </p:pic>
      <p:sp>
        <p:nvSpPr>
          <p:cNvPr id="38" name="Google Shape;38;p45"/>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45"/>
          <p:cNvSpPr txBox="1">
            <a:spLocks noGrp="1"/>
          </p:cNvSpPr>
          <p:nvPr>
            <p:ph type="body" idx="1"/>
          </p:nvPr>
        </p:nvSpPr>
        <p:spPr>
          <a:xfrm>
            <a:off x="291122" y="1673669"/>
            <a:ext cx="6375401"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400"/>
              <a:buNone/>
              <a:defRPr sz="2400" b="1">
                <a:latin typeface="Avenir"/>
                <a:ea typeface="Avenir"/>
                <a:cs typeface="Avenir"/>
                <a:sym typeface="Avenir"/>
              </a:defRPr>
            </a:lvl1pPr>
            <a:lvl2pPr marL="914400" lvl="1" indent="-355600" algn="l">
              <a:lnSpc>
                <a:spcPct val="100000"/>
              </a:lnSpc>
              <a:spcBef>
                <a:spcPts val="600"/>
              </a:spcBef>
              <a:spcAft>
                <a:spcPts val="0"/>
              </a:spcAft>
              <a:buSzPts val="2000"/>
              <a:buChar char="•"/>
              <a:defRPr>
                <a:latin typeface="Avenir"/>
                <a:ea typeface="Avenir"/>
                <a:cs typeface="Avenir"/>
                <a:sym typeface="Avenir"/>
              </a:defRPr>
            </a:lvl2pPr>
            <a:lvl3pPr marL="1371600" lvl="2" indent="-342900" algn="l">
              <a:lnSpc>
                <a:spcPct val="100000"/>
              </a:lnSpc>
              <a:spcBef>
                <a:spcPts val="600"/>
              </a:spcBef>
              <a:spcAft>
                <a:spcPts val="0"/>
              </a:spcAft>
              <a:buSzPts val="1800"/>
              <a:buChar char="•"/>
              <a:defRPr>
                <a:latin typeface="Avenir"/>
                <a:ea typeface="Avenir"/>
                <a:cs typeface="Avenir"/>
                <a:sym typeface="Avenir"/>
              </a:defRPr>
            </a:lvl3pPr>
            <a:lvl4pPr marL="1828800" lvl="3" indent="-317500" algn="l">
              <a:lnSpc>
                <a:spcPct val="100000"/>
              </a:lnSpc>
              <a:spcBef>
                <a:spcPts val="600"/>
              </a:spcBef>
              <a:spcAft>
                <a:spcPts val="0"/>
              </a:spcAft>
              <a:buSzPts val="1400"/>
              <a:buChar char="•"/>
              <a:defRPr>
                <a:latin typeface="Avenir"/>
                <a:ea typeface="Avenir"/>
                <a:cs typeface="Avenir"/>
                <a:sym typeface="Avenir"/>
              </a:defRPr>
            </a:lvl4pPr>
            <a:lvl5pPr marL="2286000" lvl="4" indent="-304800" algn="l">
              <a:lnSpc>
                <a:spcPct val="100000"/>
              </a:lnSpc>
              <a:spcBef>
                <a:spcPts val="600"/>
              </a:spcBef>
              <a:spcAft>
                <a:spcPts val="0"/>
              </a:spcAft>
              <a:buSzPts val="1200"/>
              <a:buChar char="•"/>
              <a:defRPr>
                <a:latin typeface="Avenir"/>
                <a:ea typeface="Avenir"/>
                <a:cs typeface="Avenir"/>
                <a:sym typeface="Aveni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45" descr="Colorful circles with white text&#10;&#10;Description automatically generated"/>
          <p:cNvPicPr preferRelativeResize="0"/>
          <p:nvPr/>
        </p:nvPicPr>
        <p:blipFill rotWithShape="1">
          <a:blip r:embed="rId3">
            <a:alphaModFix/>
          </a:blip>
          <a:srcRect/>
          <a:stretch/>
        </p:blipFill>
        <p:spPr>
          <a:xfrm>
            <a:off x="7104184" y="1568222"/>
            <a:ext cx="4562232" cy="45622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2"/>
        <p:cNvGrpSpPr/>
        <p:nvPr/>
      </p:nvGrpSpPr>
      <p:grpSpPr>
        <a:xfrm>
          <a:off x="0" y="0"/>
          <a:ext cx="0" cy="0"/>
          <a:chOff x="0" y="0"/>
          <a:chExt cx="0" cy="0"/>
        </a:xfrm>
      </p:grpSpPr>
      <p:sp>
        <p:nvSpPr>
          <p:cNvPr id="43" name="Google Shape;43;p46"/>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pic>
        <p:nvPicPr>
          <p:cNvPr id="44" name="Google Shape;44;p46"/>
          <p:cNvPicPr preferRelativeResize="0"/>
          <p:nvPr/>
        </p:nvPicPr>
        <p:blipFill rotWithShape="1">
          <a:blip r:embed="rId2">
            <a:alphaModFix/>
          </a:blip>
          <a:srcRect/>
          <a:stretch/>
        </p:blipFill>
        <p:spPr>
          <a:xfrm>
            <a:off x="0" y="0"/>
            <a:ext cx="12190992" cy="1371487"/>
          </a:xfrm>
          <a:prstGeom prst="rect">
            <a:avLst/>
          </a:prstGeom>
          <a:noFill/>
          <a:ln>
            <a:noFill/>
          </a:ln>
        </p:spPr>
      </p:pic>
      <p:sp>
        <p:nvSpPr>
          <p:cNvPr id="45" name="Google Shape;45;p46"/>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6"/>
        <p:cNvGrpSpPr/>
        <p:nvPr/>
      </p:nvGrpSpPr>
      <p:grpSpPr>
        <a:xfrm>
          <a:off x="0" y="0"/>
          <a:ext cx="0" cy="0"/>
          <a:chOff x="0" y="0"/>
          <a:chExt cx="0" cy="0"/>
        </a:xfrm>
      </p:grpSpPr>
      <p:sp>
        <p:nvSpPr>
          <p:cNvPr id="47" name="Google Shape;47;p47"/>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pic>
        <p:nvPicPr>
          <p:cNvPr id="48" name="Google Shape;48;p47"/>
          <p:cNvPicPr preferRelativeResize="0"/>
          <p:nvPr/>
        </p:nvPicPr>
        <p:blipFill rotWithShape="1">
          <a:blip r:embed="rId2">
            <a:alphaModFix/>
          </a:blip>
          <a:srcRect/>
          <a:stretch/>
        </p:blipFill>
        <p:spPr>
          <a:xfrm>
            <a:off x="0" y="0"/>
            <a:ext cx="12190992" cy="1371487"/>
          </a:xfrm>
          <a:prstGeom prst="rect">
            <a:avLst/>
          </a:prstGeom>
          <a:noFill/>
          <a:ln>
            <a:noFill/>
          </a:ln>
        </p:spPr>
      </p:pic>
      <p:sp>
        <p:nvSpPr>
          <p:cNvPr id="49" name="Google Shape;49;p47"/>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7"/>
          <p:cNvPicPr preferRelativeResize="0"/>
          <p:nvPr/>
        </p:nvPicPr>
        <p:blipFill rotWithShape="1">
          <a:blip r:embed="rId10">
            <a:alphaModFix/>
          </a:blip>
          <a:srcRect/>
          <a:stretch/>
        </p:blipFill>
        <p:spPr>
          <a:xfrm>
            <a:off x="504" y="0"/>
            <a:ext cx="12190992" cy="1371487"/>
          </a:xfrm>
          <a:prstGeom prst="rect">
            <a:avLst/>
          </a:prstGeom>
          <a:noFill/>
          <a:ln>
            <a:noFill/>
          </a:ln>
        </p:spPr>
      </p:pic>
      <p:sp>
        <p:nvSpPr>
          <p:cNvPr id="11" name="Google Shape;11;p37"/>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200"/>
              <a:buFont typeface="Avenir"/>
              <a:buNone/>
              <a:defRPr sz="32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7"/>
          <p:cNvSpPr txBox="1">
            <a:spLocks noGrp="1"/>
          </p:cNvSpPr>
          <p:nvPr>
            <p:ph type="body" idx="1"/>
          </p:nvPr>
        </p:nvSpPr>
        <p:spPr>
          <a:xfrm>
            <a:off x="291122" y="1606378"/>
            <a:ext cx="11494477" cy="45705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8397"/>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rgbClr val="008397"/>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rgbClr val="008397"/>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17500" algn="l" rtl="0">
              <a:lnSpc>
                <a:spcPct val="90000"/>
              </a:lnSpc>
              <a:spcBef>
                <a:spcPts val="500"/>
              </a:spcBef>
              <a:spcAft>
                <a:spcPts val="0"/>
              </a:spcAft>
              <a:buClr>
                <a:srgbClr val="008397"/>
              </a:buClr>
              <a:buSzPts val="1400"/>
              <a:buFont typeface="Arial"/>
              <a:buChar char="•"/>
              <a:defRPr sz="1400" b="0" i="0" u="none" strike="noStrike" cap="none">
                <a:solidFill>
                  <a:schemeClr val="dk1"/>
                </a:solidFill>
                <a:latin typeface="Avenir"/>
                <a:ea typeface="Avenir"/>
                <a:cs typeface="Avenir"/>
                <a:sym typeface="Avenir"/>
              </a:defRPr>
            </a:lvl4pPr>
            <a:lvl5pPr marL="2286000" marR="0" lvl="4" indent="-304800" algn="l" rtl="0">
              <a:lnSpc>
                <a:spcPct val="90000"/>
              </a:lnSpc>
              <a:spcBef>
                <a:spcPts val="500"/>
              </a:spcBef>
              <a:spcAft>
                <a:spcPts val="0"/>
              </a:spcAft>
              <a:buClr>
                <a:srgbClr val="008397"/>
              </a:buClr>
              <a:buSzPts val="1200"/>
              <a:buFont typeface="Arial"/>
              <a:buChar char="•"/>
              <a:defRPr sz="12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008397"/>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lmpartnership.org/how-to-guide/joint-staffing-booster-coalition-labor-and-kp-managemen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lmpartnership.org/sites/default/files/joint-staffing-resource-guid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6994640" y="1414054"/>
            <a:ext cx="5303400" cy="240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Avenir"/>
              <a:buNone/>
            </a:pPr>
            <a:r>
              <a:rPr lang="en-US" sz="4000">
                <a:latin typeface="Avenir"/>
                <a:ea typeface="Avenir"/>
                <a:cs typeface="Avenir"/>
                <a:sym typeface="Avenir"/>
              </a:rPr>
              <a:t>BOOSTER KIT</a:t>
            </a:r>
            <a:br>
              <a:rPr lang="en-US" sz="4000">
                <a:latin typeface="Avenir"/>
                <a:ea typeface="Avenir"/>
                <a:cs typeface="Avenir"/>
                <a:sym typeface="Avenir"/>
              </a:rPr>
            </a:br>
            <a:r>
              <a:rPr lang="en-US" sz="2800">
                <a:latin typeface="Avenir"/>
                <a:ea typeface="Avenir"/>
                <a:cs typeface="Avenir"/>
                <a:sym typeface="Avenir"/>
              </a:rPr>
              <a:t>LMP Joint Staffing Training</a:t>
            </a:r>
            <a:br>
              <a:rPr lang="en-US" sz="2800">
                <a:latin typeface="Avenir"/>
                <a:ea typeface="Avenir"/>
                <a:cs typeface="Avenir"/>
                <a:sym typeface="Avenir"/>
              </a:rPr>
            </a:br>
            <a:r>
              <a:rPr lang="en-US" sz="2800">
                <a:latin typeface="Avenir"/>
                <a:ea typeface="Avenir"/>
                <a:cs typeface="Avenir"/>
                <a:sym typeface="Avenir"/>
              </a:rPr>
              <a:t>for Coalition Labor and </a:t>
            </a:r>
            <a:br>
              <a:rPr lang="en-US" sz="2800">
                <a:latin typeface="Avenir"/>
                <a:ea typeface="Avenir"/>
                <a:cs typeface="Avenir"/>
                <a:sym typeface="Avenir"/>
              </a:rPr>
            </a:br>
            <a:r>
              <a:rPr lang="en-US" sz="2800">
                <a:latin typeface="Avenir"/>
                <a:ea typeface="Avenir"/>
                <a:cs typeface="Avenir"/>
                <a:sym typeface="Avenir"/>
              </a:rPr>
              <a:t>KP Management</a:t>
            </a:r>
            <a:endParaRPr>
              <a:latin typeface="Avenir"/>
              <a:ea typeface="Avenir"/>
              <a:cs typeface="Avenir"/>
              <a:sym typeface="Avenir"/>
            </a:endParaRPr>
          </a:p>
        </p:txBody>
      </p:sp>
      <p:sp>
        <p:nvSpPr>
          <p:cNvPr id="57" name="Google Shape;57;p2"/>
          <p:cNvSpPr txBox="1">
            <a:spLocks noGrp="1"/>
          </p:cNvSpPr>
          <p:nvPr>
            <p:ph type="body" idx="1"/>
          </p:nvPr>
        </p:nvSpPr>
        <p:spPr>
          <a:xfrm>
            <a:off x="6994640" y="4568727"/>
            <a:ext cx="5303400" cy="42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Avenir"/>
                <a:ea typeface="Avenir"/>
                <a:cs typeface="Avenir"/>
                <a:sym typeface="Avenir"/>
              </a:rPr>
              <a:t>February </a:t>
            </a:r>
            <a:r>
              <a:rPr lang="en-US" dirty="0">
                <a:latin typeface="Avenir"/>
                <a:ea typeface="Avenir"/>
                <a:cs typeface="Avenir"/>
                <a:sym typeface="Avenir"/>
              </a:rPr>
              <a:t>2026</a:t>
            </a:r>
            <a:endParaRPr dirty="0">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2"/>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3: Reflections on Joint Staffing</a:t>
            </a:r>
            <a:endParaRPr>
              <a:latin typeface="Avenir"/>
              <a:ea typeface="Avenir"/>
              <a:cs typeface="Avenir"/>
              <a:sym typeface="Avenir"/>
            </a:endParaRPr>
          </a:p>
        </p:txBody>
      </p:sp>
      <p:sp>
        <p:nvSpPr>
          <p:cNvPr id="160" name="Google Shape;160;p52"/>
          <p:cNvSpPr txBox="1">
            <a:spLocks noGrp="1"/>
          </p:cNvSpPr>
          <p:nvPr>
            <p:ph type="body" idx="1"/>
          </p:nvPr>
        </p:nvSpPr>
        <p:spPr>
          <a:xfrm>
            <a:off x="838199" y="1825625"/>
            <a:ext cx="8909957"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200"/>
              </a:spcBef>
              <a:spcAft>
                <a:spcPts val="0"/>
              </a:spcAft>
              <a:buSzPts val="2400"/>
              <a:buChar char="•"/>
            </a:pPr>
            <a:r>
              <a:rPr lang="en-US">
                <a:latin typeface="Avenir"/>
                <a:ea typeface="Avenir"/>
                <a:cs typeface="Avenir"/>
                <a:sym typeface="Avenir"/>
              </a:rPr>
              <a:t>What do you think is the most important benefit of working together to create a joint staffing plan?</a:t>
            </a:r>
            <a:endParaRPr/>
          </a:p>
          <a:p>
            <a:pPr marL="457200" lvl="0" indent="-457200" algn="l" rtl="0">
              <a:lnSpc>
                <a:spcPct val="100000"/>
              </a:lnSpc>
              <a:spcBef>
                <a:spcPts val="1200"/>
              </a:spcBef>
              <a:spcAft>
                <a:spcPts val="0"/>
              </a:spcAft>
              <a:buSzPts val="2400"/>
              <a:buChar char="•"/>
            </a:pPr>
            <a:r>
              <a:rPr lang="en-US">
                <a:latin typeface="Avenir"/>
                <a:ea typeface="Avenir"/>
                <a:cs typeface="Avenir"/>
                <a:sym typeface="Avenir"/>
              </a:rPr>
              <a:t>Joint staffing planning is still a bit new. What are some workplace practices you already engage in that can help you and your team work together on your staffing plan?</a:t>
            </a:r>
            <a:endParaRPr/>
          </a:p>
          <a:p>
            <a:pPr marL="457200" lvl="0" indent="-457200" algn="l" rtl="0">
              <a:lnSpc>
                <a:spcPct val="100000"/>
              </a:lnSpc>
              <a:spcBef>
                <a:spcPts val="1200"/>
              </a:spcBef>
              <a:spcAft>
                <a:spcPts val="0"/>
              </a:spcAft>
              <a:buSzPts val="2400"/>
              <a:buChar char="•"/>
            </a:pPr>
            <a:r>
              <a:rPr lang="en-US">
                <a:latin typeface="Avenir"/>
                <a:ea typeface="Avenir"/>
                <a:cs typeface="Avenir"/>
                <a:sym typeface="Avenir"/>
              </a:rPr>
              <a:t>Where in the process is it important to gain input from UBT members?</a:t>
            </a:r>
            <a:endParaRPr/>
          </a:p>
          <a:p>
            <a:pPr marL="457200" lvl="0" indent="-457200" algn="l" rtl="0">
              <a:lnSpc>
                <a:spcPct val="100000"/>
              </a:lnSpc>
              <a:spcBef>
                <a:spcPts val="1200"/>
              </a:spcBef>
              <a:spcAft>
                <a:spcPts val="0"/>
              </a:spcAft>
              <a:buSzPts val="2400"/>
              <a:buChar char="•"/>
            </a:pPr>
            <a:r>
              <a:rPr lang="en-US">
                <a:latin typeface="Avenir"/>
                <a:ea typeface="Avenir"/>
                <a:cs typeface="Avenir"/>
                <a:sym typeface="Avenir"/>
              </a:rPr>
              <a:t>What additional support might you need to complete your staffing plan?</a:t>
            </a:r>
            <a:endParaRPr/>
          </a:p>
          <a:p>
            <a:pPr marL="457200" lvl="0" indent="-304800" algn="l" rtl="0">
              <a:lnSpc>
                <a:spcPct val="100000"/>
              </a:lnSpc>
              <a:spcBef>
                <a:spcPts val="1200"/>
              </a:spcBef>
              <a:spcAft>
                <a:spcPts val="0"/>
              </a:spcAft>
              <a:buSzPts val="2400"/>
              <a:buFont typeface="Arial"/>
              <a:buNone/>
            </a:pPr>
            <a:endParaRPr>
              <a:latin typeface="Avenir"/>
              <a:ea typeface="Avenir"/>
              <a:cs typeface="Avenir"/>
              <a:sym typeface="Avenir"/>
            </a:endParaRPr>
          </a:p>
          <a:p>
            <a:pPr marL="228600" lvl="0" indent="-76200" algn="l" rtl="0">
              <a:lnSpc>
                <a:spcPct val="100000"/>
              </a:lnSpc>
              <a:spcBef>
                <a:spcPts val="600"/>
              </a:spcBef>
              <a:spcAft>
                <a:spcPts val="0"/>
              </a:spcAft>
              <a:buSzPts val="2400"/>
              <a:buNone/>
            </a:pPr>
            <a:endParaRPr/>
          </a:p>
        </p:txBody>
      </p:sp>
      <p:sp>
        <p:nvSpPr>
          <p:cNvPr id="161" name="Google Shape;161;p52"/>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3"/>
          <p:cNvSpPr/>
          <p:nvPr/>
        </p:nvSpPr>
        <p:spPr>
          <a:xfrm>
            <a:off x="7442894" y="1570681"/>
            <a:ext cx="4163786" cy="515079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53"/>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4: Are You Ready?</a:t>
            </a:r>
            <a:endParaRPr>
              <a:latin typeface="Avenir"/>
              <a:ea typeface="Avenir"/>
              <a:cs typeface="Avenir"/>
              <a:sym typeface="Avenir"/>
            </a:endParaRPr>
          </a:p>
        </p:txBody>
      </p:sp>
      <p:sp>
        <p:nvSpPr>
          <p:cNvPr id="169" name="Google Shape;169;p53"/>
          <p:cNvSpPr txBox="1">
            <a:spLocks noGrp="1"/>
          </p:cNvSpPr>
          <p:nvPr>
            <p:ph type="body" idx="1"/>
          </p:nvPr>
        </p:nvSpPr>
        <p:spPr>
          <a:xfrm>
            <a:off x="585319" y="1825624"/>
            <a:ext cx="6191037" cy="4351338"/>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Work through the 2-page checklist to identify where you are in completing your staffing plan. </a:t>
            </a:r>
            <a:endParaRPr/>
          </a:p>
          <a:p>
            <a:pPr marL="457200" lvl="0" indent="-381000" algn="l" rtl="0">
              <a:lnSpc>
                <a:spcPct val="100000"/>
              </a:lnSpc>
              <a:spcBef>
                <a:spcPts val="1800"/>
              </a:spcBef>
              <a:spcAft>
                <a:spcPts val="0"/>
              </a:spcAft>
              <a:buSzPts val="2400"/>
              <a:buChar char="•"/>
            </a:pPr>
            <a:r>
              <a:rPr lang="en-US" b="1"/>
              <a:t>Status:</a:t>
            </a:r>
            <a:r>
              <a:rPr lang="en-US"/>
              <a:t> Record whether each step is complete, in progress, or not started.</a:t>
            </a:r>
            <a:endParaRPr/>
          </a:p>
          <a:p>
            <a:pPr marL="457200" lvl="0" indent="-381000" algn="l" rtl="0">
              <a:lnSpc>
                <a:spcPct val="100000"/>
              </a:lnSpc>
              <a:spcBef>
                <a:spcPts val="1800"/>
              </a:spcBef>
              <a:spcAft>
                <a:spcPts val="0"/>
              </a:spcAft>
              <a:buSzPts val="2400"/>
              <a:buChar char="•"/>
            </a:pPr>
            <a:r>
              <a:rPr lang="en-US" b="1"/>
              <a:t>Action items: </a:t>
            </a:r>
            <a:r>
              <a:rPr lang="en-US"/>
              <a:t>Identify specific actions to tackle next and target deadline dates.</a:t>
            </a:r>
            <a:endParaRPr/>
          </a:p>
          <a:p>
            <a:pPr marL="457200" lvl="0" indent="-381000" algn="l" rtl="0">
              <a:lnSpc>
                <a:spcPct val="100000"/>
              </a:lnSpc>
              <a:spcBef>
                <a:spcPts val="1800"/>
              </a:spcBef>
              <a:spcAft>
                <a:spcPts val="0"/>
              </a:spcAft>
              <a:buSzPts val="2400"/>
              <a:buChar char="•"/>
            </a:pPr>
            <a:r>
              <a:rPr lang="en-US" b="1"/>
              <a:t>Notes: </a:t>
            </a:r>
            <a:r>
              <a:rPr lang="en-US"/>
              <a:t>Use this column to record whatever is most helpful for you and your co-lead.</a:t>
            </a:r>
            <a:endParaRPr/>
          </a:p>
          <a:p>
            <a:pPr marL="228600" lvl="0" indent="-76200" algn="l" rtl="0">
              <a:lnSpc>
                <a:spcPct val="100000"/>
              </a:lnSpc>
              <a:spcBef>
                <a:spcPts val="1800"/>
              </a:spcBef>
              <a:spcAft>
                <a:spcPts val="0"/>
              </a:spcAft>
              <a:buSzPts val="2400"/>
              <a:buNone/>
            </a:pPr>
            <a:endParaRPr/>
          </a:p>
        </p:txBody>
      </p:sp>
      <p:sp>
        <p:nvSpPr>
          <p:cNvPr id="170" name="Google Shape;170;p53"/>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pic>
        <p:nvPicPr>
          <p:cNvPr id="171" name="Google Shape;171;p53"/>
          <p:cNvPicPr preferRelativeResize="0"/>
          <p:nvPr/>
        </p:nvPicPr>
        <p:blipFill rotWithShape="1">
          <a:blip r:embed="rId3">
            <a:alphaModFix/>
          </a:blip>
          <a:srcRect/>
          <a:stretch/>
        </p:blipFill>
        <p:spPr>
          <a:xfrm>
            <a:off x="7295101" y="1463110"/>
            <a:ext cx="4103078" cy="507636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Overview of Steps to Create the Plan</a:t>
            </a:r>
            <a:endParaRPr>
              <a:latin typeface="Avenir"/>
              <a:ea typeface="Avenir"/>
              <a:cs typeface="Avenir"/>
              <a:sym typeface="Avenir"/>
            </a:endParaRPr>
          </a:p>
        </p:txBody>
      </p:sp>
      <p:sp>
        <p:nvSpPr>
          <p:cNvPr id="178" name="Google Shape;178;p32"/>
          <p:cNvSpPr/>
          <p:nvPr/>
        </p:nvSpPr>
        <p:spPr>
          <a:xfrm>
            <a:off x="3905576" y="2606819"/>
            <a:ext cx="671981" cy="57240"/>
          </a:xfrm>
          <a:custGeom>
            <a:avLst/>
            <a:gdLst/>
            <a:ahLst/>
            <a:cxnLst/>
            <a:rect l="l" t="t" r="r" b="b"/>
            <a:pathLst>
              <a:path w="638113" h="91440" extrusionOk="0">
                <a:moveTo>
                  <a:pt x="0" y="45720"/>
                </a:moveTo>
                <a:lnTo>
                  <a:pt x="638113" y="45720"/>
                </a:lnTo>
              </a:path>
            </a:pathLst>
          </a:custGeom>
          <a:noFill/>
          <a:ln w="79375" cap="flat" cmpd="sng">
            <a:solidFill>
              <a:srgbClr val="00788A"/>
            </a:solidFill>
            <a:prstDash val="solid"/>
            <a:miter lim="800000"/>
            <a:headEnd type="none" w="sm" len="sm"/>
            <a:tailEnd type="triangle" w="med" len="med"/>
          </a:ln>
        </p:spPr>
        <p:txBody>
          <a:bodyPr spcFirstLastPara="1" wrap="square" lIns="315025" tIns="42375" rIns="315025" bIns="42375"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9" name="Google Shape;179;p32"/>
          <p:cNvSpPr/>
          <p:nvPr/>
        </p:nvSpPr>
        <p:spPr>
          <a:xfrm>
            <a:off x="1008474" y="1780305"/>
            <a:ext cx="2907448" cy="1744469"/>
          </a:xfrm>
          <a:custGeom>
            <a:avLst/>
            <a:gdLst/>
            <a:ahLst/>
            <a:cxnLst/>
            <a:rect l="l" t="t" r="r" b="b"/>
            <a:pathLst>
              <a:path w="2907448" h="1744469" extrusionOk="0">
                <a:moveTo>
                  <a:pt x="0" y="0"/>
                </a:moveTo>
                <a:lnTo>
                  <a:pt x="2907448" y="0"/>
                </a:lnTo>
                <a:lnTo>
                  <a:pt x="2907448" y="1744469"/>
                </a:lnTo>
                <a:lnTo>
                  <a:pt x="0" y="1744469"/>
                </a:lnTo>
                <a:lnTo>
                  <a:pt x="0" y="0"/>
                </a:lnTo>
                <a:close/>
              </a:path>
            </a:pathLst>
          </a:custGeom>
          <a:solidFill>
            <a:srgbClr val="81BC00"/>
          </a:solidFill>
          <a:ln w="25400" cap="flat" cmpd="sng">
            <a:solidFill>
              <a:srgbClr val="00788A"/>
            </a:solidFill>
            <a:prstDash val="solid"/>
            <a:miter lim="800000"/>
            <a:headEnd type="none" w="sm" len="sm"/>
            <a:tailEnd type="none" w="sm" len="sm"/>
          </a:ln>
          <a:effectLst>
            <a:outerShdw blurRad="63500" sx="102000" sy="102000" algn="ctr" rotWithShape="0">
              <a:srgbClr val="000000">
                <a:alpha val="22352"/>
              </a:srgbClr>
            </a:outerShdw>
          </a:effectLst>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dk1"/>
                </a:solidFill>
                <a:latin typeface="Avenir"/>
                <a:ea typeface="Avenir"/>
                <a:cs typeface="Avenir"/>
                <a:sym typeface="Avenir"/>
              </a:rPr>
              <a:t>Prepare for meetings and discussions.</a:t>
            </a:r>
            <a:endParaRPr sz="2200" b="0" i="0" u="none" strike="noStrike" cap="none">
              <a:solidFill>
                <a:schemeClr val="dk1"/>
              </a:solidFill>
              <a:latin typeface="Avenir"/>
              <a:ea typeface="Avenir"/>
              <a:cs typeface="Avenir"/>
              <a:sym typeface="Avenir"/>
            </a:endParaRPr>
          </a:p>
        </p:txBody>
      </p:sp>
      <p:sp>
        <p:nvSpPr>
          <p:cNvPr id="180" name="Google Shape;180;p32"/>
          <p:cNvSpPr/>
          <p:nvPr/>
        </p:nvSpPr>
        <p:spPr>
          <a:xfrm>
            <a:off x="4584636" y="1780305"/>
            <a:ext cx="2907448" cy="1744469"/>
          </a:xfrm>
          <a:custGeom>
            <a:avLst/>
            <a:gdLst/>
            <a:ahLst/>
            <a:cxnLst/>
            <a:rect l="l" t="t" r="r" b="b"/>
            <a:pathLst>
              <a:path w="2907448" h="1744469" extrusionOk="0">
                <a:moveTo>
                  <a:pt x="0" y="0"/>
                </a:moveTo>
                <a:lnTo>
                  <a:pt x="2907448" y="0"/>
                </a:lnTo>
                <a:lnTo>
                  <a:pt x="2907448" y="1744469"/>
                </a:lnTo>
                <a:lnTo>
                  <a:pt x="0" y="1744469"/>
                </a:lnTo>
                <a:lnTo>
                  <a:pt x="0" y="0"/>
                </a:lnTo>
                <a:close/>
              </a:path>
            </a:pathLst>
          </a:custGeom>
          <a:solidFill>
            <a:srgbClr val="81BC00"/>
          </a:solidFill>
          <a:ln w="25400" cap="flat" cmpd="sng">
            <a:solidFill>
              <a:srgbClr val="00788A"/>
            </a:solidFill>
            <a:prstDash val="solid"/>
            <a:miter lim="800000"/>
            <a:headEnd type="none" w="sm" len="sm"/>
            <a:tailEnd type="none" w="sm" len="sm"/>
          </a:ln>
          <a:effectLst>
            <a:outerShdw blurRad="63500" sx="102000" sy="102000" algn="ctr" rotWithShape="0">
              <a:srgbClr val="000000">
                <a:alpha val="22352"/>
              </a:srgbClr>
            </a:outerShdw>
          </a:effectLst>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dk1"/>
                </a:solidFill>
                <a:latin typeface="Avenir"/>
                <a:ea typeface="Avenir"/>
                <a:cs typeface="Avenir"/>
                <a:sym typeface="Avenir"/>
              </a:rPr>
              <a:t>Conduct initial </a:t>
            </a:r>
            <a:br>
              <a:rPr lang="en-US" sz="2200" b="0" i="0" u="none" strike="noStrike" cap="none">
                <a:solidFill>
                  <a:schemeClr val="dk1"/>
                </a:solidFill>
                <a:latin typeface="Avenir"/>
                <a:ea typeface="Avenir"/>
                <a:cs typeface="Avenir"/>
                <a:sym typeface="Avenir"/>
              </a:rPr>
            </a:br>
            <a:r>
              <a:rPr lang="en-US" sz="2200" b="0" i="0" u="none" strike="noStrike" cap="none">
                <a:solidFill>
                  <a:schemeClr val="dk1"/>
                </a:solidFill>
                <a:latin typeface="Avenir"/>
                <a:ea typeface="Avenir"/>
                <a:cs typeface="Avenir"/>
                <a:sym typeface="Avenir"/>
              </a:rPr>
              <a:t>UBT meeting.</a:t>
            </a:r>
            <a:endParaRPr sz="2200" b="0" i="0" u="none" strike="noStrike" cap="none">
              <a:solidFill>
                <a:schemeClr val="dk1"/>
              </a:solidFill>
              <a:latin typeface="Avenir"/>
              <a:ea typeface="Avenir"/>
              <a:cs typeface="Avenir"/>
              <a:sym typeface="Avenir"/>
            </a:endParaRPr>
          </a:p>
        </p:txBody>
      </p:sp>
      <p:sp>
        <p:nvSpPr>
          <p:cNvPr id="181" name="Google Shape;181;p32"/>
          <p:cNvSpPr/>
          <p:nvPr/>
        </p:nvSpPr>
        <p:spPr>
          <a:xfrm>
            <a:off x="2462198" y="3456299"/>
            <a:ext cx="6253177" cy="638113"/>
          </a:xfrm>
          <a:custGeom>
            <a:avLst/>
            <a:gdLst/>
            <a:ahLst/>
            <a:cxnLst/>
            <a:rect l="l" t="t" r="r" b="b"/>
            <a:pathLst>
              <a:path w="7152323" h="638113" extrusionOk="0">
                <a:moveTo>
                  <a:pt x="8205399" y="0"/>
                </a:moveTo>
                <a:lnTo>
                  <a:pt x="8205399" y="385385"/>
                </a:lnTo>
                <a:lnTo>
                  <a:pt x="0" y="385385"/>
                </a:lnTo>
                <a:lnTo>
                  <a:pt x="0" y="736571"/>
                </a:lnTo>
              </a:path>
            </a:pathLst>
          </a:custGeom>
          <a:noFill/>
          <a:ln w="76200" cap="flat" cmpd="sng">
            <a:solidFill>
              <a:srgbClr val="00788A"/>
            </a:solidFill>
            <a:prstDash val="solid"/>
            <a:miter lim="800000"/>
            <a:headEnd type="none" w="sm" len="sm"/>
            <a:tailEnd type="triangle" w="med" len="med"/>
          </a:ln>
        </p:spPr>
        <p:txBody>
          <a:bodyPr spcFirstLastPara="1" wrap="square" lIns="315025" tIns="42375" rIns="315025" bIns="42375"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82" name="Google Shape;182;p32"/>
          <p:cNvSpPr/>
          <p:nvPr/>
        </p:nvSpPr>
        <p:spPr>
          <a:xfrm>
            <a:off x="8160798" y="1780305"/>
            <a:ext cx="2907448" cy="1744469"/>
          </a:xfrm>
          <a:custGeom>
            <a:avLst/>
            <a:gdLst/>
            <a:ahLst/>
            <a:cxnLst/>
            <a:rect l="l" t="t" r="r" b="b"/>
            <a:pathLst>
              <a:path w="2907448" h="1744469" extrusionOk="0">
                <a:moveTo>
                  <a:pt x="0" y="0"/>
                </a:moveTo>
                <a:lnTo>
                  <a:pt x="2907448" y="0"/>
                </a:lnTo>
                <a:lnTo>
                  <a:pt x="2907448" y="1744469"/>
                </a:lnTo>
                <a:lnTo>
                  <a:pt x="0" y="1744469"/>
                </a:lnTo>
                <a:lnTo>
                  <a:pt x="0" y="0"/>
                </a:lnTo>
                <a:close/>
              </a:path>
            </a:pathLst>
          </a:custGeom>
          <a:solidFill>
            <a:srgbClr val="81BC00"/>
          </a:solidFill>
          <a:ln w="25400" cap="flat" cmpd="sng">
            <a:solidFill>
              <a:srgbClr val="00788A"/>
            </a:solidFill>
            <a:prstDash val="solid"/>
            <a:miter lim="800000"/>
            <a:headEnd type="none" w="sm" len="sm"/>
            <a:tailEnd type="none" w="sm" len="sm"/>
          </a:ln>
          <a:effectLst>
            <a:outerShdw blurRad="63500" sx="102000" sy="102000" algn="ctr" rotWithShape="0">
              <a:srgbClr val="000000">
                <a:alpha val="22352"/>
              </a:srgbClr>
            </a:outerShdw>
          </a:effectLst>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dk1"/>
                </a:solidFill>
                <a:latin typeface="Avenir"/>
                <a:ea typeface="Avenir"/>
                <a:cs typeface="Avenir"/>
                <a:sym typeface="Avenir"/>
              </a:rPr>
              <a:t>Co-leads meet offline.</a:t>
            </a:r>
            <a:endParaRPr sz="2200" b="0" i="0" u="none" strike="noStrike" cap="none">
              <a:solidFill>
                <a:schemeClr val="dk1"/>
              </a:solidFill>
              <a:latin typeface="Avenir"/>
              <a:ea typeface="Avenir"/>
              <a:cs typeface="Avenir"/>
              <a:sym typeface="Avenir"/>
            </a:endParaRPr>
          </a:p>
        </p:txBody>
      </p:sp>
      <p:sp>
        <p:nvSpPr>
          <p:cNvPr id="183" name="Google Shape;183;p32"/>
          <p:cNvSpPr/>
          <p:nvPr/>
        </p:nvSpPr>
        <p:spPr>
          <a:xfrm>
            <a:off x="1008474" y="4193487"/>
            <a:ext cx="2907448" cy="1744469"/>
          </a:xfrm>
          <a:custGeom>
            <a:avLst/>
            <a:gdLst/>
            <a:ahLst/>
            <a:cxnLst/>
            <a:rect l="l" t="t" r="r" b="b"/>
            <a:pathLst>
              <a:path w="2907448" h="1744469" extrusionOk="0">
                <a:moveTo>
                  <a:pt x="0" y="0"/>
                </a:moveTo>
                <a:lnTo>
                  <a:pt x="2907448" y="0"/>
                </a:lnTo>
                <a:lnTo>
                  <a:pt x="2907448" y="1744469"/>
                </a:lnTo>
                <a:lnTo>
                  <a:pt x="0" y="1744469"/>
                </a:lnTo>
                <a:lnTo>
                  <a:pt x="0" y="0"/>
                </a:lnTo>
                <a:close/>
              </a:path>
            </a:pathLst>
          </a:custGeom>
          <a:solidFill>
            <a:srgbClr val="81BC00"/>
          </a:solidFill>
          <a:ln w="25400" cap="flat" cmpd="sng">
            <a:solidFill>
              <a:srgbClr val="00788A"/>
            </a:solidFill>
            <a:prstDash val="solid"/>
            <a:miter lim="800000"/>
            <a:headEnd type="none" w="sm" len="sm"/>
            <a:tailEnd type="none" w="sm" len="sm"/>
          </a:ln>
          <a:effectLst>
            <a:outerShdw blurRad="63500" sx="102000" sy="102000" algn="ctr" rotWithShape="0">
              <a:srgbClr val="000000">
                <a:alpha val="22352"/>
              </a:srgbClr>
            </a:outerShdw>
          </a:effectLst>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dk1"/>
                </a:solidFill>
                <a:latin typeface="Avenir"/>
                <a:ea typeface="Avenir"/>
                <a:cs typeface="Avenir"/>
                <a:sym typeface="Avenir"/>
              </a:rPr>
              <a:t>Conduct additional UBT meeting(s).</a:t>
            </a:r>
            <a:endParaRPr sz="2200" b="0" i="0" u="none" strike="noStrike" cap="none">
              <a:solidFill>
                <a:schemeClr val="dk1"/>
              </a:solidFill>
              <a:latin typeface="Avenir"/>
              <a:ea typeface="Avenir"/>
              <a:cs typeface="Avenir"/>
              <a:sym typeface="Avenir"/>
            </a:endParaRPr>
          </a:p>
        </p:txBody>
      </p:sp>
      <p:sp>
        <p:nvSpPr>
          <p:cNvPr id="184" name="Google Shape;184;p32"/>
          <p:cNvSpPr/>
          <p:nvPr/>
        </p:nvSpPr>
        <p:spPr>
          <a:xfrm>
            <a:off x="4584636" y="4193487"/>
            <a:ext cx="2907448" cy="1744469"/>
          </a:xfrm>
          <a:custGeom>
            <a:avLst/>
            <a:gdLst/>
            <a:ahLst/>
            <a:cxnLst/>
            <a:rect l="l" t="t" r="r" b="b"/>
            <a:pathLst>
              <a:path w="2907448" h="1744469" extrusionOk="0">
                <a:moveTo>
                  <a:pt x="0" y="0"/>
                </a:moveTo>
                <a:lnTo>
                  <a:pt x="2907448" y="0"/>
                </a:lnTo>
                <a:lnTo>
                  <a:pt x="2907448" y="1744469"/>
                </a:lnTo>
                <a:lnTo>
                  <a:pt x="0" y="1744469"/>
                </a:lnTo>
                <a:lnTo>
                  <a:pt x="0" y="0"/>
                </a:lnTo>
                <a:close/>
              </a:path>
            </a:pathLst>
          </a:custGeom>
          <a:solidFill>
            <a:srgbClr val="81BC00"/>
          </a:solidFill>
          <a:ln w="25400" cap="flat" cmpd="sng">
            <a:solidFill>
              <a:srgbClr val="00788A"/>
            </a:solidFill>
            <a:prstDash val="solid"/>
            <a:miter lim="800000"/>
            <a:headEnd type="none" w="sm" len="sm"/>
            <a:tailEnd type="none" w="sm" len="sm"/>
          </a:ln>
          <a:effectLst>
            <a:outerShdw blurRad="63500" sx="102000" sy="102000" algn="ctr" rotWithShape="0">
              <a:srgbClr val="000000">
                <a:alpha val="22352"/>
              </a:srgbClr>
            </a:outerShdw>
          </a:effectLst>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dk1"/>
                </a:solidFill>
                <a:latin typeface="Avenir"/>
                <a:ea typeface="Avenir"/>
                <a:cs typeface="Avenir"/>
                <a:sym typeface="Avenir"/>
              </a:rPr>
              <a:t>Submit plan to regional budget-makers for review.</a:t>
            </a:r>
            <a:endParaRPr sz="2200" b="0" i="0" u="none" strike="noStrike" cap="none">
              <a:solidFill>
                <a:schemeClr val="dk1"/>
              </a:solidFill>
              <a:latin typeface="Avenir"/>
              <a:ea typeface="Avenir"/>
              <a:cs typeface="Avenir"/>
              <a:sym typeface="Avenir"/>
            </a:endParaRPr>
          </a:p>
        </p:txBody>
      </p:sp>
      <p:sp>
        <p:nvSpPr>
          <p:cNvPr id="185" name="Google Shape;185;p32"/>
          <p:cNvSpPr/>
          <p:nvPr/>
        </p:nvSpPr>
        <p:spPr>
          <a:xfrm>
            <a:off x="8160798" y="4193487"/>
            <a:ext cx="2907448" cy="1744469"/>
          </a:xfrm>
          <a:custGeom>
            <a:avLst/>
            <a:gdLst/>
            <a:ahLst/>
            <a:cxnLst/>
            <a:rect l="l" t="t" r="r" b="b"/>
            <a:pathLst>
              <a:path w="2907448" h="1744469" extrusionOk="0">
                <a:moveTo>
                  <a:pt x="0" y="0"/>
                </a:moveTo>
                <a:lnTo>
                  <a:pt x="2907448" y="0"/>
                </a:lnTo>
                <a:lnTo>
                  <a:pt x="2907448" y="1744469"/>
                </a:lnTo>
                <a:lnTo>
                  <a:pt x="0" y="1744469"/>
                </a:lnTo>
                <a:lnTo>
                  <a:pt x="0" y="0"/>
                </a:lnTo>
                <a:close/>
              </a:path>
            </a:pathLst>
          </a:custGeom>
          <a:solidFill>
            <a:srgbClr val="81BC00"/>
          </a:solidFill>
          <a:ln w="25400" cap="flat" cmpd="sng">
            <a:solidFill>
              <a:srgbClr val="00788A"/>
            </a:solidFill>
            <a:prstDash val="solid"/>
            <a:miter lim="800000"/>
            <a:headEnd type="none" w="sm" len="sm"/>
            <a:tailEnd type="none" w="sm" len="sm"/>
          </a:ln>
          <a:effectLst>
            <a:outerShdw blurRad="63500" sx="102000" sy="102000" algn="ctr" rotWithShape="0">
              <a:srgbClr val="000000">
                <a:alpha val="22352"/>
              </a:srgbClr>
            </a:outerShdw>
          </a:effectLst>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dk1"/>
                </a:solidFill>
                <a:latin typeface="Avenir"/>
                <a:ea typeface="Avenir"/>
                <a:cs typeface="Avenir"/>
                <a:sym typeface="Avenir"/>
              </a:rPr>
              <a:t>Regional budget-makers review and respond to plan. </a:t>
            </a:r>
            <a:endParaRPr sz="2200" b="0" i="0" u="none" strike="noStrike" cap="none">
              <a:solidFill>
                <a:schemeClr val="dk1"/>
              </a:solidFill>
              <a:latin typeface="Avenir"/>
              <a:ea typeface="Avenir"/>
              <a:cs typeface="Avenir"/>
              <a:sym typeface="Avenir"/>
            </a:endParaRPr>
          </a:p>
        </p:txBody>
      </p:sp>
      <p:sp>
        <p:nvSpPr>
          <p:cNvPr id="186" name="Google Shape;186;p32"/>
          <p:cNvSpPr/>
          <p:nvPr/>
        </p:nvSpPr>
        <p:spPr>
          <a:xfrm>
            <a:off x="7517138" y="2602388"/>
            <a:ext cx="671981" cy="57240"/>
          </a:xfrm>
          <a:custGeom>
            <a:avLst/>
            <a:gdLst/>
            <a:ahLst/>
            <a:cxnLst/>
            <a:rect l="l" t="t" r="r" b="b"/>
            <a:pathLst>
              <a:path w="638113" h="91440" extrusionOk="0">
                <a:moveTo>
                  <a:pt x="0" y="45720"/>
                </a:moveTo>
                <a:lnTo>
                  <a:pt x="638113" y="45720"/>
                </a:lnTo>
              </a:path>
            </a:pathLst>
          </a:custGeom>
          <a:noFill/>
          <a:ln w="79375" cap="flat" cmpd="sng">
            <a:solidFill>
              <a:srgbClr val="00788A"/>
            </a:solidFill>
            <a:prstDash val="solid"/>
            <a:miter lim="800000"/>
            <a:headEnd type="none" w="sm" len="sm"/>
            <a:tailEnd type="triangle" w="med" len="med"/>
          </a:ln>
        </p:spPr>
        <p:txBody>
          <a:bodyPr spcFirstLastPara="1" wrap="square" lIns="315025" tIns="42375" rIns="315025" bIns="42375"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7" name="Google Shape;187;p32"/>
          <p:cNvSpPr/>
          <p:nvPr/>
        </p:nvSpPr>
        <p:spPr>
          <a:xfrm>
            <a:off x="7514960" y="5037101"/>
            <a:ext cx="671981" cy="57240"/>
          </a:xfrm>
          <a:custGeom>
            <a:avLst/>
            <a:gdLst/>
            <a:ahLst/>
            <a:cxnLst/>
            <a:rect l="l" t="t" r="r" b="b"/>
            <a:pathLst>
              <a:path w="638113" h="91440" extrusionOk="0">
                <a:moveTo>
                  <a:pt x="0" y="45720"/>
                </a:moveTo>
                <a:lnTo>
                  <a:pt x="638113" y="45720"/>
                </a:lnTo>
              </a:path>
            </a:pathLst>
          </a:custGeom>
          <a:noFill/>
          <a:ln w="79375" cap="flat" cmpd="sng">
            <a:solidFill>
              <a:srgbClr val="00788A"/>
            </a:solidFill>
            <a:prstDash val="solid"/>
            <a:miter lim="800000"/>
            <a:headEnd type="none" w="sm" len="sm"/>
            <a:tailEnd type="triangle" w="med" len="med"/>
          </a:ln>
        </p:spPr>
        <p:txBody>
          <a:bodyPr spcFirstLastPara="1" wrap="square" lIns="315025" tIns="42375" rIns="315025" bIns="42375"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8" name="Google Shape;188;p32"/>
          <p:cNvSpPr/>
          <p:nvPr/>
        </p:nvSpPr>
        <p:spPr>
          <a:xfrm>
            <a:off x="3915922" y="5037101"/>
            <a:ext cx="671981" cy="57240"/>
          </a:xfrm>
          <a:custGeom>
            <a:avLst/>
            <a:gdLst/>
            <a:ahLst/>
            <a:cxnLst/>
            <a:rect l="l" t="t" r="r" b="b"/>
            <a:pathLst>
              <a:path w="638113" h="91440" extrusionOk="0">
                <a:moveTo>
                  <a:pt x="0" y="45720"/>
                </a:moveTo>
                <a:lnTo>
                  <a:pt x="638113" y="45720"/>
                </a:lnTo>
              </a:path>
            </a:pathLst>
          </a:custGeom>
          <a:noFill/>
          <a:ln w="79375" cap="flat" cmpd="sng">
            <a:solidFill>
              <a:srgbClr val="00788A"/>
            </a:solidFill>
            <a:prstDash val="solid"/>
            <a:miter lim="800000"/>
            <a:headEnd type="none" w="sm" len="sm"/>
            <a:tailEnd type="triangle" w="med" len="med"/>
          </a:ln>
        </p:spPr>
        <p:txBody>
          <a:bodyPr spcFirstLastPara="1" wrap="square" lIns="315025" tIns="42375" rIns="315025" bIns="42375"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9" name="Google Shape;189;p32"/>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
        <p:nvSpPr>
          <p:cNvPr id="190" name="Google Shape;190;p32"/>
          <p:cNvSpPr txBox="1"/>
          <p:nvPr/>
        </p:nvSpPr>
        <p:spPr>
          <a:xfrm>
            <a:off x="6920576" y="6363753"/>
            <a:ext cx="5181648" cy="397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venir"/>
                <a:ea typeface="Avenir"/>
                <a:cs typeface="Avenir"/>
                <a:sym typeface="Avenir"/>
              </a:rPr>
              <a:t>Joint Staffing Resource Guide, </a:t>
            </a:r>
            <a:r>
              <a:rPr lang="en-US" sz="2000" b="0" i="0" u="none" strike="noStrike" cap="none">
                <a:solidFill>
                  <a:srgbClr val="000000"/>
                </a:solidFill>
                <a:latin typeface="Avenir"/>
                <a:ea typeface="Avenir"/>
                <a:cs typeface="Avenir"/>
                <a:sym typeface="Avenir"/>
              </a:rPr>
              <a:t>pages 5-11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500"/>
                                        <p:tgtEl>
                                          <p:spTgt spid="178"/>
                                        </p:tgtEl>
                                      </p:cBhvr>
                                    </p:animEffect>
                                  </p:childTnLst>
                                </p:cTn>
                              </p:par>
                              <p:par>
                                <p:cTn id="13" presetID="10" presetClass="entr" presetSubtype="0" fill="hold" nodeType="with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500"/>
                                        <p:tgtEl>
                                          <p:spTgt spid="1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par>
                                <p:cTn id="21" presetID="10" presetClass="entr" presetSubtype="0" fill="hold" nodeType="with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500"/>
                                        <p:tgtEl>
                                          <p:spTgt spid="18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fade">
                                      <p:cBhvr>
                                        <p:cTn id="28" dur="500"/>
                                        <p:tgtEl>
                                          <p:spTgt spid="181"/>
                                        </p:tgtEl>
                                      </p:cBhvr>
                                    </p:animEffect>
                                  </p:childTnLst>
                                </p:cTn>
                              </p:par>
                              <p:par>
                                <p:cTn id="29" presetID="10" presetClass="entr" presetSubtype="0" fill="hold"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8"/>
                                        </p:tgtEl>
                                        <p:attrNameLst>
                                          <p:attrName>style.visibility</p:attrName>
                                        </p:attrNameLst>
                                      </p:cBhvr>
                                      <p:to>
                                        <p:strVal val="visible"/>
                                      </p:to>
                                    </p:set>
                                    <p:animEffect transition="in" filter="fade">
                                      <p:cBhvr>
                                        <p:cTn id="36" dur="500"/>
                                        <p:tgtEl>
                                          <p:spTgt spid="188"/>
                                        </p:tgtEl>
                                      </p:cBhvr>
                                    </p:animEffect>
                                  </p:childTnLst>
                                </p:cTn>
                              </p:par>
                              <p:par>
                                <p:cTn id="37" presetID="10" presetClass="entr" presetSubtype="0" fill="hold" nodeType="withEffect">
                                  <p:stCondLst>
                                    <p:cond delay="0"/>
                                  </p:stCondLst>
                                  <p:childTnLst>
                                    <p:set>
                                      <p:cBhvr>
                                        <p:cTn id="38" dur="1" fill="hold">
                                          <p:stCondLst>
                                            <p:cond delay="0"/>
                                          </p:stCondLst>
                                        </p:cTn>
                                        <p:tgtEl>
                                          <p:spTgt spid="184"/>
                                        </p:tgtEl>
                                        <p:attrNameLst>
                                          <p:attrName>style.visibility</p:attrName>
                                        </p:attrNameLst>
                                      </p:cBhvr>
                                      <p:to>
                                        <p:strVal val="visible"/>
                                      </p:to>
                                    </p:set>
                                    <p:animEffect transition="in" filter="fade">
                                      <p:cBhvr>
                                        <p:cTn id="39" dur="500"/>
                                        <p:tgtEl>
                                          <p:spTgt spid="18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7"/>
                                        </p:tgtEl>
                                        <p:attrNameLst>
                                          <p:attrName>style.visibility</p:attrName>
                                        </p:attrNameLst>
                                      </p:cBhvr>
                                      <p:to>
                                        <p:strVal val="visible"/>
                                      </p:to>
                                    </p:set>
                                    <p:animEffect transition="in" filter="fade">
                                      <p:cBhvr>
                                        <p:cTn id="44" dur="500"/>
                                        <p:tgtEl>
                                          <p:spTgt spid="187"/>
                                        </p:tgtEl>
                                      </p:cBhvr>
                                    </p:animEffect>
                                  </p:childTnLst>
                                </p:cTn>
                              </p:par>
                              <p:par>
                                <p:cTn id="45" presetID="10" presetClass="entr" presetSubtype="0" fill="hold" nodeType="withEffect">
                                  <p:stCondLst>
                                    <p:cond delay="0"/>
                                  </p:stCondLst>
                                  <p:childTnLst>
                                    <p:set>
                                      <p:cBhvr>
                                        <p:cTn id="46" dur="1" fill="hold">
                                          <p:stCondLst>
                                            <p:cond delay="0"/>
                                          </p:stCondLst>
                                        </p:cTn>
                                        <p:tgtEl>
                                          <p:spTgt spid="185"/>
                                        </p:tgtEl>
                                        <p:attrNameLst>
                                          <p:attrName>style.visibility</p:attrName>
                                        </p:attrNameLst>
                                      </p:cBhvr>
                                      <p:to>
                                        <p:strVal val="visible"/>
                                      </p:to>
                                    </p:set>
                                    <p:animEffect transition="in" filter="fade">
                                      <p:cBhvr>
                                        <p:cTn id="4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4"/>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5: The Voice of Experience</a:t>
            </a:r>
            <a:endParaRPr>
              <a:latin typeface="Avenir"/>
              <a:ea typeface="Avenir"/>
              <a:cs typeface="Avenir"/>
              <a:sym typeface="Avenir"/>
            </a:endParaRPr>
          </a:p>
        </p:txBody>
      </p:sp>
      <p:sp>
        <p:nvSpPr>
          <p:cNvPr id="197" name="Google Shape;197;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342900" lvl="0" indent="-336550" algn="l" rtl="0">
              <a:lnSpc>
                <a:spcPct val="100000"/>
              </a:lnSpc>
              <a:spcBef>
                <a:spcPts val="600"/>
              </a:spcBef>
              <a:spcAft>
                <a:spcPts val="0"/>
              </a:spcAft>
              <a:buSzPts val="2400"/>
              <a:buFont typeface="Arial"/>
              <a:buChar char="•"/>
            </a:pPr>
            <a:r>
              <a:rPr lang="en-US"/>
              <a:t>What are some best practices or tips that were most helpful to you as you developed your plan?</a:t>
            </a:r>
            <a:endParaRPr/>
          </a:p>
          <a:p>
            <a:pPr marL="342900" lvl="0" indent="-336550" algn="l" rtl="0">
              <a:lnSpc>
                <a:spcPct val="100000"/>
              </a:lnSpc>
              <a:spcBef>
                <a:spcPts val="1800"/>
              </a:spcBef>
              <a:spcAft>
                <a:spcPts val="0"/>
              </a:spcAft>
              <a:buSzPts val="2400"/>
              <a:buFont typeface="Arial"/>
              <a:buChar char="•"/>
            </a:pPr>
            <a:r>
              <a:rPr lang="en-US"/>
              <a:t>What were some pitfalls that helped you improve your practices?</a:t>
            </a:r>
            <a:endParaRPr/>
          </a:p>
          <a:p>
            <a:pPr marL="342900" lvl="0" indent="-336550" algn="l" rtl="0">
              <a:lnSpc>
                <a:spcPct val="100000"/>
              </a:lnSpc>
              <a:spcBef>
                <a:spcPts val="1800"/>
              </a:spcBef>
              <a:spcAft>
                <a:spcPts val="1200"/>
              </a:spcAft>
              <a:buSzPts val="2400"/>
              <a:buFont typeface="Arial"/>
              <a:buChar char="•"/>
            </a:pPr>
            <a:r>
              <a:rPr lang="en-US"/>
              <a:t>What words of wisdom or encouragement do you have for us as we tackle this challenging task?</a:t>
            </a:r>
            <a:endParaRPr/>
          </a:p>
        </p:txBody>
      </p:sp>
      <p:sp>
        <p:nvSpPr>
          <p:cNvPr id="198" name="Google Shape;198;p54"/>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pic>
        <p:nvPicPr>
          <p:cNvPr id="199" name="Google Shape;199;p54" descr="A group of women sitting at a table&#10;&#10;Description automatically generated"/>
          <p:cNvPicPr preferRelativeResize="0"/>
          <p:nvPr/>
        </p:nvPicPr>
        <p:blipFill rotWithShape="1">
          <a:blip r:embed="rId3">
            <a:alphaModFix/>
          </a:blip>
          <a:srcRect/>
          <a:stretch/>
        </p:blipFill>
        <p:spPr>
          <a:xfrm>
            <a:off x="6613071" y="1825625"/>
            <a:ext cx="4740729" cy="44066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5"/>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6: Treasure Hunt</a:t>
            </a:r>
            <a:endParaRPr>
              <a:latin typeface="Avenir"/>
              <a:ea typeface="Avenir"/>
              <a:cs typeface="Avenir"/>
              <a:sym typeface="Avenir"/>
            </a:endParaRPr>
          </a:p>
        </p:txBody>
      </p:sp>
      <p:sp>
        <p:nvSpPr>
          <p:cNvPr id="206" name="Google Shape;206;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342900" lvl="0" indent="-336550" algn="l" rtl="0">
              <a:lnSpc>
                <a:spcPct val="100000"/>
              </a:lnSpc>
              <a:spcBef>
                <a:spcPts val="600"/>
              </a:spcBef>
              <a:spcAft>
                <a:spcPts val="0"/>
              </a:spcAft>
              <a:buSzPts val="2400"/>
              <a:buFont typeface="Arial"/>
              <a:buChar char="•"/>
            </a:pPr>
            <a:r>
              <a:rPr lang="en-US"/>
              <a:t>Find the items in the left-hand column.</a:t>
            </a:r>
            <a:endParaRPr/>
          </a:p>
          <a:p>
            <a:pPr marL="342900" lvl="0" indent="-336550" algn="l" rtl="0">
              <a:lnSpc>
                <a:spcPct val="100000"/>
              </a:lnSpc>
              <a:spcBef>
                <a:spcPts val="1800"/>
              </a:spcBef>
              <a:spcAft>
                <a:spcPts val="1200"/>
              </a:spcAft>
              <a:buSzPts val="2400"/>
              <a:buFont typeface="Arial"/>
              <a:buChar char="•"/>
            </a:pPr>
            <a:r>
              <a:rPr lang="en-US"/>
              <a:t>Note their location in the Joint Staffing Resource Guide or SharePoint site.</a:t>
            </a:r>
            <a:endParaRPr/>
          </a:p>
        </p:txBody>
      </p:sp>
      <p:sp>
        <p:nvSpPr>
          <p:cNvPr id="207" name="Google Shape;207;p55"/>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pic>
        <p:nvPicPr>
          <p:cNvPr id="208" name="Google Shape;208;p55"/>
          <p:cNvPicPr preferRelativeResize="0"/>
          <p:nvPr/>
        </p:nvPicPr>
        <p:blipFill rotWithShape="1">
          <a:blip r:embed="rId3">
            <a:alphaModFix/>
          </a:blip>
          <a:srcRect/>
          <a:stretch/>
        </p:blipFill>
        <p:spPr>
          <a:xfrm>
            <a:off x="6527799" y="1629164"/>
            <a:ext cx="5257800" cy="490974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Introductions</a:t>
            </a:r>
            <a:endParaRPr>
              <a:latin typeface="Avenir"/>
              <a:ea typeface="Avenir"/>
              <a:cs typeface="Avenir"/>
              <a:sym typeface="Avenir"/>
            </a:endParaRPr>
          </a:p>
        </p:txBody>
      </p:sp>
      <p:sp>
        <p:nvSpPr>
          <p:cNvPr id="64" name="Google Shape;64;p3"/>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pic>
        <p:nvPicPr>
          <p:cNvPr id="65" name="Google Shape;65;p3" descr="A person and person standing next to each other&#10;&#10;Description automatically generated"/>
          <p:cNvPicPr preferRelativeResize="0"/>
          <p:nvPr/>
        </p:nvPicPr>
        <p:blipFill rotWithShape="1">
          <a:blip r:embed="rId3">
            <a:alphaModFix/>
          </a:blip>
          <a:srcRect/>
          <a:stretch/>
        </p:blipFill>
        <p:spPr>
          <a:xfrm>
            <a:off x="2415656" y="1508076"/>
            <a:ext cx="7360687" cy="4324435"/>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Housekeeping</a:t>
            </a:r>
            <a:endParaRPr>
              <a:latin typeface="Avenir"/>
              <a:ea typeface="Avenir"/>
              <a:cs typeface="Avenir"/>
              <a:sym typeface="Avenir"/>
            </a:endParaRPr>
          </a:p>
        </p:txBody>
      </p:sp>
      <p:grpSp>
        <p:nvGrpSpPr>
          <p:cNvPr id="72" name="Google Shape;72;p4"/>
          <p:cNvGrpSpPr/>
          <p:nvPr/>
        </p:nvGrpSpPr>
        <p:grpSpPr>
          <a:xfrm>
            <a:off x="1357269" y="1588373"/>
            <a:ext cx="9096461" cy="4782787"/>
            <a:chOff x="1547769" y="1321673"/>
            <a:chExt cx="9096461" cy="4782787"/>
          </a:xfrm>
        </p:grpSpPr>
        <p:sp>
          <p:nvSpPr>
            <p:cNvPr id="73" name="Google Shape;73;p4"/>
            <p:cNvSpPr/>
            <p:nvPr/>
          </p:nvSpPr>
          <p:spPr>
            <a:xfrm>
              <a:off x="1554527" y="1327841"/>
              <a:ext cx="950702" cy="986451"/>
            </a:xfrm>
            <a:prstGeom prst="roundRect">
              <a:avLst>
                <a:gd name="adj" fmla="val 6577"/>
              </a:avLst>
            </a:prstGeom>
            <a:solidFill>
              <a:srgbClr val="EF7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ED7D31"/>
                </a:solidFill>
                <a:latin typeface="Arial"/>
                <a:ea typeface="Arial"/>
                <a:cs typeface="Arial"/>
                <a:sym typeface="Arial"/>
              </a:endParaRPr>
            </a:p>
          </p:txBody>
        </p:sp>
        <p:sp>
          <p:nvSpPr>
            <p:cNvPr id="74" name="Google Shape;74;p4"/>
            <p:cNvSpPr txBox="1"/>
            <p:nvPr/>
          </p:nvSpPr>
          <p:spPr>
            <a:xfrm>
              <a:off x="2686985" y="1544068"/>
              <a:ext cx="2996846"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Be present </a:t>
              </a:r>
              <a:br>
                <a:rPr lang="en-US" sz="1800" b="1" i="0" u="none" strike="noStrike" cap="none">
                  <a:solidFill>
                    <a:srgbClr val="000000"/>
                  </a:solidFill>
                  <a:latin typeface="Avenir"/>
                  <a:ea typeface="Avenir"/>
                  <a:cs typeface="Avenir"/>
                  <a:sym typeface="Avenir"/>
                </a:rPr>
              </a:br>
              <a:r>
                <a:rPr lang="en-US" sz="1800" b="1" i="0" u="none" strike="noStrike" cap="none">
                  <a:solidFill>
                    <a:srgbClr val="000000"/>
                  </a:solidFill>
                  <a:latin typeface="Avenir"/>
                  <a:ea typeface="Avenir"/>
                  <a:cs typeface="Avenir"/>
                  <a:sym typeface="Avenir"/>
                </a:rPr>
                <a:t>and participate.</a:t>
              </a:r>
              <a:endParaRPr sz="1800" b="0" i="0" u="none" strike="noStrike" cap="none">
                <a:solidFill>
                  <a:schemeClr val="dk1"/>
                </a:solidFill>
                <a:latin typeface="Avenir"/>
                <a:ea typeface="Avenir"/>
                <a:cs typeface="Avenir"/>
                <a:sym typeface="Avenir"/>
              </a:endParaRPr>
            </a:p>
          </p:txBody>
        </p:sp>
        <p:sp>
          <p:nvSpPr>
            <p:cNvPr id="75" name="Google Shape;75;p4"/>
            <p:cNvSpPr/>
            <p:nvPr/>
          </p:nvSpPr>
          <p:spPr>
            <a:xfrm>
              <a:off x="1554527" y="2601469"/>
              <a:ext cx="950702" cy="986451"/>
            </a:xfrm>
            <a:prstGeom prst="roundRect">
              <a:avLst>
                <a:gd name="adj" fmla="val 6577"/>
              </a:avLst>
            </a:prstGeom>
            <a:solidFill>
              <a:srgbClr val="00A3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 name="Google Shape;76;p4"/>
            <p:cNvSpPr txBox="1"/>
            <p:nvPr/>
          </p:nvSpPr>
          <p:spPr>
            <a:xfrm>
              <a:off x="2600488" y="2817695"/>
              <a:ext cx="3083343"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Close all other running </a:t>
              </a:r>
              <a:br>
                <a:rPr lang="en-US" sz="1800" b="1" i="0" u="none" strike="noStrike" cap="none">
                  <a:solidFill>
                    <a:srgbClr val="000000"/>
                  </a:solidFill>
                  <a:latin typeface="Avenir"/>
                  <a:ea typeface="Avenir"/>
                  <a:cs typeface="Avenir"/>
                  <a:sym typeface="Avenir"/>
                </a:rPr>
              </a:br>
              <a:r>
                <a:rPr lang="en-US" sz="1800" b="1" i="0" u="none" strike="noStrike" cap="none">
                  <a:solidFill>
                    <a:srgbClr val="000000"/>
                  </a:solidFill>
                  <a:latin typeface="Avenir"/>
                  <a:ea typeface="Avenir"/>
                  <a:cs typeface="Avenir"/>
                  <a:sym typeface="Avenir"/>
                </a:rPr>
                <a:t>desktop programs.</a:t>
              </a:r>
              <a:endParaRPr sz="1800" b="1" i="0" u="none" strike="noStrike" cap="none">
                <a:solidFill>
                  <a:srgbClr val="000000"/>
                </a:solidFill>
                <a:latin typeface="Avenir"/>
                <a:ea typeface="Avenir"/>
                <a:cs typeface="Avenir"/>
                <a:sym typeface="Avenir"/>
              </a:endParaRPr>
            </a:p>
          </p:txBody>
        </p:sp>
        <p:sp>
          <p:nvSpPr>
            <p:cNvPr id="77" name="Google Shape;77;p4"/>
            <p:cNvSpPr/>
            <p:nvPr/>
          </p:nvSpPr>
          <p:spPr>
            <a:xfrm>
              <a:off x="6055233" y="2577202"/>
              <a:ext cx="950702" cy="986451"/>
            </a:xfrm>
            <a:prstGeom prst="roundRect">
              <a:avLst>
                <a:gd name="adj" fmla="val 6577"/>
              </a:avLst>
            </a:prstGeom>
            <a:solidFill>
              <a:srgbClr val="EF7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1547769" y="5118009"/>
              <a:ext cx="950702" cy="986451"/>
            </a:xfrm>
            <a:prstGeom prst="roundRect">
              <a:avLst>
                <a:gd name="adj" fmla="val 6577"/>
              </a:avLst>
            </a:prstGeom>
            <a:solidFill>
              <a:srgbClr val="00A3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6055233" y="3817598"/>
              <a:ext cx="950702" cy="986451"/>
            </a:xfrm>
            <a:prstGeom prst="roundRect">
              <a:avLst>
                <a:gd name="adj" fmla="val 6577"/>
              </a:avLst>
            </a:prstGeom>
            <a:solidFill>
              <a:srgbClr val="00A3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6055233" y="1321673"/>
              <a:ext cx="950702" cy="986451"/>
            </a:xfrm>
            <a:prstGeom prst="roundRect">
              <a:avLst>
                <a:gd name="adj" fmla="val 6577"/>
              </a:avLst>
            </a:prstGeom>
            <a:solidFill>
              <a:srgbClr val="00A3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1" name="Google Shape;81;p4"/>
            <p:cNvSpPr txBox="1"/>
            <p:nvPr/>
          </p:nvSpPr>
          <p:spPr>
            <a:xfrm>
              <a:off x="7205958" y="1537899"/>
              <a:ext cx="3392536"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Be prepared; I may call </a:t>
              </a:r>
              <a:br>
                <a:rPr lang="en-US" sz="1800" b="1" i="0" u="none" strike="noStrike" cap="none">
                  <a:solidFill>
                    <a:srgbClr val="000000"/>
                  </a:solidFill>
                  <a:latin typeface="Avenir"/>
                  <a:ea typeface="Avenir"/>
                  <a:cs typeface="Avenir"/>
                  <a:sym typeface="Avenir"/>
                </a:rPr>
              </a:br>
              <a:r>
                <a:rPr lang="en-US" sz="1800" b="1" i="0" u="none" strike="noStrike" cap="none">
                  <a:solidFill>
                    <a:srgbClr val="000000"/>
                  </a:solidFill>
                  <a:latin typeface="Avenir"/>
                  <a:ea typeface="Avenir"/>
                  <a:cs typeface="Avenir"/>
                  <a:sym typeface="Avenir"/>
                </a:rPr>
                <a:t>on you by name.</a:t>
              </a:r>
              <a:endParaRPr sz="1800" b="1" i="0" u="none" strike="noStrike" cap="none">
                <a:solidFill>
                  <a:srgbClr val="000000"/>
                </a:solidFill>
                <a:latin typeface="Avenir"/>
                <a:ea typeface="Avenir"/>
                <a:cs typeface="Avenir"/>
                <a:sym typeface="Avenir"/>
              </a:endParaRPr>
            </a:p>
          </p:txBody>
        </p:sp>
        <p:sp>
          <p:nvSpPr>
            <p:cNvPr id="82" name="Google Shape;82;p4"/>
            <p:cNvSpPr/>
            <p:nvPr/>
          </p:nvSpPr>
          <p:spPr>
            <a:xfrm>
              <a:off x="1776695" y="4172437"/>
              <a:ext cx="430168" cy="371954"/>
            </a:xfrm>
            <a:custGeom>
              <a:avLst/>
              <a:gdLst/>
              <a:ahLst/>
              <a:cxnLst/>
              <a:rect l="l" t="t" r="r" b="b"/>
              <a:pathLst>
                <a:path w="4876800" h="4064000" extrusionOk="0">
                  <a:moveTo>
                    <a:pt x="203200" y="2032000"/>
                  </a:moveTo>
                  <a:lnTo>
                    <a:pt x="203200" y="3556000"/>
                  </a:lnTo>
                  <a:cubicBezTo>
                    <a:pt x="203200" y="3718560"/>
                    <a:pt x="345440" y="3860800"/>
                    <a:pt x="508000" y="3860800"/>
                  </a:cubicBezTo>
                  <a:lnTo>
                    <a:pt x="4368800" y="3860800"/>
                  </a:lnTo>
                  <a:cubicBezTo>
                    <a:pt x="4531360" y="3860800"/>
                    <a:pt x="4673600" y="3718560"/>
                    <a:pt x="4673600" y="3556000"/>
                  </a:cubicBezTo>
                  <a:lnTo>
                    <a:pt x="4673600" y="2032000"/>
                  </a:lnTo>
                  <a:lnTo>
                    <a:pt x="3657600" y="2032000"/>
                  </a:lnTo>
                  <a:lnTo>
                    <a:pt x="3657600" y="2377440"/>
                  </a:lnTo>
                  <a:cubicBezTo>
                    <a:pt x="3657600" y="2418080"/>
                    <a:pt x="3616960" y="2479040"/>
                    <a:pt x="3556000" y="2479040"/>
                  </a:cubicBezTo>
                  <a:cubicBezTo>
                    <a:pt x="3495040" y="2479040"/>
                    <a:pt x="3454400" y="2438400"/>
                    <a:pt x="3454400" y="2377440"/>
                  </a:cubicBezTo>
                  <a:lnTo>
                    <a:pt x="3454400" y="2032000"/>
                  </a:lnTo>
                  <a:lnTo>
                    <a:pt x="1422400" y="2032000"/>
                  </a:lnTo>
                  <a:lnTo>
                    <a:pt x="1422400" y="2377440"/>
                  </a:lnTo>
                  <a:cubicBezTo>
                    <a:pt x="1422400" y="2418080"/>
                    <a:pt x="1381760" y="2479040"/>
                    <a:pt x="1320800" y="2479040"/>
                  </a:cubicBezTo>
                  <a:cubicBezTo>
                    <a:pt x="1259840" y="2479040"/>
                    <a:pt x="1219200" y="2438400"/>
                    <a:pt x="1219200" y="2377440"/>
                  </a:cubicBezTo>
                  <a:lnTo>
                    <a:pt x="1219200" y="2032000"/>
                  </a:lnTo>
                  <a:close/>
                  <a:moveTo>
                    <a:pt x="508000" y="812800"/>
                  </a:moveTo>
                  <a:cubicBezTo>
                    <a:pt x="345440" y="812800"/>
                    <a:pt x="203200" y="955040"/>
                    <a:pt x="203200" y="1117600"/>
                  </a:cubicBezTo>
                  <a:lnTo>
                    <a:pt x="203200" y="1828800"/>
                  </a:lnTo>
                  <a:lnTo>
                    <a:pt x="1219200" y="1828800"/>
                  </a:lnTo>
                  <a:lnTo>
                    <a:pt x="1219200" y="1524000"/>
                  </a:lnTo>
                  <a:cubicBezTo>
                    <a:pt x="1219200" y="1463040"/>
                    <a:pt x="1259840" y="1422400"/>
                    <a:pt x="1320800" y="1422400"/>
                  </a:cubicBezTo>
                  <a:cubicBezTo>
                    <a:pt x="1381760" y="1422400"/>
                    <a:pt x="1422400" y="1463040"/>
                    <a:pt x="1422400" y="1524000"/>
                  </a:cubicBezTo>
                  <a:lnTo>
                    <a:pt x="1422400" y="1828800"/>
                  </a:lnTo>
                  <a:lnTo>
                    <a:pt x="3454400" y="1828800"/>
                  </a:lnTo>
                  <a:lnTo>
                    <a:pt x="3454400" y="1524000"/>
                  </a:lnTo>
                  <a:cubicBezTo>
                    <a:pt x="3454400" y="1463040"/>
                    <a:pt x="3495040" y="1422400"/>
                    <a:pt x="3556000" y="1422400"/>
                  </a:cubicBezTo>
                  <a:cubicBezTo>
                    <a:pt x="3616960" y="1422400"/>
                    <a:pt x="3657600" y="1463040"/>
                    <a:pt x="3657600" y="1524000"/>
                  </a:cubicBezTo>
                  <a:lnTo>
                    <a:pt x="3657600" y="1828800"/>
                  </a:lnTo>
                  <a:lnTo>
                    <a:pt x="4673600" y="1828800"/>
                  </a:lnTo>
                  <a:lnTo>
                    <a:pt x="4673600" y="1117600"/>
                  </a:lnTo>
                  <a:cubicBezTo>
                    <a:pt x="4673600" y="955040"/>
                    <a:pt x="4531360" y="812800"/>
                    <a:pt x="4368800" y="812800"/>
                  </a:cubicBezTo>
                  <a:lnTo>
                    <a:pt x="3149600" y="812800"/>
                  </a:lnTo>
                  <a:lnTo>
                    <a:pt x="1727200" y="812800"/>
                  </a:lnTo>
                  <a:close/>
                  <a:moveTo>
                    <a:pt x="1930400" y="203200"/>
                  </a:moveTo>
                  <a:cubicBezTo>
                    <a:pt x="1869440" y="203200"/>
                    <a:pt x="1828800" y="243840"/>
                    <a:pt x="1828800" y="304800"/>
                  </a:cubicBezTo>
                  <a:lnTo>
                    <a:pt x="1828800" y="609600"/>
                  </a:lnTo>
                  <a:lnTo>
                    <a:pt x="3048000" y="609600"/>
                  </a:lnTo>
                  <a:lnTo>
                    <a:pt x="3048000" y="304800"/>
                  </a:lnTo>
                  <a:cubicBezTo>
                    <a:pt x="3048000" y="243840"/>
                    <a:pt x="3007360" y="203200"/>
                    <a:pt x="2946400" y="203200"/>
                  </a:cubicBezTo>
                  <a:close/>
                  <a:moveTo>
                    <a:pt x="1930400" y="0"/>
                  </a:moveTo>
                  <a:lnTo>
                    <a:pt x="2946400" y="0"/>
                  </a:lnTo>
                  <a:cubicBezTo>
                    <a:pt x="3108960" y="0"/>
                    <a:pt x="3251200" y="142240"/>
                    <a:pt x="3251200" y="304800"/>
                  </a:cubicBezTo>
                  <a:lnTo>
                    <a:pt x="3251200" y="609600"/>
                  </a:lnTo>
                  <a:lnTo>
                    <a:pt x="4368800" y="609600"/>
                  </a:lnTo>
                  <a:cubicBezTo>
                    <a:pt x="4653280" y="609600"/>
                    <a:pt x="4876800" y="833120"/>
                    <a:pt x="4876800" y="1117600"/>
                  </a:cubicBezTo>
                  <a:lnTo>
                    <a:pt x="4876800" y="1930400"/>
                  </a:lnTo>
                  <a:lnTo>
                    <a:pt x="4876800" y="3556000"/>
                  </a:lnTo>
                  <a:cubicBezTo>
                    <a:pt x="4876800" y="3840480"/>
                    <a:pt x="4653280" y="4064000"/>
                    <a:pt x="4368800" y="4064000"/>
                  </a:cubicBezTo>
                  <a:lnTo>
                    <a:pt x="508000" y="4064000"/>
                  </a:lnTo>
                  <a:cubicBezTo>
                    <a:pt x="223520" y="4064000"/>
                    <a:pt x="0" y="3840480"/>
                    <a:pt x="0" y="3556000"/>
                  </a:cubicBezTo>
                  <a:lnTo>
                    <a:pt x="0" y="1930400"/>
                  </a:lnTo>
                  <a:lnTo>
                    <a:pt x="0" y="1117600"/>
                  </a:lnTo>
                  <a:cubicBezTo>
                    <a:pt x="0" y="833120"/>
                    <a:pt x="223520" y="609600"/>
                    <a:pt x="508000" y="609600"/>
                  </a:cubicBezTo>
                  <a:lnTo>
                    <a:pt x="1625600" y="609600"/>
                  </a:lnTo>
                  <a:lnTo>
                    <a:pt x="1625600" y="304800"/>
                  </a:lnTo>
                  <a:cubicBezTo>
                    <a:pt x="1625600" y="142240"/>
                    <a:pt x="1767840" y="0"/>
                    <a:pt x="19304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Arial"/>
                <a:ea typeface="Arial"/>
                <a:cs typeface="Arial"/>
                <a:sym typeface="Arial"/>
              </a:endParaRPr>
            </a:p>
          </p:txBody>
        </p:sp>
        <p:sp>
          <p:nvSpPr>
            <p:cNvPr id="83" name="Google Shape;83;p4"/>
            <p:cNvSpPr txBox="1"/>
            <p:nvPr/>
          </p:nvSpPr>
          <p:spPr>
            <a:xfrm>
              <a:off x="2743103" y="4060607"/>
              <a:ext cx="2940728"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Put mobile devices on </a:t>
              </a:r>
              <a:br>
                <a:rPr lang="en-US" sz="1800" b="1" i="0" u="none" strike="noStrike" cap="none">
                  <a:solidFill>
                    <a:srgbClr val="000000"/>
                  </a:solidFill>
                  <a:latin typeface="Avenir"/>
                  <a:ea typeface="Avenir"/>
                  <a:cs typeface="Avenir"/>
                  <a:sym typeface="Avenir"/>
                </a:rPr>
              </a:br>
              <a:r>
                <a:rPr lang="en-US" sz="1800" b="1" i="0" u="none" strike="noStrike" cap="none">
                  <a:solidFill>
                    <a:srgbClr val="000000"/>
                  </a:solidFill>
                  <a:latin typeface="Avenir"/>
                  <a:ea typeface="Avenir"/>
                  <a:cs typeface="Avenir"/>
                  <a:sym typeface="Avenir"/>
                </a:rPr>
                <a:t>vibrate/mute.</a:t>
              </a:r>
              <a:endParaRPr sz="1800" b="1" i="0" u="none" strike="noStrike" cap="none">
                <a:solidFill>
                  <a:srgbClr val="000000"/>
                </a:solidFill>
                <a:latin typeface="Avenir"/>
                <a:ea typeface="Avenir"/>
                <a:cs typeface="Avenir"/>
                <a:sym typeface="Avenir"/>
              </a:endParaRPr>
            </a:p>
          </p:txBody>
        </p:sp>
        <p:sp>
          <p:nvSpPr>
            <p:cNvPr id="84" name="Google Shape;84;p4"/>
            <p:cNvSpPr txBox="1"/>
            <p:nvPr/>
          </p:nvSpPr>
          <p:spPr>
            <a:xfrm>
              <a:off x="2686984" y="5334235"/>
              <a:ext cx="2996847"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Use the raise hand icon to ask questions.</a:t>
              </a:r>
              <a:endParaRPr sz="1800" b="1" i="0" u="none" strike="noStrike" cap="none">
                <a:solidFill>
                  <a:srgbClr val="000000"/>
                </a:solidFill>
                <a:latin typeface="Avenir"/>
                <a:ea typeface="Avenir"/>
                <a:cs typeface="Avenir"/>
                <a:sym typeface="Avenir"/>
              </a:endParaRPr>
            </a:p>
          </p:txBody>
        </p:sp>
        <p:sp>
          <p:nvSpPr>
            <p:cNvPr id="85" name="Google Shape;85;p4"/>
            <p:cNvSpPr txBox="1"/>
            <p:nvPr/>
          </p:nvSpPr>
          <p:spPr>
            <a:xfrm>
              <a:off x="7205958" y="2793429"/>
              <a:ext cx="3392536"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The session is </a:t>
              </a:r>
              <a:br>
                <a:rPr lang="en-US" sz="1800" b="1" i="0" u="none" strike="noStrike" cap="none">
                  <a:solidFill>
                    <a:srgbClr val="000000"/>
                  </a:solidFill>
                  <a:latin typeface="Avenir"/>
                  <a:ea typeface="Avenir"/>
                  <a:cs typeface="Avenir"/>
                  <a:sym typeface="Avenir"/>
                </a:rPr>
              </a:br>
              <a:r>
                <a:rPr lang="en-US" sz="1800" b="1" i="0" u="none" strike="noStrike" cap="none">
                  <a:solidFill>
                    <a:srgbClr val="000000"/>
                  </a:solidFill>
                  <a:latin typeface="Avenir"/>
                  <a:ea typeface="Avenir"/>
                  <a:cs typeface="Avenir"/>
                  <a:sym typeface="Avenir"/>
                </a:rPr>
                <a:t>not recorded.</a:t>
              </a:r>
              <a:endParaRPr sz="1800" b="1" i="0" u="none" strike="noStrike" cap="none">
                <a:solidFill>
                  <a:srgbClr val="000000"/>
                </a:solidFill>
                <a:latin typeface="Avenir"/>
                <a:ea typeface="Avenir"/>
                <a:cs typeface="Avenir"/>
                <a:sym typeface="Avenir"/>
              </a:endParaRPr>
            </a:p>
          </p:txBody>
        </p:sp>
        <p:sp>
          <p:nvSpPr>
            <p:cNvPr id="86" name="Google Shape;86;p4"/>
            <p:cNvSpPr txBox="1"/>
            <p:nvPr/>
          </p:nvSpPr>
          <p:spPr>
            <a:xfrm>
              <a:off x="7205957" y="4033824"/>
              <a:ext cx="3438273"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Interaction is mandatory </a:t>
              </a:r>
              <a:endParaRPr sz="1800" b="1"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(chat, discussion, polling).</a:t>
              </a:r>
              <a:endParaRPr sz="1800" b="1" i="0" u="none" strike="noStrike" cap="none">
                <a:solidFill>
                  <a:srgbClr val="000000"/>
                </a:solidFill>
                <a:latin typeface="Avenir"/>
                <a:ea typeface="Avenir"/>
                <a:cs typeface="Avenir"/>
                <a:sym typeface="Avenir"/>
              </a:endParaRPr>
            </a:p>
          </p:txBody>
        </p:sp>
        <p:pic>
          <p:nvPicPr>
            <p:cNvPr id="87" name="Google Shape;87;p4" descr="Hand outline"/>
            <p:cNvPicPr preferRelativeResize="0"/>
            <p:nvPr/>
          </p:nvPicPr>
          <p:blipFill rotWithShape="1">
            <a:blip r:embed="rId3">
              <a:alphaModFix/>
            </a:blip>
            <a:srcRect/>
            <a:stretch/>
          </p:blipFill>
          <p:spPr>
            <a:xfrm>
              <a:off x="1609855" y="5197969"/>
              <a:ext cx="826531" cy="826531"/>
            </a:xfrm>
            <a:prstGeom prst="rect">
              <a:avLst/>
            </a:prstGeom>
            <a:noFill/>
            <a:ln>
              <a:noFill/>
            </a:ln>
          </p:spPr>
        </p:pic>
        <p:pic>
          <p:nvPicPr>
            <p:cNvPr id="88" name="Google Shape;88;p4" descr="Employee badge outline"/>
            <p:cNvPicPr preferRelativeResize="0"/>
            <p:nvPr/>
          </p:nvPicPr>
          <p:blipFill rotWithShape="1">
            <a:blip r:embed="rId4">
              <a:alphaModFix/>
            </a:blip>
            <a:srcRect/>
            <a:stretch/>
          </p:blipFill>
          <p:spPr>
            <a:xfrm>
              <a:off x="6167239" y="1451553"/>
              <a:ext cx="726690" cy="726690"/>
            </a:xfrm>
            <a:prstGeom prst="rect">
              <a:avLst/>
            </a:prstGeom>
            <a:noFill/>
            <a:ln>
              <a:noFill/>
            </a:ln>
          </p:spPr>
        </p:pic>
        <p:pic>
          <p:nvPicPr>
            <p:cNvPr id="89" name="Google Shape;89;p4" descr="Chat bubble outline"/>
            <p:cNvPicPr preferRelativeResize="0"/>
            <p:nvPr/>
          </p:nvPicPr>
          <p:blipFill rotWithShape="1">
            <a:blip r:embed="rId5">
              <a:alphaModFix/>
            </a:blip>
            <a:srcRect/>
            <a:stretch/>
          </p:blipFill>
          <p:spPr>
            <a:xfrm>
              <a:off x="6152181" y="3932420"/>
              <a:ext cx="756806" cy="756806"/>
            </a:xfrm>
            <a:prstGeom prst="rect">
              <a:avLst/>
            </a:prstGeom>
            <a:noFill/>
            <a:ln>
              <a:noFill/>
            </a:ln>
          </p:spPr>
        </p:pic>
        <p:pic>
          <p:nvPicPr>
            <p:cNvPr id="90" name="Google Shape;90;p4" descr="Teacher outline"/>
            <p:cNvPicPr preferRelativeResize="0"/>
            <p:nvPr/>
          </p:nvPicPr>
          <p:blipFill rotWithShape="1">
            <a:blip r:embed="rId6">
              <a:alphaModFix/>
            </a:blip>
            <a:srcRect/>
            <a:stretch/>
          </p:blipFill>
          <p:spPr>
            <a:xfrm>
              <a:off x="1669971" y="1461159"/>
              <a:ext cx="719815" cy="719815"/>
            </a:xfrm>
            <a:prstGeom prst="rect">
              <a:avLst/>
            </a:prstGeom>
            <a:noFill/>
            <a:ln>
              <a:noFill/>
            </a:ln>
          </p:spPr>
        </p:pic>
        <p:grpSp>
          <p:nvGrpSpPr>
            <p:cNvPr id="91" name="Google Shape;91;p4"/>
            <p:cNvGrpSpPr/>
            <p:nvPr/>
          </p:nvGrpSpPr>
          <p:grpSpPr>
            <a:xfrm>
              <a:off x="1660012" y="2724828"/>
              <a:ext cx="739732" cy="739732"/>
              <a:chOff x="1693650" y="2511240"/>
              <a:chExt cx="883866" cy="883866"/>
            </a:xfrm>
          </p:grpSpPr>
          <p:pic>
            <p:nvPicPr>
              <p:cNvPr id="92" name="Google Shape;92;p4" descr="Laptop outline"/>
              <p:cNvPicPr preferRelativeResize="0"/>
              <p:nvPr/>
            </p:nvPicPr>
            <p:blipFill rotWithShape="1">
              <a:blip r:embed="rId7">
                <a:alphaModFix/>
              </a:blip>
              <a:srcRect/>
              <a:stretch/>
            </p:blipFill>
            <p:spPr>
              <a:xfrm>
                <a:off x="1693650" y="2511240"/>
                <a:ext cx="883866" cy="883866"/>
              </a:xfrm>
              <a:prstGeom prst="rect">
                <a:avLst/>
              </a:prstGeom>
              <a:noFill/>
              <a:ln>
                <a:noFill/>
              </a:ln>
            </p:spPr>
          </p:pic>
          <p:pic>
            <p:nvPicPr>
              <p:cNvPr id="93" name="Google Shape;93;p4" descr="Badge Cross outline"/>
              <p:cNvPicPr preferRelativeResize="0"/>
              <p:nvPr/>
            </p:nvPicPr>
            <p:blipFill rotWithShape="1">
              <a:blip r:embed="rId8">
                <a:alphaModFix/>
              </a:blip>
              <a:srcRect/>
              <a:stretch/>
            </p:blipFill>
            <p:spPr>
              <a:xfrm>
                <a:off x="2001276" y="2782664"/>
                <a:ext cx="265840" cy="265840"/>
              </a:xfrm>
              <a:prstGeom prst="rect">
                <a:avLst/>
              </a:prstGeom>
              <a:noFill/>
              <a:ln>
                <a:noFill/>
              </a:ln>
            </p:spPr>
          </p:pic>
        </p:grpSp>
        <p:sp>
          <p:nvSpPr>
            <p:cNvPr id="94" name="Google Shape;94;p4"/>
            <p:cNvSpPr/>
            <p:nvPr/>
          </p:nvSpPr>
          <p:spPr>
            <a:xfrm>
              <a:off x="6024678" y="5101001"/>
              <a:ext cx="997960" cy="986451"/>
            </a:xfrm>
            <a:prstGeom prst="roundRect">
              <a:avLst>
                <a:gd name="adj" fmla="val 6577"/>
              </a:avLst>
            </a:prstGeom>
            <a:solidFill>
              <a:srgbClr val="EF7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ED7D31"/>
                </a:solidFill>
                <a:latin typeface="Arial"/>
                <a:ea typeface="Arial"/>
                <a:cs typeface="Arial"/>
                <a:sym typeface="Arial"/>
              </a:endParaRPr>
            </a:p>
          </p:txBody>
        </p:sp>
        <p:sp>
          <p:nvSpPr>
            <p:cNvPr id="95" name="Google Shape;95;p4"/>
            <p:cNvSpPr/>
            <p:nvPr/>
          </p:nvSpPr>
          <p:spPr>
            <a:xfrm>
              <a:off x="1547769" y="3844381"/>
              <a:ext cx="950702" cy="986451"/>
            </a:xfrm>
            <a:prstGeom prst="roundRect">
              <a:avLst>
                <a:gd name="adj" fmla="val 6577"/>
              </a:avLst>
            </a:prstGeom>
            <a:solidFill>
              <a:srgbClr val="EF7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6" name="Google Shape;96;p4"/>
            <p:cNvSpPr txBox="1"/>
            <p:nvPr/>
          </p:nvSpPr>
          <p:spPr>
            <a:xfrm>
              <a:off x="7091660" y="5317227"/>
              <a:ext cx="3506834"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1" i="0" u="none" strike="noStrike" cap="none">
                  <a:solidFill>
                    <a:srgbClr val="000000"/>
                  </a:solidFill>
                  <a:latin typeface="Avenir"/>
                  <a:ea typeface="Avenir"/>
                  <a:cs typeface="Avenir"/>
                  <a:sym typeface="Avenir"/>
                </a:rPr>
                <a:t>Make notes in Resource Guide (printout or online).</a:t>
              </a:r>
              <a:endParaRPr sz="1800" b="1" i="0" u="none" strike="noStrike" cap="none">
                <a:solidFill>
                  <a:srgbClr val="000000"/>
                </a:solidFill>
                <a:latin typeface="Avenir"/>
                <a:ea typeface="Avenir"/>
                <a:cs typeface="Avenir"/>
                <a:sym typeface="Avenir"/>
              </a:endParaRPr>
            </a:p>
          </p:txBody>
        </p:sp>
        <p:grpSp>
          <p:nvGrpSpPr>
            <p:cNvPr id="97" name="Google Shape;97;p4"/>
            <p:cNvGrpSpPr/>
            <p:nvPr/>
          </p:nvGrpSpPr>
          <p:grpSpPr>
            <a:xfrm>
              <a:off x="6145754" y="5255825"/>
              <a:ext cx="708551" cy="676803"/>
              <a:chOff x="6089814" y="5055581"/>
              <a:chExt cx="936316" cy="894362"/>
            </a:xfrm>
          </p:grpSpPr>
          <p:pic>
            <p:nvPicPr>
              <p:cNvPr id="98" name="Google Shape;98;p4" descr="Paper outline"/>
              <p:cNvPicPr preferRelativeResize="0"/>
              <p:nvPr/>
            </p:nvPicPr>
            <p:blipFill rotWithShape="1">
              <a:blip r:embed="rId9">
                <a:alphaModFix/>
              </a:blip>
              <a:srcRect/>
              <a:stretch/>
            </p:blipFill>
            <p:spPr>
              <a:xfrm>
                <a:off x="6089814" y="5055581"/>
                <a:ext cx="762992" cy="738664"/>
              </a:xfrm>
              <a:prstGeom prst="rect">
                <a:avLst/>
              </a:prstGeom>
              <a:noFill/>
              <a:ln>
                <a:noFill/>
              </a:ln>
            </p:spPr>
          </p:pic>
          <p:pic>
            <p:nvPicPr>
              <p:cNvPr id="99" name="Google Shape;99;p4" descr="Pen outline"/>
              <p:cNvPicPr preferRelativeResize="0"/>
              <p:nvPr/>
            </p:nvPicPr>
            <p:blipFill rotWithShape="1">
              <a:blip r:embed="rId10">
                <a:alphaModFix/>
              </a:blip>
              <a:srcRect/>
              <a:stretch/>
            </p:blipFill>
            <p:spPr>
              <a:xfrm>
                <a:off x="6318880" y="5265244"/>
                <a:ext cx="707250" cy="684699"/>
              </a:xfrm>
              <a:prstGeom prst="rect">
                <a:avLst/>
              </a:prstGeom>
              <a:noFill/>
              <a:ln>
                <a:noFill/>
              </a:ln>
            </p:spPr>
          </p:pic>
        </p:grpSp>
        <p:grpSp>
          <p:nvGrpSpPr>
            <p:cNvPr id="100" name="Google Shape;100;p4"/>
            <p:cNvGrpSpPr/>
            <p:nvPr/>
          </p:nvGrpSpPr>
          <p:grpSpPr>
            <a:xfrm>
              <a:off x="5994866" y="2569236"/>
              <a:ext cx="997959" cy="1002381"/>
              <a:chOff x="5914424" y="2283126"/>
              <a:chExt cx="1212228" cy="1217599"/>
            </a:xfrm>
          </p:grpSpPr>
          <p:pic>
            <p:nvPicPr>
              <p:cNvPr id="101" name="Google Shape;101;p4" descr="Video camera outline"/>
              <p:cNvPicPr preferRelativeResize="0"/>
              <p:nvPr/>
            </p:nvPicPr>
            <p:blipFill rotWithShape="1">
              <a:blip r:embed="rId11">
                <a:alphaModFix/>
              </a:blip>
              <a:srcRect/>
              <a:stretch/>
            </p:blipFill>
            <p:spPr>
              <a:xfrm>
                <a:off x="6107965" y="2435609"/>
                <a:ext cx="914400" cy="914400"/>
              </a:xfrm>
              <a:prstGeom prst="rect">
                <a:avLst/>
              </a:prstGeom>
              <a:noFill/>
              <a:ln>
                <a:noFill/>
              </a:ln>
            </p:spPr>
          </p:pic>
          <p:pic>
            <p:nvPicPr>
              <p:cNvPr id="102" name="Google Shape;102;p4" descr="Line arrow: Straight with solid fill"/>
              <p:cNvPicPr preferRelativeResize="0"/>
              <p:nvPr/>
            </p:nvPicPr>
            <p:blipFill rotWithShape="1">
              <a:blip r:embed="rId12">
                <a:alphaModFix/>
              </a:blip>
              <a:srcRect l="35566"/>
              <a:stretch/>
            </p:blipFill>
            <p:spPr>
              <a:xfrm rot="-2735567">
                <a:off x="5999203" y="2554141"/>
                <a:ext cx="1042670" cy="675569"/>
              </a:xfrm>
              <a:prstGeom prst="rect">
                <a:avLst/>
              </a:prstGeom>
              <a:noFill/>
              <a:ln>
                <a:noFill/>
              </a:ln>
            </p:spPr>
          </p:pic>
        </p:grpSp>
        <p:pic>
          <p:nvPicPr>
            <p:cNvPr id="103" name="Google Shape;103;p4" descr="Phone Vibration outline"/>
            <p:cNvPicPr preferRelativeResize="0"/>
            <p:nvPr/>
          </p:nvPicPr>
          <p:blipFill rotWithShape="1">
            <a:blip r:embed="rId13">
              <a:alphaModFix/>
            </a:blip>
            <a:srcRect/>
            <a:stretch/>
          </p:blipFill>
          <p:spPr>
            <a:xfrm>
              <a:off x="1647164" y="3961650"/>
              <a:ext cx="751912" cy="751912"/>
            </a:xfrm>
            <a:prstGeom prst="rect">
              <a:avLst/>
            </a:prstGeom>
            <a:noFill/>
            <a:ln>
              <a:noFill/>
            </a:ln>
          </p:spPr>
        </p:pic>
      </p:grpSp>
      <p:sp>
        <p:nvSpPr>
          <p:cNvPr id="104" name="Google Shape;104;p4"/>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1: Booster Video and Resource Guide</a:t>
            </a:r>
            <a:endParaRPr>
              <a:latin typeface="Avenir"/>
              <a:ea typeface="Avenir"/>
              <a:cs typeface="Avenir"/>
              <a:sym typeface="Avenir"/>
            </a:endParaRPr>
          </a:p>
        </p:txBody>
      </p:sp>
      <p:sp>
        <p:nvSpPr>
          <p:cNvPr id="111" name="Google Shape;111;p24"/>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
        <p:nvSpPr>
          <p:cNvPr id="112" name="Google Shape;112;p24"/>
          <p:cNvSpPr txBox="1"/>
          <p:nvPr/>
        </p:nvSpPr>
        <p:spPr>
          <a:xfrm>
            <a:off x="1858449" y="2303295"/>
            <a:ext cx="8094101"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000000"/>
                </a:solidFill>
                <a:latin typeface="Arial"/>
                <a:ea typeface="Arial"/>
                <a:cs typeface="Arial"/>
                <a:sym typeface="Arial"/>
              </a:rPr>
              <a:t>Video: </a:t>
            </a:r>
            <a:r>
              <a:rPr lang="en-US" sz="28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https://www.lmpartnership.org/how-to-guide/joint-staffing-booster-coalition-labor-and-kp-management</a:t>
            </a:r>
            <a:endParaRPr sz="2800" b="0" i="0" u="sng" strike="noStrike" cap="none">
              <a:solidFill>
                <a:srgbClr val="000000"/>
              </a:solidFill>
              <a:latin typeface="Arial"/>
              <a:ea typeface="Arial"/>
              <a:cs typeface="Arial"/>
              <a:sym typeface="Arial"/>
            </a:endParaRPr>
          </a:p>
        </p:txBody>
      </p:sp>
      <p:sp>
        <p:nvSpPr>
          <p:cNvPr id="113" name="Google Shape;113;p24"/>
          <p:cNvSpPr txBox="1"/>
          <p:nvPr/>
        </p:nvSpPr>
        <p:spPr>
          <a:xfrm>
            <a:off x="1717221" y="4794093"/>
            <a:ext cx="83765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Resource Guide: </a:t>
            </a:r>
            <a:r>
              <a:rPr lang="en-US" sz="2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joint-staffing-resource-guide.pdf</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2: Knowledge Check</a:t>
            </a:r>
            <a:endParaRPr>
              <a:latin typeface="Avenir"/>
              <a:ea typeface="Avenir"/>
              <a:cs typeface="Avenir"/>
              <a:sym typeface="Avenir"/>
            </a:endParaRPr>
          </a:p>
        </p:txBody>
      </p:sp>
      <p:sp>
        <p:nvSpPr>
          <p:cNvPr id="120" name="Google Shape;120;p13"/>
          <p:cNvSpPr txBox="1">
            <a:spLocks noGrp="1"/>
          </p:cNvSpPr>
          <p:nvPr>
            <p:ph type="body" idx="1"/>
          </p:nvPr>
        </p:nvSpPr>
        <p:spPr>
          <a:xfrm>
            <a:off x="838199" y="1825625"/>
            <a:ext cx="8909957"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a:latin typeface="Avenir"/>
                <a:ea typeface="Avenir"/>
                <a:cs typeface="Avenir"/>
                <a:sym typeface="Avenir"/>
              </a:rPr>
              <a:t>QUESTION 1</a:t>
            </a:r>
            <a:endParaRPr/>
          </a:p>
          <a:p>
            <a:pPr marL="0" lvl="0" indent="0" algn="l" rtl="0">
              <a:lnSpc>
                <a:spcPct val="100000"/>
              </a:lnSpc>
              <a:spcBef>
                <a:spcPts val="0"/>
              </a:spcBef>
              <a:spcAft>
                <a:spcPts val="0"/>
              </a:spcAft>
              <a:buSzPts val="2400"/>
              <a:buNone/>
            </a:pPr>
            <a:endParaRPr b="1">
              <a:latin typeface="Avenir"/>
              <a:ea typeface="Avenir"/>
              <a:cs typeface="Avenir"/>
              <a:sym typeface="Avenir"/>
            </a:endParaRPr>
          </a:p>
          <a:p>
            <a:pPr marL="0" lvl="0" indent="0" algn="l" rtl="0">
              <a:lnSpc>
                <a:spcPct val="100000"/>
              </a:lnSpc>
              <a:spcBef>
                <a:spcPts val="0"/>
              </a:spcBef>
              <a:spcAft>
                <a:spcPts val="0"/>
              </a:spcAft>
              <a:buSzPts val="2400"/>
              <a:buNone/>
            </a:pPr>
            <a:r>
              <a:rPr lang="en-US" b="1">
                <a:latin typeface="Avenir"/>
                <a:ea typeface="Avenir"/>
                <a:cs typeface="Avenir"/>
                <a:sym typeface="Avenir"/>
              </a:rPr>
              <a:t>What date is your staffing plan due? Select the best answer.</a:t>
            </a:r>
            <a:endParaRPr>
              <a:latin typeface="Avenir"/>
              <a:ea typeface="Avenir"/>
              <a:cs typeface="Avenir"/>
              <a:sym typeface="Aveni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August 31</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June 30</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December 31</a:t>
            </a:r>
            <a:endParaRPr>
              <a:latin typeface="Avenir"/>
              <a:ea typeface="Avenir"/>
              <a:cs typeface="Avenir"/>
              <a:sym typeface="Avenir"/>
            </a:endParaRPr>
          </a:p>
          <a:p>
            <a:pPr marL="228600" lvl="0" indent="-76200" algn="l" rtl="0">
              <a:lnSpc>
                <a:spcPct val="100000"/>
              </a:lnSpc>
              <a:spcBef>
                <a:spcPts val="600"/>
              </a:spcBef>
              <a:spcAft>
                <a:spcPts val="0"/>
              </a:spcAft>
              <a:buSzPts val="2400"/>
              <a:buNone/>
            </a:pPr>
            <a:endParaRPr/>
          </a:p>
        </p:txBody>
      </p:sp>
      <p:sp>
        <p:nvSpPr>
          <p:cNvPr id="121" name="Google Shape;121;p13"/>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8"/>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2: Knowledge Check </a:t>
            </a:r>
            <a:r>
              <a:rPr lang="en-US" i="1">
                <a:latin typeface="Avenir"/>
                <a:ea typeface="Avenir"/>
                <a:cs typeface="Avenir"/>
                <a:sym typeface="Avenir"/>
              </a:rPr>
              <a:t>continued</a:t>
            </a:r>
            <a:endParaRPr i="1">
              <a:latin typeface="Avenir"/>
              <a:ea typeface="Avenir"/>
              <a:cs typeface="Avenir"/>
              <a:sym typeface="Avenir"/>
            </a:endParaRPr>
          </a:p>
        </p:txBody>
      </p:sp>
      <p:sp>
        <p:nvSpPr>
          <p:cNvPr id="128" name="Google Shape;128;p48"/>
          <p:cNvSpPr txBox="1">
            <a:spLocks noGrp="1"/>
          </p:cNvSpPr>
          <p:nvPr>
            <p:ph type="body" idx="1"/>
          </p:nvPr>
        </p:nvSpPr>
        <p:spPr>
          <a:xfrm>
            <a:off x="838199" y="1825625"/>
            <a:ext cx="8909957"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a:latin typeface="Avenir"/>
                <a:ea typeface="Avenir"/>
                <a:cs typeface="Avenir"/>
                <a:sym typeface="Avenir"/>
              </a:rPr>
              <a:t>QUESTION 2</a:t>
            </a:r>
            <a:endParaRPr/>
          </a:p>
          <a:p>
            <a:pPr marL="0" lvl="0" indent="0" algn="l" rtl="0">
              <a:lnSpc>
                <a:spcPct val="100000"/>
              </a:lnSpc>
              <a:spcBef>
                <a:spcPts val="0"/>
              </a:spcBef>
              <a:spcAft>
                <a:spcPts val="0"/>
              </a:spcAft>
              <a:buSzPts val="2400"/>
              <a:buNone/>
            </a:pPr>
            <a:endParaRPr b="1">
              <a:latin typeface="Avenir"/>
              <a:ea typeface="Avenir"/>
              <a:cs typeface="Avenir"/>
              <a:sym typeface="Avenir"/>
            </a:endParaRPr>
          </a:p>
          <a:p>
            <a:pPr marL="0" lvl="0" indent="0" algn="l" rtl="0">
              <a:lnSpc>
                <a:spcPct val="100000"/>
              </a:lnSpc>
              <a:spcBef>
                <a:spcPts val="0"/>
              </a:spcBef>
              <a:spcAft>
                <a:spcPts val="0"/>
              </a:spcAft>
              <a:buSzPts val="2400"/>
              <a:buNone/>
            </a:pPr>
            <a:r>
              <a:rPr lang="en-US" b="1">
                <a:latin typeface="Avenir"/>
                <a:ea typeface="Avenir"/>
                <a:cs typeface="Avenir"/>
                <a:sym typeface="Avenir"/>
              </a:rPr>
              <a:t>What is the main resource available to help you develop your staffing plan? Select the best answer.</a:t>
            </a:r>
            <a:endParaRPr>
              <a:latin typeface="Avenir"/>
              <a:ea typeface="Avenir"/>
              <a:cs typeface="Avenir"/>
              <a:sym typeface="Aveni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National Agreement</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Your job description</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Principles of Responsibility</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Joint Staffing Resource Guide</a:t>
            </a:r>
            <a:endParaRPr/>
          </a:p>
          <a:p>
            <a:pPr marL="228600" lvl="0" indent="-76200" algn="l" rtl="0">
              <a:lnSpc>
                <a:spcPct val="100000"/>
              </a:lnSpc>
              <a:spcBef>
                <a:spcPts val="600"/>
              </a:spcBef>
              <a:spcAft>
                <a:spcPts val="0"/>
              </a:spcAft>
              <a:buSzPts val="2400"/>
              <a:buNone/>
            </a:pPr>
            <a:endParaRPr/>
          </a:p>
        </p:txBody>
      </p:sp>
      <p:sp>
        <p:nvSpPr>
          <p:cNvPr id="129" name="Google Shape;129;p48"/>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9"/>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2: Knowledge Check </a:t>
            </a:r>
            <a:r>
              <a:rPr lang="en-US" i="1">
                <a:latin typeface="Avenir"/>
                <a:ea typeface="Avenir"/>
                <a:cs typeface="Avenir"/>
                <a:sym typeface="Avenir"/>
              </a:rPr>
              <a:t>continued</a:t>
            </a:r>
            <a:endParaRPr>
              <a:latin typeface="Avenir"/>
              <a:ea typeface="Avenir"/>
              <a:cs typeface="Avenir"/>
              <a:sym typeface="Avenir"/>
            </a:endParaRPr>
          </a:p>
        </p:txBody>
      </p:sp>
      <p:sp>
        <p:nvSpPr>
          <p:cNvPr id="136" name="Google Shape;136;p49"/>
          <p:cNvSpPr txBox="1">
            <a:spLocks noGrp="1"/>
          </p:cNvSpPr>
          <p:nvPr>
            <p:ph type="body" idx="1"/>
          </p:nvPr>
        </p:nvSpPr>
        <p:spPr>
          <a:xfrm>
            <a:off x="838199" y="1825625"/>
            <a:ext cx="9693730" cy="434657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8108"/>
              <a:buNone/>
            </a:pPr>
            <a:r>
              <a:rPr lang="en-US" b="1">
                <a:latin typeface="Avenir"/>
                <a:ea typeface="Avenir"/>
                <a:cs typeface="Avenir"/>
                <a:sym typeface="Avenir"/>
              </a:rPr>
              <a:t>QUESTION 3</a:t>
            </a:r>
            <a:endParaRPr/>
          </a:p>
          <a:p>
            <a:pPr marL="0" lvl="0" indent="0" algn="l" rtl="0">
              <a:lnSpc>
                <a:spcPct val="100000"/>
              </a:lnSpc>
              <a:spcBef>
                <a:spcPts val="0"/>
              </a:spcBef>
              <a:spcAft>
                <a:spcPts val="0"/>
              </a:spcAft>
              <a:buSzPct val="108108"/>
              <a:buNone/>
            </a:pPr>
            <a:endParaRPr b="1">
              <a:latin typeface="Avenir"/>
              <a:ea typeface="Avenir"/>
              <a:cs typeface="Avenir"/>
              <a:sym typeface="Avenir"/>
            </a:endParaRPr>
          </a:p>
          <a:p>
            <a:pPr marL="0" lvl="0" indent="0" algn="l" rtl="0">
              <a:lnSpc>
                <a:spcPct val="100000"/>
              </a:lnSpc>
              <a:spcBef>
                <a:spcPts val="0"/>
              </a:spcBef>
              <a:spcAft>
                <a:spcPts val="0"/>
              </a:spcAft>
              <a:buSzPct val="108108"/>
              <a:buNone/>
            </a:pPr>
            <a:r>
              <a:rPr lang="en-US" b="1">
                <a:latin typeface="Avenir"/>
                <a:ea typeface="Avenir"/>
                <a:cs typeface="Avenir"/>
                <a:sym typeface="Avenir"/>
              </a:rPr>
              <a:t>In developing a joint staffing plan, which of the following is true as stated in the National Agreement? Select the best answer.</a:t>
            </a:r>
            <a:endParaRPr>
              <a:latin typeface="Avenir"/>
              <a:ea typeface="Avenir"/>
              <a:cs typeface="Avenir"/>
              <a:sym typeface="Avenir"/>
            </a:endParaRPr>
          </a:p>
          <a:p>
            <a:pPr marL="457200" lvl="0" indent="-457200" algn="l" rtl="0">
              <a:lnSpc>
                <a:spcPct val="100000"/>
              </a:lnSpc>
              <a:spcBef>
                <a:spcPts val="1200"/>
              </a:spcBef>
              <a:spcAft>
                <a:spcPts val="0"/>
              </a:spcAft>
              <a:buSzPct val="108108"/>
              <a:buFont typeface="Arial"/>
              <a:buAutoNum type="alphaLcParenR"/>
            </a:pPr>
            <a:r>
              <a:rPr lang="en-US">
                <a:latin typeface="Avenir"/>
                <a:ea typeface="Avenir"/>
                <a:cs typeface="Avenir"/>
                <a:sym typeface="Avenir"/>
              </a:rPr>
              <a:t>KP managers or co-leads develop staffing plans for approval by Coalition Labor.</a:t>
            </a:r>
            <a:endParaRPr/>
          </a:p>
          <a:p>
            <a:pPr marL="457200" lvl="0" indent="-457200" algn="l" rtl="0">
              <a:lnSpc>
                <a:spcPct val="100000"/>
              </a:lnSpc>
              <a:spcBef>
                <a:spcPts val="1200"/>
              </a:spcBef>
              <a:spcAft>
                <a:spcPts val="0"/>
              </a:spcAft>
              <a:buSzPct val="108108"/>
              <a:buFont typeface="Arial"/>
              <a:buAutoNum type="alphaLcParenR"/>
            </a:pPr>
            <a:r>
              <a:rPr lang="en-US">
                <a:latin typeface="Avenir"/>
                <a:ea typeface="Avenir"/>
                <a:cs typeface="Avenir"/>
                <a:sym typeface="Avenir"/>
              </a:rPr>
              <a:t>Coalition Labor co-leads develop staffing plans for approval by KP managers or co-leads.</a:t>
            </a:r>
            <a:endParaRPr/>
          </a:p>
          <a:p>
            <a:pPr marL="457200" lvl="0" indent="-457200" algn="l" rtl="0">
              <a:lnSpc>
                <a:spcPct val="100000"/>
              </a:lnSpc>
              <a:spcBef>
                <a:spcPts val="1200"/>
              </a:spcBef>
              <a:spcAft>
                <a:spcPts val="0"/>
              </a:spcAft>
              <a:buSzPct val="108108"/>
              <a:buFont typeface="Arial"/>
              <a:buAutoNum type="alphaLcParenR"/>
            </a:pPr>
            <a:r>
              <a:rPr lang="en-US">
                <a:latin typeface="Avenir"/>
                <a:ea typeface="Avenir"/>
                <a:cs typeface="Avenir"/>
                <a:sym typeface="Avenir"/>
              </a:rPr>
              <a:t>Staffing plans must include meaningful participation and input from Coalition Labor.</a:t>
            </a:r>
            <a:endParaRPr/>
          </a:p>
          <a:p>
            <a:pPr marL="457200" lvl="0" indent="-457200" algn="l" rtl="0">
              <a:lnSpc>
                <a:spcPct val="100000"/>
              </a:lnSpc>
              <a:spcBef>
                <a:spcPts val="1200"/>
              </a:spcBef>
              <a:spcAft>
                <a:spcPts val="0"/>
              </a:spcAft>
              <a:buSzPct val="108108"/>
              <a:buFont typeface="Arial"/>
              <a:buAutoNum type="alphaLcParenR"/>
            </a:pPr>
            <a:r>
              <a:rPr lang="en-US">
                <a:latin typeface="Avenir"/>
                <a:ea typeface="Avenir"/>
                <a:cs typeface="Avenir"/>
                <a:sym typeface="Avenir"/>
              </a:rPr>
              <a:t>Management co-leads can submit a staffing plan without Coalition Labor input if they’re not available.</a:t>
            </a:r>
            <a:endParaRPr/>
          </a:p>
          <a:p>
            <a:pPr marL="457200" lvl="0" indent="-304800" algn="l" rtl="0">
              <a:lnSpc>
                <a:spcPct val="100000"/>
              </a:lnSpc>
              <a:spcBef>
                <a:spcPts val="1200"/>
              </a:spcBef>
              <a:spcAft>
                <a:spcPts val="0"/>
              </a:spcAft>
              <a:buSzPct val="108108"/>
              <a:buFont typeface="Arial"/>
              <a:buNone/>
            </a:pPr>
            <a:endParaRPr>
              <a:latin typeface="Avenir"/>
              <a:ea typeface="Avenir"/>
              <a:cs typeface="Avenir"/>
              <a:sym typeface="Avenir"/>
            </a:endParaRPr>
          </a:p>
          <a:p>
            <a:pPr marL="228600" lvl="0" indent="-76200" algn="l" rtl="0">
              <a:lnSpc>
                <a:spcPct val="100000"/>
              </a:lnSpc>
              <a:spcBef>
                <a:spcPts val="600"/>
              </a:spcBef>
              <a:spcAft>
                <a:spcPts val="0"/>
              </a:spcAft>
              <a:buSzPct val="108108"/>
              <a:buNone/>
            </a:pPr>
            <a:endParaRPr/>
          </a:p>
        </p:txBody>
      </p:sp>
      <p:sp>
        <p:nvSpPr>
          <p:cNvPr id="137" name="Google Shape;137;p49"/>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2: Knowledge Check </a:t>
            </a:r>
            <a:r>
              <a:rPr lang="en-US" i="1">
                <a:latin typeface="Avenir"/>
                <a:ea typeface="Avenir"/>
                <a:cs typeface="Avenir"/>
                <a:sym typeface="Avenir"/>
              </a:rPr>
              <a:t>continued</a:t>
            </a:r>
            <a:endParaRPr i="1">
              <a:latin typeface="Avenir"/>
              <a:ea typeface="Avenir"/>
              <a:cs typeface="Avenir"/>
              <a:sym typeface="Avenir"/>
            </a:endParaRPr>
          </a:p>
        </p:txBody>
      </p:sp>
      <p:sp>
        <p:nvSpPr>
          <p:cNvPr id="144" name="Google Shape;144;p50"/>
          <p:cNvSpPr txBox="1">
            <a:spLocks noGrp="1"/>
          </p:cNvSpPr>
          <p:nvPr>
            <p:ph type="body" idx="1"/>
          </p:nvPr>
        </p:nvSpPr>
        <p:spPr>
          <a:xfrm>
            <a:off x="838199" y="1825625"/>
            <a:ext cx="8909957"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a:latin typeface="Avenir"/>
                <a:ea typeface="Avenir"/>
                <a:cs typeface="Avenir"/>
                <a:sym typeface="Avenir"/>
              </a:rPr>
              <a:t>QUESTION 4</a:t>
            </a:r>
            <a:endParaRPr/>
          </a:p>
          <a:p>
            <a:pPr marL="0" lvl="0" indent="0" algn="l" rtl="0">
              <a:lnSpc>
                <a:spcPct val="100000"/>
              </a:lnSpc>
              <a:spcBef>
                <a:spcPts val="0"/>
              </a:spcBef>
              <a:spcAft>
                <a:spcPts val="0"/>
              </a:spcAft>
              <a:buSzPts val="2400"/>
              <a:buNone/>
            </a:pPr>
            <a:endParaRPr b="1">
              <a:latin typeface="Avenir"/>
              <a:ea typeface="Avenir"/>
              <a:cs typeface="Avenir"/>
              <a:sym typeface="Avenir"/>
            </a:endParaRPr>
          </a:p>
          <a:p>
            <a:pPr marL="0" lvl="0" indent="0" algn="l" rtl="0">
              <a:lnSpc>
                <a:spcPct val="100000"/>
              </a:lnSpc>
              <a:spcBef>
                <a:spcPts val="0"/>
              </a:spcBef>
              <a:spcAft>
                <a:spcPts val="0"/>
              </a:spcAft>
              <a:buSzPts val="2400"/>
              <a:buNone/>
            </a:pPr>
            <a:r>
              <a:rPr lang="en-US" b="1">
                <a:latin typeface="Avenir"/>
                <a:ea typeface="Avenir"/>
                <a:cs typeface="Avenir"/>
                <a:sym typeface="Avenir"/>
              </a:rPr>
              <a:t>Is consensus required before submitting your staffing plan? Select the best answer.</a:t>
            </a:r>
            <a:endParaRPr>
              <a:latin typeface="Avenir"/>
              <a:ea typeface="Avenir"/>
              <a:cs typeface="Avenir"/>
              <a:sym typeface="Aveni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No, a simple majority is sufficient.</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Yes, consensus must be obtained from the unit-based team.</a:t>
            </a:r>
            <a:endParaRPr/>
          </a:p>
          <a:p>
            <a:pPr marL="228600" lvl="0" indent="-76200" algn="l" rtl="0">
              <a:lnSpc>
                <a:spcPct val="100000"/>
              </a:lnSpc>
              <a:spcBef>
                <a:spcPts val="600"/>
              </a:spcBef>
              <a:spcAft>
                <a:spcPts val="0"/>
              </a:spcAft>
              <a:buSzPts val="2400"/>
              <a:buNone/>
            </a:pPr>
            <a:endParaRPr/>
          </a:p>
        </p:txBody>
      </p:sp>
      <p:sp>
        <p:nvSpPr>
          <p:cNvPr id="145" name="Google Shape;145;p50"/>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1"/>
          <p:cNvSpPr txBox="1">
            <a:spLocks noGrp="1"/>
          </p:cNvSpPr>
          <p:nvPr>
            <p:ph type="title"/>
          </p:nvPr>
        </p:nvSpPr>
        <p:spPr>
          <a:xfrm>
            <a:off x="291122" y="0"/>
            <a:ext cx="11494477" cy="13643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venir"/>
              <a:buNone/>
            </a:pPr>
            <a:r>
              <a:rPr lang="en-US">
                <a:latin typeface="Avenir"/>
                <a:ea typeface="Avenir"/>
                <a:cs typeface="Avenir"/>
                <a:sym typeface="Avenir"/>
              </a:rPr>
              <a:t>ACTIVITY 2: Knowledge Check </a:t>
            </a:r>
            <a:r>
              <a:rPr lang="en-US" i="1">
                <a:latin typeface="Avenir"/>
                <a:ea typeface="Avenir"/>
                <a:cs typeface="Avenir"/>
                <a:sym typeface="Avenir"/>
              </a:rPr>
              <a:t>continued</a:t>
            </a:r>
            <a:endParaRPr i="1">
              <a:latin typeface="Avenir"/>
              <a:ea typeface="Avenir"/>
              <a:cs typeface="Avenir"/>
              <a:sym typeface="Avenir"/>
            </a:endParaRPr>
          </a:p>
        </p:txBody>
      </p:sp>
      <p:sp>
        <p:nvSpPr>
          <p:cNvPr id="152" name="Google Shape;152;p51"/>
          <p:cNvSpPr txBox="1">
            <a:spLocks noGrp="1"/>
          </p:cNvSpPr>
          <p:nvPr>
            <p:ph type="body" idx="1"/>
          </p:nvPr>
        </p:nvSpPr>
        <p:spPr>
          <a:xfrm>
            <a:off x="838199" y="1825625"/>
            <a:ext cx="8909957"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400"/>
              <a:buNone/>
            </a:pPr>
            <a:r>
              <a:rPr lang="en-US" b="1">
                <a:latin typeface="Avenir"/>
                <a:ea typeface="Avenir"/>
                <a:cs typeface="Avenir"/>
                <a:sym typeface="Avenir"/>
              </a:rPr>
              <a:t>QUESTION 5</a:t>
            </a:r>
            <a:endParaRPr/>
          </a:p>
          <a:p>
            <a:pPr marL="0" lvl="0" indent="0" algn="l" rtl="0">
              <a:lnSpc>
                <a:spcPct val="100000"/>
              </a:lnSpc>
              <a:spcBef>
                <a:spcPts val="0"/>
              </a:spcBef>
              <a:spcAft>
                <a:spcPts val="0"/>
              </a:spcAft>
              <a:buSzPts val="2400"/>
              <a:buNone/>
            </a:pPr>
            <a:endParaRPr b="1">
              <a:latin typeface="Avenir"/>
              <a:ea typeface="Avenir"/>
              <a:cs typeface="Avenir"/>
              <a:sym typeface="Avenir"/>
            </a:endParaRPr>
          </a:p>
          <a:p>
            <a:pPr marL="76200" lvl="0" indent="0" algn="l" rtl="0">
              <a:lnSpc>
                <a:spcPct val="100000"/>
              </a:lnSpc>
              <a:spcBef>
                <a:spcPts val="0"/>
              </a:spcBef>
              <a:spcAft>
                <a:spcPts val="0"/>
              </a:spcAft>
              <a:buSzPts val="2400"/>
              <a:buNone/>
            </a:pPr>
            <a:r>
              <a:rPr lang="en-US" b="1">
                <a:latin typeface="Avenir"/>
                <a:ea typeface="Avenir"/>
                <a:cs typeface="Avenir"/>
                <a:sym typeface="Avenir"/>
              </a:rPr>
              <a:t>Is approval from upper management required before submitting the staffing plan? Select the best answer</a:t>
            </a:r>
            <a:r>
              <a:rPr lang="en-US"/>
              <a:t>.</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No, UBTs should focus on objective information (e.g., call volumes vs. available staff) to formulate a staffing model that meets the objective need and not worry about what will or will not be approved.</a:t>
            </a:r>
            <a:endParaRPr/>
          </a:p>
          <a:p>
            <a:pPr marL="457200" lvl="0" indent="-457200" algn="l" rtl="0">
              <a:lnSpc>
                <a:spcPct val="100000"/>
              </a:lnSpc>
              <a:spcBef>
                <a:spcPts val="1200"/>
              </a:spcBef>
              <a:spcAft>
                <a:spcPts val="0"/>
              </a:spcAft>
              <a:buSzPts val="2400"/>
              <a:buFont typeface="Arial"/>
              <a:buAutoNum type="alphaLcParenR"/>
            </a:pPr>
            <a:r>
              <a:rPr lang="en-US">
                <a:latin typeface="Avenir"/>
                <a:ea typeface="Avenir"/>
                <a:cs typeface="Avenir"/>
                <a:sym typeface="Avenir"/>
              </a:rPr>
              <a:t>Yes, UBTs should ask upper management to approve the proposed staffing model before submitting it using the online tool.</a:t>
            </a:r>
            <a:endParaRPr/>
          </a:p>
          <a:p>
            <a:pPr marL="228600" lvl="0" indent="-76200" algn="l" rtl="0">
              <a:lnSpc>
                <a:spcPct val="100000"/>
              </a:lnSpc>
              <a:spcBef>
                <a:spcPts val="600"/>
              </a:spcBef>
              <a:spcAft>
                <a:spcPts val="0"/>
              </a:spcAft>
              <a:buSzPts val="2400"/>
              <a:buNone/>
            </a:pPr>
            <a:endParaRPr/>
          </a:p>
        </p:txBody>
      </p:sp>
      <p:sp>
        <p:nvSpPr>
          <p:cNvPr id="153" name="Google Shape;153;p51"/>
          <p:cNvSpPr txBox="1">
            <a:spLocks noGrp="1"/>
          </p:cNvSpPr>
          <p:nvPr>
            <p:ph type="sldNum" idx="12"/>
          </p:nvPr>
        </p:nvSpPr>
        <p:spPr>
          <a:xfrm>
            <a:off x="5905500" y="6356350"/>
            <a:ext cx="3810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0</TotalTime>
  <Words>2886</Words>
  <Application>Microsoft Macintosh PowerPoint</Application>
  <PresentationFormat>Widescreen</PresentationFormat>
  <Paragraphs>281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vt:lpstr>
      <vt:lpstr>Calibri</vt:lpstr>
      <vt:lpstr>Office Theme</vt:lpstr>
      <vt:lpstr>BOOSTER KIT LMP Joint Staffing Training for Coalition Labor and  KP Management</vt:lpstr>
      <vt:lpstr>Introductions</vt:lpstr>
      <vt:lpstr>Housekeeping</vt:lpstr>
      <vt:lpstr>ACTIVITY 1: Booster Video and Resource Guide</vt:lpstr>
      <vt:lpstr>ACTIVITY 2: Knowledge Check</vt:lpstr>
      <vt:lpstr>ACTIVITY 2: Knowledge Check continued</vt:lpstr>
      <vt:lpstr>ACTIVITY 2: Knowledge Check continued</vt:lpstr>
      <vt:lpstr>ACTIVITY 2: Knowledge Check continued</vt:lpstr>
      <vt:lpstr>ACTIVITY 2: Knowledge Check continued</vt:lpstr>
      <vt:lpstr>ACTIVITY 3: Reflections on Joint Staffing</vt:lpstr>
      <vt:lpstr>ACTIVITY 4: Are You Ready?</vt:lpstr>
      <vt:lpstr>Overview of Steps to Create the Plan</vt:lpstr>
      <vt:lpstr>ACTIVITY 5: The Voice of Experience</vt:lpstr>
      <vt:lpstr>ACTIVITY 6: Treasure Hunt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Travis Retter</dc:creator>
  <cp:lastModifiedBy>Tracy L Silveria</cp:lastModifiedBy>
  <cp:revision>1</cp:revision>
  <dcterms:created xsi:type="dcterms:W3CDTF">2022-10-04T19:13:44Z</dcterms:created>
  <dcterms:modified xsi:type="dcterms:W3CDTF">2026-02-03T22:59:14Z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A7DE9417-5EB1-4C29-8AA8-5178E1382063</vt:lpwstr>
  </property>
  <property fmtid="{D5CDD505-2E9C-101B-9397-08002B2CF9AE}" pid="3" name="ArticulatePath">
    <vt:lpwstr>Coalition+LMP_cobrand_template5</vt:lpwstr>
  </property>
  <property fmtid="{D5CDD505-2E9C-101B-9397-08002B2CF9AE}" pid="4" name="Order">
    <vt:lpwstr>100.000000000000</vt:lpwstr>
  </property>
  <property fmtid="{D5CDD505-2E9C-101B-9397-08002B2CF9AE}" pid="5" name="MediaServiceImageTags">
    <vt:lpwstr/>
  </property>
  <property fmtid="{D5CDD505-2E9C-101B-9397-08002B2CF9AE}" pid="6" name="ContentTypeId">
    <vt:lpwstr>0x0101002E596685A08A8F45B9B41B0E8BE2B384</vt:lpwstr>
  </property>
</Properties>
</file>