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88A"/>
    <a:srgbClr val="0079A9"/>
    <a:srgbClr val="0AABC9"/>
    <a:srgbClr val="0D4B8E"/>
    <a:srgbClr val="F68E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38B1E7-B2EB-E342-B0A4-3DC4C0BF45C5}" v="2" dt="2025-03-06T00:26:43.64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7"/>
    <p:restoredTop sz="94668"/>
  </p:normalViewPr>
  <p:slideViewPr>
    <p:cSldViewPr snapToGrid="0" snapToObjects="1">
      <p:cViewPr varScale="1">
        <p:scale>
          <a:sx n="113" d="100"/>
          <a:sy n="113" d="100"/>
        </p:scale>
        <p:origin x="760" y="4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herry D Crosby" userId="8f577bea-faee-447c-9185-e2dda95bde9a" providerId="ADAL" clId="{B238B1E7-B2EB-E342-B0A4-3DC4C0BF45C5}"/>
    <pc:docChg chg="mod modSld">
      <pc:chgData name="Sherry D Crosby" userId="8f577bea-faee-447c-9185-e2dda95bde9a" providerId="ADAL" clId="{B238B1E7-B2EB-E342-B0A4-3DC4C0BF45C5}" dt="2025-03-06T00:28:47.450" v="3"/>
      <pc:docMkLst>
        <pc:docMk/>
      </pc:docMkLst>
      <pc:sldChg chg="modSp">
        <pc:chgData name="Sherry D Crosby" userId="8f577bea-faee-447c-9185-e2dda95bde9a" providerId="ADAL" clId="{B238B1E7-B2EB-E342-B0A4-3DC4C0BF45C5}" dt="2025-03-06T00:26:43.645" v="1" actId="20578"/>
        <pc:sldMkLst>
          <pc:docMk/>
          <pc:sldMk cId="481345614" sldId="256"/>
        </pc:sldMkLst>
        <pc:spChg chg="mod">
          <ac:chgData name="Sherry D Crosby" userId="8f577bea-faee-447c-9185-e2dda95bde9a" providerId="ADAL" clId="{B238B1E7-B2EB-E342-B0A4-3DC4C0BF45C5}" dt="2025-03-06T00:26:43.645" v="1" actId="20578"/>
          <ac:spMkLst>
            <pc:docMk/>
            <pc:sldMk cId="481345614" sldId="256"/>
            <ac:spMk id="8" creationId="{0A4595A1-C56A-434A-8169-4AAC7D1E461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949789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74D578-D773-DE42-985E-81FA39DC9E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8B64AC6-334B-5D44-9B87-9BD720EF5B9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A349E-B4BF-4F48-9FE8-60D5F3D28D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732107-5221-D541-9423-665B4C5FC131}" type="datetimeFigureOut">
              <a:rPr lang="en-US" smtClean="0"/>
              <a:t>3/5/25</a:t>
            </a:fld>
            <a:endParaRPr lang="en-US"/>
          </a:p>
        </p:txBody>
      </p:sp>
      <p:sp>
        <p:nvSpPr>
          <p:cNvPr id="5" name="Footer Placeholder 4">
            <a:extLst>
              <a:ext uri="{FF2B5EF4-FFF2-40B4-BE49-F238E27FC236}">
                <a16:creationId xmlns:a16="http://schemas.microsoft.com/office/drawing/2014/main" id="{9FB00CFE-BF45-0E4B-917D-18049370C86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8B2CDE8-5999-9B44-9C11-EF2CCAA930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773425-BA50-154C-9E38-2681393F4638}" type="slidenum">
              <a:rPr lang="en-US" smtClean="0"/>
              <a:t>‹#›</a:t>
            </a:fld>
            <a:endParaRPr lang="en-US"/>
          </a:p>
        </p:txBody>
      </p:sp>
      <p:pic>
        <p:nvPicPr>
          <p:cNvPr id="8" name="Picture 7">
            <a:extLst>
              <a:ext uri="{FF2B5EF4-FFF2-40B4-BE49-F238E27FC236}">
                <a16:creationId xmlns:a16="http://schemas.microsoft.com/office/drawing/2014/main" id="{0C50F3A7-C2DB-DE4D-BAE6-A70966FF2D85}"/>
              </a:ext>
            </a:extLst>
          </p:cNvPr>
          <p:cNvPicPr>
            <a:picLocks noChangeAspect="1"/>
          </p:cNvPicPr>
          <p:nvPr userDrawn="1"/>
        </p:nvPicPr>
        <p:blipFill>
          <a:blip r:embed="rId3"/>
          <a:stretch>
            <a:fillRect/>
          </a:stretch>
        </p:blipFill>
        <p:spPr>
          <a:xfrm>
            <a:off x="0" y="0"/>
            <a:ext cx="12192000" cy="6858000"/>
          </a:xfrm>
          <a:prstGeom prst="rect">
            <a:avLst/>
          </a:prstGeom>
        </p:spPr>
      </p:pic>
    </p:spTree>
    <p:extLst>
      <p:ext uri="{BB962C8B-B14F-4D97-AF65-F5344CB8AC3E}">
        <p14:creationId xmlns:p14="http://schemas.microsoft.com/office/powerpoint/2010/main" val="20902473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3E12410F-E7BC-314B-AD6C-4AE7D901E140}"/>
              </a:ext>
            </a:extLst>
          </p:cNvPr>
          <p:cNvPicPr>
            <a:picLocks noChangeAspect="1"/>
          </p:cNvPicPr>
          <p:nvPr/>
        </p:nvPicPr>
        <p:blipFill>
          <a:blip r:embed="rId2"/>
          <a:stretch>
            <a:fillRect/>
          </a:stretch>
        </p:blipFill>
        <p:spPr>
          <a:xfrm>
            <a:off x="8971423" y="6228815"/>
            <a:ext cx="2692400" cy="228600"/>
          </a:xfrm>
          <a:prstGeom prst="rect">
            <a:avLst/>
          </a:prstGeom>
        </p:spPr>
      </p:pic>
      <p:sp>
        <p:nvSpPr>
          <p:cNvPr id="8" name="TextBox 7">
            <a:extLst>
              <a:ext uri="{FF2B5EF4-FFF2-40B4-BE49-F238E27FC236}">
                <a16:creationId xmlns:a16="http://schemas.microsoft.com/office/drawing/2014/main" id="{0A4595A1-C56A-434A-8169-4AAC7D1E4611}"/>
              </a:ext>
            </a:extLst>
          </p:cNvPr>
          <p:cNvSpPr txBox="1"/>
          <p:nvPr/>
        </p:nvSpPr>
        <p:spPr>
          <a:xfrm>
            <a:off x="529840" y="512748"/>
            <a:ext cx="11133984" cy="969496"/>
          </a:xfrm>
          <a:prstGeom prst="rect">
            <a:avLst/>
          </a:prstGeom>
          <a:noFill/>
        </p:spPr>
        <p:txBody>
          <a:bodyPr wrap="square" lIns="0" rIns="0" rtlCol="0">
            <a:spAutoFit/>
          </a:bodyPr>
          <a:lstStyle/>
          <a:p>
            <a:pPr>
              <a:spcAft>
                <a:spcPts val="600"/>
              </a:spcAft>
            </a:pPr>
            <a:r>
              <a:rPr lang="en-US" sz="2400" b="1" cap="all" dirty="0">
                <a:solidFill>
                  <a:srgbClr val="F68E21"/>
                </a:solidFill>
                <a:latin typeface="Arial Black" panose="020B0604020202020204" pitchFamily="34" charset="0"/>
                <a:cs typeface="Arial Black" panose="020B0604020202020204" pitchFamily="34" charset="0"/>
              </a:rPr>
              <a:t>Escalation Pathway</a:t>
            </a:r>
          </a:p>
          <a:p>
            <a:r>
              <a:rPr lang="en-US" sz="1400" dirty="0">
                <a:latin typeface="Arial" panose="020B0604020202020204" pitchFamily="34" charset="0"/>
                <a:cs typeface="Arial" panose="020B0604020202020204" pitchFamily="34" charset="0"/>
              </a:rPr>
              <a:t>Use this escalation process to resolve barriers during the joint staffing process. In the spirit of partnership, use this pathway only after efforts are made to resolve the barrier at the UBT level. This process does not apply to the decisions of regional budget-makers.</a:t>
            </a:r>
          </a:p>
        </p:txBody>
      </p:sp>
      <p:grpSp>
        <p:nvGrpSpPr>
          <p:cNvPr id="13" name="Group 12">
            <a:extLst>
              <a:ext uri="{FF2B5EF4-FFF2-40B4-BE49-F238E27FC236}">
                <a16:creationId xmlns:a16="http://schemas.microsoft.com/office/drawing/2014/main" id="{E50CC3C5-B540-9A4E-8AE3-2B215A842FE8}"/>
              </a:ext>
            </a:extLst>
          </p:cNvPr>
          <p:cNvGrpSpPr/>
          <p:nvPr/>
        </p:nvGrpSpPr>
        <p:grpSpPr>
          <a:xfrm>
            <a:off x="1055893" y="1760924"/>
            <a:ext cx="8907702" cy="5097076"/>
            <a:chOff x="1248398" y="1760924"/>
            <a:chExt cx="8907702" cy="5097076"/>
          </a:xfrm>
        </p:grpSpPr>
        <p:pic>
          <p:nvPicPr>
            <p:cNvPr id="5" name="Picture 4">
              <a:extLst>
                <a:ext uri="{FF2B5EF4-FFF2-40B4-BE49-F238E27FC236}">
                  <a16:creationId xmlns:a16="http://schemas.microsoft.com/office/drawing/2014/main" id="{31F984DD-0F2D-704D-9E16-6968298F1322}"/>
                </a:ext>
              </a:extLst>
            </p:cNvPr>
            <p:cNvPicPr>
              <a:picLocks noChangeAspect="1"/>
            </p:cNvPicPr>
            <p:nvPr/>
          </p:nvPicPr>
          <p:blipFill>
            <a:blip r:embed="rId3"/>
            <a:stretch>
              <a:fillRect/>
            </a:stretch>
          </p:blipFill>
          <p:spPr>
            <a:xfrm>
              <a:off x="1248398" y="2489200"/>
              <a:ext cx="8686800" cy="4368800"/>
            </a:xfrm>
            <a:prstGeom prst="rect">
              <a:avLst/>
            </a:prstGeom>
          </p:spPr>
        </p:pic>
        <p:sp>
          <p:nvSpPr>
            <p:cNvPr id="9" name="TextBox 8">
              <a:extLst>
                <a:ext uri="{FF2B5EF4-FFF2-40B4-BE49-F238E27FC236}">
                  <a16:creationId xmlns:a16="http://schemas.microsoft.com/office/drawing/2014/main" id="{95996107-C5F1-1B48-A49A-EF61E662B770}"/>
                </a:ext>
              </a:extLst>
            </p:cNvPr>
            <p:cNvSpPr txBox="1"/>
            <p:nvPr/>
          </p:nvSpPr>
          <p:spPr>
            <a:xfrm>
              <a:off x="2916454" y="2863920"/>
              <a:ext cx="2252312" cy="1231106"/>
            </a:xfrm>
            <a:prstGeom prst="rect">
              <a:avLst/>
            </a:prstGeom>
            <a:noFill/>
          </p:spPr>
          <p:txBody>
            <a:bodyPr wrap="square" lIns="0" rIns="0" rtlCol="0">
              <a:spAutoFit/>
            </a:bodyPr>
            <a:lstStyle/>
            <a:p>
              <a:pPr>
                <a:spcAft>
                  <a:spcPts val="600"/>
                </a:spcAft>
              </a:pPr>
              <a:r>
                <a:rPr lang="en-US" sz="1200" b="1" dirty="0">
                  <a:solidFill>
                    <a:srgbClr val="0AABC9"/>
                  </a:solidFill>
                  <a:latin typeface="Arial" panose="020B0604020202020204" pitchFamily="34" charset="0"/>
                  <a:cs typeface="Arial" panose="020B0604020202020204" pitchFamily="34" charset="0"/>
                </a:rPr>
                <a:t>Notify UBT Sponsors </a:t>
              </a:r>
              <a:br>
                <a:rPr lang="en-US" sz="1200" b="1" dirty="0">
                  <a:solidFill>
                    <a:srgbClr val="0AABC9"/>
                  </a:solidFill>
                  <a:latin typeface="Arial" panose="020B0604020202020204" pitchFamily="34" charset="0"/>
                  <a:cs typeface="Arial" panose="020B0604020202020204" pitchFamily="34" charset="0"/>
                </a:rPr>
              </a:br>
              <a:r>
                <a:rPr lang="en-US" sz="1200" b="1" dirty="0">
                  <a:solidFill>
                    <a:srgbClr val="0AABC9"/>
                  </a:solidFill>
                  <a:latin typeface="Arial" panose="020B0604020202020204" pitchFamily="34" charset="0"/>
                  <a:cs typeface="Arial" panose="020B0604020202020204" pitchFamily="34" charset="0"/>
                </a:rPr>
                <a:t>and Facility LMP Council </a:t>
              </a:r>
              <a:br>
                <a:rPr lang="en-US" sz="1200" b="1" dirty="0">
                  <a:solidFill>
                    <a:srgbClr val="0AABC9"/>
                  </a:solidFill>
                  <a:latin typeface="Arial" panose="020B0604020202020204" pitchFamily="34" charset="0"/>
                  <a:cs typeface="Arial" panose="020B0604020202020204" pitchFamily="34" charset="0"/>
                </a:rPr>
              </a:br>
              <a:r>
                <a:rPr lang="en-US" sz="1200" b="1" dirty="0">
                  <a:solidFill>
                    <a:srgbClr val="0AABC9"/>
                  </a:solidFill>
                  <a:latin typeface="Arial" panose="020B0604020202020204" pitchFamily="34" charset="0"/>
                  <a:cs typeface="Arial" panose="020B0604020202020204" pitchFamily="34" charset="0"/>
                </a:rPr>
                <a:t>(where applicable) </a:t>
              </a:r>
              <a:endParaRPr lang="en-US" sz="1200" dirty="0">
                <a:solidFill>
                  <a:srgbClr val="0AABC9"/>
                </a:solidFill>
                <a:latin typeface="Arial" panose="020B0604020202020204" pitchFamily="34" charset="0"/>
                <a:cs typeface="Arial" panose="020B0604020202020204" pitchFamily="34" charset="0"/>
              </a:endParaRPr>
            </a:p>
            <a:p>
              <a:r>
                <a:rPr lang="en-US" sz="1100" dirty="0">
                  <a:latin typeface="Arial" panose="020B0604020202020204" pitchFamily="34" charset="0"/>
                  <a:cs typeface="Arial" panose="020B0604020202020204" pitchFamily="34" charset="0"/>
                </a:rPr>
                <a:t>If issue is not resolved by either group within 2 weeks of notification, escalate issue to Step 2.</a:t>
              </a:r>
            </a:p>
          </p:txBody>
        </p:sp>
        <p:sp>
          <p:nvSpPr>
            <p:cNvPr id="10" name="TextBox 9">
              <a:extLst>
                <a:ext uri="{FF2B5EF4-FFF2-40B4-BE49-F238E27FC236}">
                  <a16:creationId xmlns:a16="http://schemas.microsoft.com/office/drawing/2014/main" id="{D19EB851-6837-4D4B-992B-E6831FEBCD94}"/>
                </a:ext>
              </a:extLst>
            </p:cNvPr>
            <p:cNvSpPr txBox="1"/>
            <p:nvPr/>
          </p:nvSpPr>
          <p:spPr>
            <a:xfrm>
              <a:off x="5389668" y="1961627"/>
              <a:ext cx="2329793" cy="1415772"/>
            </a:xfrm>
            <a:prstGeom prst="rect">
              <a:avLst/>
            </a:prstGeom>
            <a:noFill/>
          </p:spPr>
          <p:txBody>
            <a:bodyPr wrap="square" lIns="0" rIns="0" rtlCol="0">
              <a:spAutoFit/>
            </a:bodyPr>
            <a:lstStyle/>
            <a:p>
              <a:pPr>
                <a:spcAft>
                  <a:spcPts val="600"/>
                </a:spcAft>
              </a:pPr>
              <a:r>
                <a:rPr lang="en-US" sz="1200" b="1" dirty="0">
                  <a:solidFill>
                    <a:srgbClr val="0079A9"/>
                  </a:solidFill>
                  <a:latin typeface="Arial" panose="020B0604020202020204" pitchFamily="34" charset="0"/>
                  <a:cs typeface="Arial" panose="020B0604020202020204" pitchFamily="34" charset="0"/>
                </a:rPr>
                <a:t>Notify Regional </a:t>
              </a:r>
              <a:br>
                <a:rPr lang="en-US" sz="1200" b="1" dirty="0">
                  <a:solidFill>
                    <a:srgbClr val="0079A9"/>
                  </a:solidFill>
                  <a:latin typeface="Arial" panose="020B0604020202020204" pitchFamily="34" charset="0"/>
                  <a:cs typeface="Arial" panose="020B0604020202020204" pitchFamily="34" charset="0"/>
                </a:rPr>
              </a:br>
              <a:r>
                <a:rPr lang="en-US" sz="1200" b="1" dirty="0">
                  <a:solidFill>
                    <a:srgbClr val="0079A9"/>
                  </a:solidFill>
                  <a:latin typeface="Arial" panose="020B0604020202020204" pitchFamily="34" charset="0"/>
                  <a:cs typeface="Arial" panose="020B0604020202020204" pitchFamily="34" charset="0"/>
                </a:rPr>
                <a:t>LMP Council and </a:t>
              </a:r>
              <a:br>
                <a:rPr lang="en-US" sz="1200" b="1" dirty="0">
                  <a:solidFill>
                    <a:srgbClr val="0079A9"/>
                  </a:solidFill>
                  <a:latin typeface="Arial" panose="020B0604020202020204" pitchFamily="34" charset="0"/>
                  <a:cs typeface="Arial" panose="020B0604020202020204" pitchFamily="34" charset="0"/>
                </a:rPr>
              </a:br>
              <a:r>
                <a:rPr lang="en-US" sz="1200" b="1" dirty="0">
                  <a:solidFill>
                    <a:srgbClr val="0079A9"/>
                  </a:solidFill>
                  <a:latin typeface="Arial" panose="020B0604020202020204" pitchFamily="34" charset="0"/>
                  <a:cs typeface="Arial" panose="020B0604020202020204" pitchFamily="34" charset="0"/>
                </a:rPr>
                <a:t>Regional Joint Staffing </a:t>
              </a:r>
              <a:br>
                <a:rPr lang="en-US" sz="1200" b="1" dirty="0">
                  <a:solidFill>
                    <a:srgbClr val="0079A9"/>
                  </a:solidFill>
                  <a:latin typeface="Arial" panose="020B0604020202020204" pitchFamily="34" charset="0"/>
                  <a:cs typeface="Arial" panose="020B0604020202020204" pitchFamily="34" charset="0"/>
                </a:rPr>
              </a:br>
              <a:r>
                <a:rPr lang="en-US" sz="1200" b="1" dirty="0">
                  <a:solidFill>
                    <a:srgbClr val="0079A9"/>
                  </a:solidFill>
                  <a:latin typeface="Arial" panose="020B0604020202020204" pitchFamily="34" charset="0"/>
                  <a:cs typeface="Arial" panose="020B0604020202020204" pitchFamily="34" charset="0"/>
                </a:rPr>
                <a:t>Implementation Team </a:t>
              </a:r>
              <a:endParaRPr lang="en-US" sz="1200" dirty="0">
                <a:solidFill>
                  <a:srgbClr val="0079A9"/>
                </a:solidFill>
                <a:latin typeface="Arial" panose="020B0604020202020204" pitchFamily="34" charset="0"/>
                <a:cs typeface="Arial" panose="020B0604020202020204" pitchFamily="34" charset="0"/>
              </a:endParaRPr>
            </a:p>
            <a:p>
              <a:pPr>
                <a:spcAft>
                  <a:spcPts val="600"/>
                </a:spcAft>
              </a:pPr>
              <a:r>
                <a:rPr lang="en-US" sz="1100" dirty="0">
                  <a:latin typeface="Arial" panose="020B0604020202020204" pitchFamily="34" charset="0"/>
                  <a:cs typeface="Arial" panose="020B0604020202020204" pitchFamily="34" charset="0"/>
                </a:rPr>
                <a:t>If issue is not resolved by either group within 2 weeks of notification, escalate issue to Step 3.</a:t>
              </a:r>
            </a:p>
          </p:txBody>
        </p:sp>
        <p:sp>
          <p:nvSpPr>
            <p:cNvPr id="11" name="TextBox 10">
              <a:extLst>
                <a:ext uri="{FF2B5EF4-FFF2-40B4-BE49-F238E27FC236}">
                  <a16:creationId xmlns:a16="http://schemas.microsoft.com/office/drawing/2014/main" id="{FA871F65-740F-0C4A-9DA4-0332731F6F14}"/>
                </a:ext>
              </a:extLst>
            </p:cNvPr>
            <p:cNvSpPr txBox="1"/>
            <p:nvPr/>
          </p:nvSpPr>
          <p:spPr>
            <a:xfrm>
              <a:off x="7940363" y="1760924"/>
              <a:ext cx="2215737" cy="877163"/>
            </a:xfrm>
            <a:prstGeom prst="rect">
              <a:avLst/>
            </a:prstGeom>
            <a:noFill/>
          </p:spPr>
          <p:txBody>
            <a:bodyPr wrap="square" lIns="0" rIns="0" rtlCol="0">
              <a:spAutoFit/>
            </a:bodyPr>
            <a:lstStyle/>
            <a:p>
              <a:pPr>
                <a:spcAft>
                  <a:spcPts val="600"/>
                </a:spcAft>
              </a:pPr>
              <a:r>
                <a:rPr lang="en-US" sz="1200" b="1" dirty="0">
                  <a:solidFill>
                    <a:srgbClr val="00788A"/>
                  </a:solidFill>
                  <a:latin typeface="Arial" panose="020B0604020202020204" pitchFamily="34" charset="0"/>
                  <a:cs typeface="Arial" panose="020B0604020202020204" pitchFamily="34" charset="0"/>
                </a:rPr>
                <a:t>Notify National Staffing Oversight Committee</a:t>
              </a:r>
              <a:endParaRPr lang="en-US" sz="1200" dirty="0">
                <a:solidFill>
                  <a:srgbClr val="00788A"/>
                </a:solidFill>
                <a:latin typeface="Arial" panose="020B0604020202020204" pitchFamily="34" charset="0"/>
                <a:cs typeface="Arial" panose="020B0604020202020204" pitchFamily="34" charset="0"/>
              </a:endParaRPr>
            </a:p>
            <a:p>
              <a:pPr>
                <a:spcAft>
                  <a:spcPts val="600"/>
                </a:spcAft>
              </a:pPr>
              <a:r>
                <a:rPr lang="en-US" sz="1100" dirty="0">
                  <a:latin typeface="Arial" panose="020B0604020202020204" pitchFamily="34" charset="0"/>
                  <a:cs typeface="Arial" panose="020B0604020202020204" pitchFamily="34" charset="0"/>
                </a:rPr>
                <a:t>Issue to be resolved within </a:t>
              </a:r>
              <a:br>
                <a:rPr lang="en-US" sz="1100" dirty="0">
                  <a:latin typeface="Arial" panose="020B0604020202020204" pitchFamily="34" charset="0"/>
                  <a:cs typeface="Arial" panose="020B0604020202020204" pitchFamily="34" charset="0"/>
                </a:rPr>
              </a:br>
              <a:r>
                <a:rPr lang="en-US" sz="1100" dirty="0">
                  <a:latin typeface="Arial" panose="020B0604020202020204" pitchFamily="34" charset="0"/>
                  <a:cs typeface="Arial" panose="020B0604020202020204" pitchFamily="34" charset="0"/>
                </a:rPr>
                <a:t>2 weeks of notification.</a:t>
              </a:r>
            </a:p>
          </p:txBody>
        </p:sp>
      </p:grpSp>
      <p:sp>
        <p:nvSpPr>
          <p:cNvPr id="12" name="TextBox 11">
            <a:extLst>
              <a:ext uri="{FF2B5EF4-FFF2-40B4-BE49-F238E27FC236}">
                <a16:creationId xmlns:a16="http://schemas.microsoft.com/office/drawing/2014/main" id="{037DA5C5-ABAE-D04B-8469-093B6F2B6401}"/>
              </a:ext>
            </a:extLst>
          </p:cNvPr>
          <p:cNvSpPr txBox="1"/>
          <p:nvPr/>
        </p:nvSpPr>
        <p:spPr>
          <a:xfrm>
            <a:off x="8437802" y="5318697"/>
            <a:ext cx="3215694" cy="646331"/>
          </a:xfrm>
          <a:prstGeom prst="rect">
            <a:avLst/>
          </a:prstGeom>
          <a:noFill/>
        </p:spPr>
        <p:txBody>
          <a:bodyPr wrap="square" lIns="0" rIns="0" rtlCol="0">
            <a:spAutoFit/>
          </a:bodyPr>
          <a:lstStyle/>
          <a:p>
            <a:r>
              <a:rPr lang="en-US" sz="900" dirty="0">
                <a:solidFill>
                  <a:schemeClr val="tx1">
                    <a:lumMod val="65000"/>
                    <a:lumOff val="35000"/>
                  </a:schemeClr>
                </a:solidFill>
                <a:latin typeface="Arial" panose="020B0604020202020204" pitchFamily="34" charset="0"/>
                <a:cs typeface="Arial" panose="020B0604020202020204" pitchFamily="34" charset="0"/>
              </a:rPr>
              <a:t>NOTE: This escalation process does not preclude a local union or the Coalition of Kaiser Permanente Unions from pursuing other avenues for remedy before, during, or after this process.</a:t>
            </a:r>
          </a:p>
          <a:p>
            <a:endParaRPr lang="en-US" sz="900" dirty="0">
              <a:solidFill>
                <a:schemeClr val="tx1">
                  <a:lumMod val="65000"/>
                  <a:lumOff val="3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813456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TotalTime>
  <Words>165</Words>
  <Application>Microsoft Macintosh PowerPoint</Application>
  <PresentationFormat>Widescreen</PresentationFormat>
  <Paragraphs>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Black</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Travis Retter</dc:creator>
  <cp:lastModifiedBy>Sherry D Crosby</cp:lastModifiedBy>
  <cp:revision>4</cp:revision>
  <dcterms:created xsi:type="dcterms:W3CDTF">2024-12-20T22:46:58Z</dcterms:created>
  <dcterms:modified xsi:type="dcterms:W3CDTF">2025-03-06T00:28:57Z</dcterms:modified>
</cp:coreProperties>
</file>