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sldIdLst>
    <p:sldId id="261" r:id="rId5"/>
    <p:sldId id="2145706553" r:id="rId6"/>
    <p:sldId id="2145706567" r:id="rId7"/>
    <p:sldId id="299" r:id="rId8"/>
    <p:sldId id="2145706572" r:id="rId9"/>
    <p:sldId id="2145706577" r:id="rId10"/>
    <p:sldId id="2145706578" r:id="rId11"/>
    <p:sldId id="2145706579" r:id="rId12"/>
    <p:sldId id="2145706574" r:id="rId13"/>
    <p:sldId id="2145706564" r:id="rId14"/>
    <p:sldId id="2145706566" r:id="rId15"/>
    <p:sldId id="2145706580" r:id="rId16"/>
    <p:sldId id="2145706557" r:id="rId17"/>
    <p:sldId id="2145706558" r:id="rId18"/>
    <p:sldId id="2145706575" r:id="rId19"/>
    <p:sldId id="2145706581" r:id="rId20"/>
    <p:sldId id="2145706576" r:id="rId21"/>
    <p:sldId id="2145706561" r:id="rId22"/>
    <p:sldId id="2145706568" r:id="rId23"/>
    <p:sldId id="2145706571" r:id="rId24"/>
    <p:sldId id="21457065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816" userDrawn="1">
          <p15:clr>
            <a:srgbClr val="A4A3A4"/>
          </p15:clr>
        </p15:guide>
        <p15:guide id="3" pos="3792" userDrawn="1">
          <p15:clr>
            <a:srgbClr val="A4A3A4"/>
          </p15:clr>
        </p15:guide>
        <p15:guide id="4" pos="7584" userDrawn="1">
          <p15:clr>
            <a:srgbClr val="A4A3A4"/>
          </p15:clr>
        </p15:guide>
        <p15:guide id="5" orient="horz" pos="37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923F8B-DC00-0127-656D-10AB00E1FD2D}" name="Alec Rosenberg" initials="AR" userId="S::Alec.Rosenberg@kp.org::6012c4c6-bbd7-44a4-9fb1-2491bf37a188" providerId="AD"/>
  <p188:author id="{994BC3A0-C6B2-0A2E-88F4-9A452D2EA9DF}" name="Dionne Anciano" initials="DA" userId="85de305329420e73" providerId="Windows Live"/>
  <p188:author id="{4D1FBBFF-5EA9-A9E1-E6EF-72ED5FA4A87D}" name="Allyne Beach" initials="AB" userId="S::allyne.beach@kp.org::7beab6ab-f72b-4b3b-84b7-d2dff6443a4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8B3"/>
    <a:srgbClr val="008397"/>
    <a:srgbClr val="009DB4"/>
    <a:srgbClr val="A9D5E7"/>
    <a:srgbClr val="00C5CD"/>
    <a:srgbClr val="4FB558"/>
    <a:srgbClr val="EB72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99"/>
    <p:restoredTop sz="91399"/>
  </p:normalViewPr>
  <p:slideViewPr>
    <p:cSldViewPr snapToGrid="0" snapToObjects="1">
      <p:cViewPr varScale="1">
        <p:scale>
          <a:sx n="56" d="100"/>
          <a:sy n="56" d="100"/>
        </p:scale>
        <p:origin x="160" y="48"/>
      </p:cViewPr>
      <p:guideLst>
        <p:guide orient="horz" pos="2160"/>
        <p:guide orient="horz" pos="816"/>
        <p:guide pos="3792"/>
        <p:guide pos="7584"/>
        <p:guide orient="horz" pos="3744"/>
      </p:guideLst>
    </p:cSldViewPr>
  </p:slideViewPr>
  <p:notesTextViewPr>
    <p:cViewPr>
      <p:scale>
        <a:sx n="1" d="1"/>
        <a:sy n="1" d="1"/>
      </p:scale>
      <p:origin x="0" y="0"/>
    </p:cViewPr>
  </p:notesTextViewPr>
  <p:notesViewPr>
    <p:cSldViewPr snapToGrid="0" snapToObjects="1">
      <p:cViewPr varScale="1">
        <p:scale>
          <a:sx n="46" d="100"/>
          <a:sy n="46" d="100"/>
        </p:scale>
        <p:origin x="202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01918-F905-7749-BA9F-CA89AE3EE381}" type="datetimeFigureOut">
              <a:rPr lang="en-US" smtClean="0"/>
              <a:t>9/25/2024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59A64-0635-F14D-B001-BE94C02CFEB0}" type="slidenum">
              <a:rPr lang="en-US" smtClean="0"/>
              <a:t>‹#›</a:t>
            </a:fld>
            <a:endParaRPr lang="en-US" dirty="0"/>
          </a:p>
        </p:txBody>
      </p:sp>
    </p:spTree>
    <p:extLst>
      <p:ext uri="{BB962C8B-B14F-4D97-AF65-F5344CB8AC3E}">
        <p14:creationId xmlns:p14="http://schemas.microsoft.com/office/powerpoint/2010/main" val="137864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43013"/>
            <a:ext cx="5486400" cy="3086100"/>
          </a:xfrm>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5159A64-0635-F14D-B001-BE94C02CFEB0}" type="slidenum">
              <a:rPr lang="en-US" smtClean="0"/>
              <a:t>1</a:t>
            </a:fld>
            <a:endParaRPr lang="en-US" dirty="0"/>
          </a:p>
        </p:txBody>
      </p:sp>
    </p:spTree>
    <p:extLst>
      <p:ext uri="{BB962C8B-B14F-4D97-AF65-F5344CB8AC3E}">
        <p14:creationId xmlns:p14="http://schemas.microsoft.com/office/powerpoint/2010/main" val="208819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The Labor Management Partnership supports 3 education trust funds.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 Ben Hudnall Memorial Trust</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 SEIU UHW-West &amp; Joint Employer Education Fund</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 SEIU Healthcare 1199NW Multi-Employer Training Fund </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dirty="0">
                <a:effectLst/>
                <a:latin typeface="Arial" panose="020B0604020202020204" pitchFamily="34" charset="0"/>
                <a:ea typeface="Calibri" panose="020F0502020204030204" pitchFamily="34" charset="0"/>
              </a:rPr>
              <a:t>These union-negotiated education benefits were bargained by Kaiser Permanente, the Alliance, and the Coalition.</a:t>
            </a:r>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10</a:t>
            </a:fld>
            <a:endParaRPr lang="en-US" dirty="0"/>
          </a:p>
        </p:txBody>
      </p:sp>
    </p:spTree>
    <p:extLst>
      <p:ext uri="{BB962C8B-B14F-4D97-AF65-F5344CB8AC3E}">
        <p14:creationId xmlns:p14="http://schemas.microsoft.com/office/powerpoint/2010/main" val="3161002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kern="100" dirty="0">
                <a:effectLst/>
                <a:latin typeface="Arial" panose="020B0604020202020204" pitchFamily="34" charset="0"/>
                <a:ea typeface="Calibri" panose="020F0502020204030204" pitchFamily="34" charset="0"/>
                <a:cs typeface="Arial" panose="020B0604020202020204" pitchFamily="34" charset="0"/>
              </a:rPr>
              <a:t>The education trusts are amazing. They serve 140,000 KP employees represented by Partnership unions. They’re used by 1 in 4 eligible employees.</a:t>
            </a:r>
            <a:br>
              <a:rPr lang="en-US" kern="100" dirty="0">
                <a:effectLst/>
                <a:latin typeface="Arial" panose="020B0604020202020204" pitchFamily="34" charset="0"/>
                <a:ea typeface="Calibri" panose="020F0502020204030204" pitchFamily="34" charset="0"/>
                <a:cs typeface="Arial" panose="020B0604020202020204" pitchFamily="34" charset="0"/>
              </a:rPr>
            </a:br>
            <a:br>
              <a:rPr lang="en-US" kern="100" dirty="0">
                <a:effectLst/>
                <a:latin typeface="Arial" panose="020B0604020202020204" pitchFamily="34" charset="0"/>
                <a:ea typeface="Calibri" panose="020F0502020204030204" pitchFamily="34" charset="0"/>
                <a:cs typeface="Arial" panose="020B0604020202020204" pitchFamily="34" charset="0"/>
              </a:rPr>
            </a:br>
            <a:r>
              <a:rPr lang="en-US" kern="100" dirty="0">
                <a:effectLst/>
                <a:latin typeface="Arial" panose="020B0604020202020204" pitchFamily="34" charset="0"/>
                <a:ea typeface="Calibri" panose="020F0502020204030204" pitchFamily="34" charset="0"/>
                <a:cs typeface="Arial" panose="020B0604020202020204" pitchFamily="34" charset="0"/>
              </a:rPr>
              <a:t>They offer stipends and tuition support for degree programs and certifications. There’s also career coaching, academic support, laptop lending, and skill building.</a:t>
            </a:r>
          </a:p>
        </p:txBody>
      </p:sp>
      <p:sp>
        <p:nvSpPr>
          <p:cNvPr id="4" name="Slide Number Placeholder 3"/>
          <p:cNvSpPr>
            <a:spLocks noGrp="1"/>
          </p:cNvSpPr>
          <p:nvPr>
            <p:ph type="sldNum" sz="quarter" idx="5"/>
          </p:nvPr>
        </p:nvSpPr>
        <p:spPr/>
        <p:txBody>
          <a:bodyPr/>
          <a:lstStyle/>
          <a:p>
            <a:fld id="{C5159A64-0635-F14D-B001-BE94C02CFEB0}" type="slidenum">
              <a:rPr lang="en-US" smtClean="0"/>
              <a:t>11</a:t>
            </a:fld>
            <a:endParaRPr lang="en-US" dirty="0"/>
          </a:p>
        </p:txBody>
      </p:sp>
    </p:spTree>
    <p:extLst>
      <p:ext uri="{BB962C8B-B14F-4D97-AF65-F5344CB8AC3E}">
        <p14:creationId xmlns:p14="http://schemas.microsoft.com/office/powerpoint/2010/main" val="1004418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kern="100" dirty="0">
                <a:effectLst/>
                <a:latin typeface="Arial" panose="020B0604020202020204" pitchFamily="34" charset="0"/>
                <a:ea typeface="Calibri" panose="020F0502020204030204" pitchFamily="34" charset="0"/>
                <a:cs typeface="Times New Roman" panose="02020603050405020304" pitchFamily="18" charset="0"/>
              </a:rPr>
              <a:t>A key part is cohort training programs, such as apprenticeships and regional training programs.</a:t>
            </a:r>
            <a:br>
              <a:rPr lang="en-US" kern="100" dirty="0">
                <a:effectLst/>
                <a:latin typeface="Arial" panose="020B0604020202020204" pitchFamily="34" charset="0"/>
                <a:ea typeface="Calibri" panose="020F0502020204030204" pitchFamily="34" charset="0"/>
                <a:cs typeface="Times New Roman" panose="02020603050405020304" pitchFamily="18" charset="0"/>
              </a:rPr>
            </a:br>
            <a:br>
              <a:rPr lang="en-US" kern="100" dirty="0">
                <a:effectLst/>
                <a:latin typeface="Arial" panose="020B0604020202020204" pitchFamily="34" charset="0"/>
                <a:ea typeface="Calibri" panose="020F0502020204030204" pitchFamily="34" charset="0"/>
                <a:cs typeface="Times New Roman" panose="02020603050405020304" pitchFamily="18" charset="0"/>
              </a:rPr>
            </a:br>
            <a:r>
              <a:rPr lang="en-US" kern="100" dirty="0">
                <a:effectLst/>
                <a:latin typeface="Arial" panose="020B0604020202020204" pitchFamily="34" charset="0"/>
                <a:ea typeface="Calibri" panose="020F0502020204030204" pitchFamily="34" charset="0"/>
                <a:cs typeface="Times New Roman" panose="02020603050405020304" pitchFamily="18" charset="0"/>
              </a:rPr>
              <a:t>We partner on these programs that fill staffing gaps at no cost to employees while reducing backfill costs for KP.  </a:t>
            </a:r>
            <a:br>
              <a:rPr lang="en-US" kern="100" dirty="0">
                <a:effectLst/>
                <a:latin typeface="Arial" panose="020B0604020202020204" pitchFamily="34" charset="0"/>
                <a:ea typeface="Calibri" panose="020F0502020204030204" pitchFamily="34" charset="0"/>
                <a:cs typeface="Times New Roman" panose="02020603050405020304" pitchFamily="18" charset="0"/>
              </a:rPr>
            </a:br>
            <a:br>
              <a:rPr lang="en-US" kern="100" dirty="0">
                <a:effectLst/>
                <a:latin typeface="Arial" panose="020B0604020202020204" pitchFamily="34" charset="0"/>
                <a:ea typeface="Calibri" panose="020F0502020204030204" pitchFamily="34" charset="0"/>
                <a:cs typeface="Times New Roman" panose="02020603050405020304" pitchFamily="18" charset="0"/>
              </a:rPr>
            </a:br>
            <a:r>
              <a:rPr lang="en-US" dirty="0">
                <a:solidFill>
                  <a:srgbClr val="000000"/>
                </a:solidFill>
                <a:effectLst/>
                <a:latin typeface="Arial" panose="020B0604020202020204" pitchFamily="34" charset="0"/>
                <a:ea typeface="Calibri" panose="020F0502020204030204" pitchFamily="34" charset="0"/>
              </a:rPr>
              <a:t>Apprenticeships combine paid on-the-job learning with classroom instruction to prepare workers for in-demand careers.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159A64-0635-F14D-B001-BE94C02CFEB0}" type="slidenum">
              <a:rPr lang="en-US" smtClean="0"/>
              <a:t>12</a:t>
            </a:fld>
            <a:endParaRPr lang="en-US" dirty="0"/>
          </a:p>
        </p:txBody>
      </p:sp>
    </p:spTree>
    <p:extLst>
      <p:ext uri="{BB962C8B-B14F-4D97-AF65-F5344CB8AC3E}">
        <p14:creationId xmlns:p14="http://schemas.microsoft.com/office/powerpoint/2010/main" val="72046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rPr>
              <a:t>Here’s an example. </a:t>
            </a:r>
            <a:br>
              <a:rPr lang="en-US" sz="1200" dirty="0">
                <a:effectLst/>
                <a:latin typeface="Arial" panose="020B0604020202020204" pitchFamily="34" charset="0"/>
                <a:ea typeface="Calibri" panose="020F0502020204030204" pitchFamily="34" charset="0"/>
              </a:rPr>
            </a:br>
            <a:br>
              <a:rPr lang="en-US" sz="1200" dirty="0">
                <a:effectLst/>
                <a:latin typeface="Arial" panose="020B0604020202020204" pitchFamily="34" charset="0"/>
                <a:ea typeface="Calibri" panose="020F0502020204030204" pitchFamily="34" charset="0"/>
              </a:rPr>
            </a:br>
            <a:r>
              <a:rPr lang="en-US" sz="1200" dirty="0">
                <a:effectLst/>
                <a:latin typeface="Arial" panose="020B0604020202020204" pitchFamily="34" charset="0"/>
                <a:ea typeface="Calibri" panose="020F0502020204030204" pitchFamily="34" charset="0"/>
              </a:rPr>
              <a:t>After working 20 years for KP in Environmental Services, Reggie Williams, an SEIU-UHW member in Southern California, completed an apprenticeship to become a sterile processing tech. </a:t>
            </a:r>
            <a:br>
              <a:rPr lang="en-US" sz="1200" dirty="0">
                <a:effectLst/>
                <a:latin typeface="Arial" panose="020B0604020202020204" pitchFamily="34" charset="0"/>
                <a:ea typeface="Calibri" panose="020F0502020204030204" pitchFamily="34" charset="0"/>
              </a:rPr>
            </a:br>
            <a:br>
              <a:rPr lang="en-US" sz="1200" dirty="0">
                <a:effectLst/>
                <a:latin typeface="Arial" panose="020B0604020202020204" pitchFamily="34" charset="0"/>
                <a:ea typeface="Calibri" panose="020F0502020204030204" pitchFamily="34" charset="0"/>
              </a:rPr>
            </a:br>
            <a:r>
              <a:rPr lang="en-US" sz="1200" dirty="0">
                <a:effectLst/>
                <a:latin typeface="Arial" panose="020B0604020202020204" pitchFamily="34" charset="0"/>
                <a:ea typeface="Calibri" panose="020F0502020204030204" pitchFamily="34" charset="0"/>
              </a:rPr>
              <a:t>“I feel empowered. By taking steps to further educate myself and better myself, it just expands my horizons in the company to try something new, start a new career, open up a new path.”</a:t>
            </a:r>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13</a:t>
            </a:fld>
            <a:endParaRPr lang="en-US" dirty="0"/>
          </a:p>
        </p:txBody>
      </p:sp>
    </p:spTree>
    <p:extLst>
      <p:ext uri="{BB962C8B-B14F-4D97-AF65-F5344CB8AC3E}">
        <p14:creationId xmlns:p14="http://schemas.microsoft.com/office/powerpoint/2010/main" val="352585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Another example is Sophia Wilson. As a KP employee in Georgia, she used Ben Hudnall and tuition reimbursement to earn credentials as a coder.</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Now a manager, she never forgot her experience. </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dirty="0">
                <a:effectLst/>
                <a:latin typeface="Arial" panose="020B0604020202020204" pitchFamily="34" charset="0"/>
                <a:ea typeface="Calibri" panose="020F0502020204030204" pitchFamily="34" charset="0"/>
              </a:rPr>
              <a:t>“If you put the resources into your staff, it can be nothing but a win-win,” she says.</a:t>
            </a:r>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14</a:t>
            </a:fld>
            <a:endParaRPr lang="en-US" dirty="0"/>
          </a:p>
        </p:txBody>
      </p:sp>
    </p:spTree>
    <p:extLst>
      <p:ext uri="{BB962C8B-B14F-4D97-AF65-F5344CB8AC3E}">
        <p14:creationId xmlns:p14="http://schemas.microsoft.com/office/powerpoint/2010/main" val="336521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15</a:t>
            </a:fld>
            <a:endParaRPr lang="en-US" dirty="0"/>
          </a:p>
        </p:txBody>
      </p:sp>
    </p:spTree>
    <p:extLst>
      <p:ext uri="{BB962C8B-B14F-4D97-AF65-F5344CB8AC3E}">
        <p14:creationId xmlns:p14="http://schemas.microsoft.com/office/powerpoint/2010/main" val="94072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tab pos="457200" algn="l"/>
              </a:tabLst>
              <a:defRPr/>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National Workforce Planning and Development also administers tuition reimbursement.</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Kaiser Permanente provides employees up to $3,000 each year for completing courses to continue your education, get a certificate, or earn a degree.</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For example, tuition reimbursement helped an admitting clerk become a psychologist. She earned not only a bachelor’s degree, but also master’s and doctoral degrees in psychology. </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That’s right! She earned 3 degrees while growing her career at KP, which allowed her to move from being an admitting clerk to a psychologist.</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You can see why employees who use workforce development programs are more likely to stay here than those who don’t. </a:t>
            </a:r>
            <a:r>
              <a:rPr lang="en-US" sz="1200" dirty="0">
                <a:effectLst/>
                <a:latin typeface="Arial" panose="020B0604020202020204" pitchFamily="34" charset="0"/>
                <a:ea typeface="Calibri" panose="020F0502020204030204" pitchFamily="34" charset="0"/>
              </a:rPr>
              <a:t>Tuition reimbursement is simple and easy to access. If you’re taking classes that cost money, tuition reimbursement will ease your load.</a:t>
            </a:r>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16</a:t>
            </a:fld>
            <a:endParaRPr lang="en-US" dirty="0"/>
          </a:p>
        </p:txBody>
      </p:sp>
    </p:spTree>
    <p:extLst>
      <p:ext uri="{BB962C8B-B14F-4D97-AF65-F5344CB8AC3E}">
        <p14:creationId xmlns:p14="http://schemas.microsoft.com/office/powerpoint/2010/main" val="203899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17</a:t>
            </a:fld>
            <a:endParaRPr lang="en-US" dirty="0"/>
          </a:p>
        </p:txBody>
      </p:sp>
    </p:spTree>
    <p:extLst>
      <p:ext uri="{BB962C8B-B14F-4D97-AF65-F5344CB8AC3E}">
        <p14:creationId xmlns:p14="http://schemas.microsoft.com/office/powerpoint/2010/main" val="4029987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We all know that health care is changing rapidly. </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Kaiser Permanente and union leaders want our workforce to be ready for the changing demands of the health care industry. Our Workforce of the Future initiative aims to prepare our workforce for tomorrow’s jobs.</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How do we make this happen?</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National Workforce Planning and Development analyzes and makes sense of trends in markets. With our regional committees, we help identify training resources that will equip our workforce for the future. Our community of practice shares these successful practices across the enterprise. </a:t>
            </a:r>
          </a:p>
          <a:p>
            <a:pPr marL="0" marR="0">
              <a:lnSpc>
                <a:spcPct val="115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We develop tools including job profiles and a manager’s guide to workforce development to help build careers and learn new ways to work. </a:t>
            </a:r>
          </a:p>
          <a:p>
            <a:pPr marL="0" marR="0">
              <a:lnSpc>
                <a:spcPct val="115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We also host Future Ready, a virtual thought-leader series on what’s next in work and learning. </a:t>
            </a:r>
            <a:r>
              <a:rPr lang="en-US" sz="1200" dirty="0">
                <a:effectLst/>
                <a:latin typeface="Arial" panose="020B0604020202020204" pitchFamily="34" charset="0"/>
                <a:ea typeface="Calibri" panose="020F0502020204030204" pitchFamily="34" charset="0"/>
              </a:rPr>
              <a:t>Let us help you to be ready for what lies ahead.</a:t>
            </a:r>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18</a:t>
            </a:fld>
            <a:endParaRPr lang="en-US" dirty="0"/>
          </a:p>
        </p:txBody>
      </p:sp>
    </p:spTree>
    <p:extLst>
      <p:ext uri="{BB962C8B-B14F-4D97-AF65-F5344CB8AC3E}">
        <p14:creationId xmlns:p14="http://schemas.microsoft.com/office/powerpoint/2010/main" val="2061814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We encourage you to: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 Talk with your team about career development.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 Connect with education trust career coaches and our consultants and project managers.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 Engage with your Regional Workforce Planning and Development Committee to identify training needs for you and your team.</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We look forward to helping you in your journey of lifelong learning. </a:t>
            </a:r>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19</a:t>
            </a:fld>
            <a:endParaRPr lang="en-US" dirty="0"/>
          </a:p>
        </p:txBody>
      </p:sp>
    </p:spTree>
    <p:extLst>
      <p:ext uri="{BB962C8B-B14F-4D97-AF65-F5344CB8AC3E}">
        <p14:creationId xmlns:p14="http://schemas.microsoft.com/office/powerpoint/2010/main" val="391830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tab pos="457200" algn="l"/>
              </a:tabLst>
              <a:defRPr/>
            </a:pPr>
            <a:r>
              <a:rPr lang="en-U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Kaiser Permanente, career mobility is a journey. </a:t>
            </a:r>
            <a:br>
              <a:rPr lang="en-U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And to succeed, it takes a suite of services and support. There are degrees, certificates, skill building, career coaching, and career path information – all based in learning. </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Learning can include going to school, or back to school, for a degree. </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But it’s also about learning in shorter bursts. It’s about workshops, seminars, and certificates. It’s building technical skills. And it’s human skills such as communication, problem-solving, and resilience to keep up with changing times.</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Whether you’re an employee looking to advance your career or a manager building high-functioning teams, National Workforce Planning and Development can help you in your journey to prepare for the future and enhance your present.</a:t>
            </a:r>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2</a:t>
            </a:fld>
            <a:endParaRPr lang="en-US" dirty="0"/>
          </a:p>
        </p:txBody>
      </p:sp>
    </p:spTree>
    <p:extLst>
      <p:ext uri="{BB962C8B-B14F-4D97-AF65-F5344CB8AC3E}">
        <p14:creationId xmlns:p14="http://schemas.microsoft.com/office/powerpoint/2010/main" val="1963587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20</a:t>
            </a:fld>
            <a:endParaRPr lang="en-US" dirty="0"/>
          </a:p>
        </p:txBody>
      </p:sp>
    </p:spTree>
    <p:extLst>
      <p:ext uri="{BB962C8B-B14F-4D97-AF65-F5344CB8AC3E}">
        <p14:creationId xmlns:p14="http://schemas.microsoft.com/office/powerpoint/2010/main" val="1037700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21</a:t>
            </a:fld>
            <a:endParaRPr lang="en-US" dirty="0"/>
          </a:p>
        </p:txBody>
      </p:sp>
    </p:spTree>
    <p:extLst>
      <p:ext uri="{BB962C8B-B14F-4D97-AF65-F5344CB8AC3E}">
        <p14:creationId xmlns:p14="http://schemas.microsoft.com/office/powerpoint/2010/main" val="15464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Our work starts with the power of partnership.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goes back to the 2005 National Agreement between Kaiser Permanente and Partnership unions. That created a structure for workforce development and education trusts.</a:t>
            </a:r>
            <a:b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partnership helps ensure we design solutions that serve employees and the organization.</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5159A64-0635-F14D-B001-BE94C02CFEB0}" type="slidenum">
              <a:rPr lang="en-US" smtClean="0"/>
              <a:t>3</a:t>
            </a:fld>
            <a:endParaRPr lang="en-US" dirty="0"/>
          </a:p>
        </p:txBody>
      </p:sp>
    </p:spTree>
    <p:extLst>
      <p:ext uri="{BB962C8B-B14F-4D97-AF65-F5344CB8AC3E}">
        <p14:creationId xmlns:p14="http://schemas.microsoft.com/office/powerpoint/2010/main" val="412234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tabLst>
                <a:tab pos="457200" algn="l"/>
              </a:tabLst>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In this presentation, we’ll cover our 4 core services: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800"/>
              </a:spcAft>
              <a:tabLst>
                <a:tab pos="457200" algn="l"/>
              </a:tabLst>
            </a:pP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 Career development</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 Education trust funds</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 Tuition reimbursement</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 Workforce of the Future</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5159A64-0635-F14D-B001-BE94C02CFEB0}" type="slidenum">
              <a:rPr lang="en-US" smtClean="0"/>
              <a:t>4</a:t>
            </a:fld>
            <a:endParaRPr lang="en-US" dirty="0"/>
          </a:p>
        </p:txBody>
      </p:sp>
    </p:spTree>
    <p:extLst>
      <p:ext uri="{BB962C8B-B14F-4D97-AF65-F5344CB8AC3E}">
        <p14:creationId xmlns:p14="http://schemas.microsoft.com/office/powerpoint/2010/main" val="7060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 slide</a:t>
            </a:r>
          </a:p>
          <a:p>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5</a:t>
            </a:fld>
            <a:endParaRPr lang="en-US" dirty="0"/>
          </a:p>
        </p:txBody>
      </p:sp>
    </p:spTree>
    <p:extLst>
      <p:ext uri="{BB962C8B-B14F-4D97-AF65-F5344CB8AC3E}">
        <p14:creationId xmlns:p14="http://schemas.microsoft.com/office/powerpoint/2010/main" val="1700066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tab pos="457200" algn="l"/>
              </a:tabLst>
              <a:defRPr/>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To support your career development, we have 3 main resources for you to navigate your career.</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The first is KP Career Planning. </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This site offers career planning for union members and managers. You can filter resources by market and union affiliation and connect with education trusts. You also can check out our workforce development podcasts, which are great!</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It's all there at kpcareerplanning.org.</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5159A64-0635-F14D-B001-BE94C02CFEB0}" type="slidenum">
              <a:rPr lang="en-US" smtClean="0"/>
              <a:t>6</a:t>
            </a:fld>
            <a:endParaRPr lang="en-US" dirty="0"/>
          </a:p>
        </p:txBody>
      </p:sp>
    </p:spTree>
    <p:extLst>
      <p:ext uri="{BB962C8B-B14F-4D97-AF65-F5344CB8AC3E}">
        <p14:creationId xmlns:p14="http://schemas.microsoft.com/office/powerpoint/2010/main" val="235800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tab pos="457200" algn="l"/>
              </a:tabLst>
              <a:defRPr/>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Another resource is PathSavvy, one of our most popular career planning pages. This interactive career paths tool helps you create a personalized action plan to reach your goals. Employees have created more than 20,000 career path profiles and 6,000 action plans.</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Just go to kpcareerplanning.org, click on Career Paths, and start exploring.</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5159A64-0635-F14D-B001-BE94C02CFEB0}" type="slidenum">
              <a:rPr lang="en-US" smtClean="0"/>
              <a:t>7</a:t>
            </a:fld>
            <a:endParaRPr lang="en-US" dirty="0"/>
          </a:p>
        </p:txBody>
      </p:sp>
    </p:spTree>
    <p:extLst>
      <p:ext uri="{BB962C8B-B14F-4D97-AF65-F5344CB8AC3E}">
        <p14:creationId xmlns:p14="http://schemas.microsoft.com/office/powerpoint/2010/main" val="313635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tab pos="457200" algn="l"/>
              </a:tabLst>
              <a:defRPr/>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Lastly is our Career Resource Center: </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This is a new one-stop hub for all Kaiser Permanente employees to plan your career. </a:t>
            </a: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br>
              <a:rPr lang="en-US" sz="1200" kern="100" dirty="0">
                <a:effectLst/>
                <a:latin typeface="Arial" panose="020B060402020202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Building connections is an important part of growing your career. You can do that here by finding mentoring opportunities, community sites, or business resource groups.</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You can get answers to career questions. And you can use your education benefits such as tuition reimbursement and KP Learn to build in-demand skills.</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kern="100" dirty="0">
                <a:effectLst/>
                <a:latin typeface="Arial" panose="020B0604020202020204" pitchFamily="34" charset="0"/>
                <a:ea typeface="Calibri" panose="020F0502020204030204" pitchFamily="34" charset="0"/>
                <a:cs typeface="Times New Roman" panose="02020603050405020304" pitchFamily="18" charset="0"/>
              </a:rPr>
              <a:t>These resources are always there … waiting for you to take advantage of them.</a:t>
            </a: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br>
              <a:rPr lang="en-US" sz="1200" kern="1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Arial" panose="020B0604020202020204" pitchFamily="34" charset="0"/>
                <a:ea typeface="Calibri" panose="020F0502020204030204" pitchFamily="34" charset="0"/>
              </a:rPr>
              <a:t>Just go to the Career section on HRconnect and click on Career Resource Center. </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5159A64-0635-F14D-B001-BE94C02CFEB0}" type="slidenum">
              <a:rPr lang="en-US" smtClean="0"/>
              <a:t>8</a:t>
            </a:fld>
            <a:endParaRPr lang="en-US" dirty="0"/>
          </a:p>
        </p:txBody>
      </p:sp>
    </p:spTree>
    <p:extLst>
      <p:ext uri="{BB962C8B-B14F-4D97-AF65-F5344CB8AC3E}">
        <p14:creationId xmlns:p14="http://schemas.microsoft.com/office/powerpoint/2010/main" val="73893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59A64-0635-F14D-B001-BE94C02CFEB0}" type="slidenum">
              <a:rPr lang="en-US" smtClean="0"/>
              <a:t>9</a:t>
            </a:fld>
            <a:endParaRPr lang="en-US" dirty="0"/>
          </a:p>
        </p:txBody>
      </p:sp>
    </p:spTree>
    <p:extLst>
      <p:ext uri="{BB962C8B-B14F-4D97-AF65-F5344CB8AC3E}">
        <p14:creationId xmlns:p14="http://schemas.microsoft.com/office/powerpoint/2010/main" val="4131720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22A741-6995-4445-A1E7-68BE971BABFB}"/>
              </a:ext>
            </a:extLst>
          </p:cNvPr>
          <p:cNvPicPr>
            <a:picLocks noChangeAspect="1"/>
          </p:cNvPicPr>
          <p:nvPr userDrawn="1"/>
        </p:nvPicPr>
        <p:blipFill>
          <a:blip r:embed="rId2"/>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8FF9FB77-FDF0-4B6C-AB58-E2903E08ED6E}"/>
              </a:ext>
            </a:extLst>
          </p:cNvPr>
          <p:cNvPicPr>
            <a:picLocks noChangeAspect="1"/>
          </p:cNvPicPr>
          <p:nvPr userDrawn="1"/>
        </p:nvPicPr>
        <p:blipFill>
          <a:blip r:embed="rId3"/>
          <a:stretch>
            <a:fillRect/>
          </a:stretch>
        </p:blipFill>
        <p:spPr>
          <a:xfrm>
            <a:off x="0" y="1485900"/>
            <a:ext cx="12192000" cy="3886200"/>
          </a:xfrm>
          <a:prstGeom prst="rect">
            <a:avLst/>
          </a:prstGeom>
        </p:spPr>
      </p:pic>
      <p:sp>
        <p:nvSpPr>
          <p:cNvPr id="13" name="Title Placeholder 1">
            <a:extLst>
              <a:ext uri="{FF2B5EF4-FFF2-40B4-BE49-F238E27FC236}">
                <a16:creationId xmlns:a16="http://schemas.microsoft.com/office/drawing/2014/main" id="{DE97C66F-5262-6943-8FF4-CE1D9A449107}"/>
              </a:ext>
            </a:extLst>
          </p:cNvPr>
          <p:cNvSpPr>
            <a:spLocks noGrp="1"/>
          </p:cNvSpPr>
          <p:nvPr>
            <p:ph type="title" hasCustomPrompt="1"/>
          </p:nvPr>
        </p:nvSpPr>
        <p:spPr>
          <a:xfrm>
            <a:off x="838200" y="2857500"/>
            <a:ext cx="10515600" cy="1143000"/>
          </a:xfrm>
          <a:prstGeom prst="rect">
            <a:avLst/>
          </a:prstGeom>
        </p:spPr>
        <p:txBody>
          <a:bodyPr vert="horz" lIns="91440" tIns="45720" rIns="91440" bIns="45720" rtlCol="0" anchor="ctr">
            <a:normAutofit/>
          </a:bodyPr>
          <a:lstStyle>
            <a:lvl1pPr>
              <a:defRPr sz="3200"/>
            </a:lvl1pPr>
          </a:lstStyle>
          <a:p>
            <a:r>
              <a:rPr lang="en-US" dirty="0"/>
              <a:t>Click to insert title</a:t>
            </a:r>
          </a:p>
        </p:txBody>
      </p:sp>
      <p:pic>
        <p:nvPicPr>
          <p:cNvPr id="18" name="Picture 17">
            <a:extLst>
              <a:ext uri="{FF2B5EF4-FFF2-40B4-BE49-F238E27FC236}">
                <a16:creationId xmlns:a16="http://schemas.microsoft.com/office/drawing/2014/main" id="{8D306406-D24F-6048-A7D9-83F2E1B68ABE}"/>
              </a:ext>
            </a:extLst>
          </p:cNvPr>
          <p:cNvPicPr>
            <a:picLocks noChangeAspect="1"/>
          </p:cNvPicPr>
          <p:nvPr userDrawn="1"/>
        </p:nvPicPr>
        <p:blipFill>
          <a:blip r:embed="rId4"/>
          <a:srcRect/>
          <a:stretch/>
        </p:blipFill>
        <p:spPr>
          <a:xfrm>
            <a:off x="6096000" y="5928169"/>
            <a:ext cx="5288026" cy="373761"/>
          </a:xfrm>
          <a:prstGeom prst="rect">
            <a:avLst/>
          </a:prstGeom>
        </p:spPr>
      </p:pic>
      <p:sp>
        <p:nvSpPr>
          <p:cNvPr id="22" name="Text Placeholder 21">
            <a:extLst>
              <a:ext uri="{FF2B5EF4-FFF2-40B4-BE49-F238E27FC236}">
                <a16:creationId xmlns:a16="http://schemas.microsoft.com/office/drawing/2014/main" id="{3F88502A-52AB-584D-843E-AB642243F6E9}"/>
              </a:ext>
            </a:extLst>
          </p:cNvPr>
          <p:cNvSpPr>
            <a:spLocks noGrp="1"/>
          </p:cNvSpPr>
          <p:nvPr>
            <p:ph type="body" sz="quarter" idx="10" hasCustomPrompt="1"/>
          </p:nvPr>
        </p:nvSpPr>
        <p:spPr>
          <a:xfrm>
            <a:off x="838200" y="4139026"/>
            <a:ext cx="10515600" cy="425245"/>
          </a:xfrm>
        </p:spPr>
        <p:txBody>
          <a:bodyPr anchor="ctr">
            <a:normAutofit/>
          </a:bodyPr>
          <a:lstStyle>
            <a:lvl1pPr marL="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insert subtitle</a:t>
            </a:r>
          </a:p>
        </p:txBody>
      </p:sp>
    </p:spTree>
    <p:extLst>
      <p:ext uri="{BB962C8B-B14F-4D97-AF65-F5344CB8AC3E}">
        <p14:creationId xmlns:p14="http://schemas.microsoft.com/office/powerpoint/2010/main" val="23331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29CD-8445-3545-8D71-851A48730D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C5A2D-D3EA-4A44-964B-CCCDE1FA71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3DAEBEF-E39D-4A40-91DF-0CEA380AE2C1}"/>
              </a:ext>
            </a:extLst>
          </p:cNvPr>
          <p:cNvSpPr>
            <a:spLocks noGrp="1"/>
          </p:cNvSpPr>
          <p:nvPr>
            <p:ph type="sldNum" sz="quarter" idx="4"/>
          </p:nvPr>
        </p:nvSpPr>
        <p:spPr>
          <a:xfrm>
            <a:off x="838200" y="6356350"/>
            <a:ext cx="381000" cy="365125"/>
          </a:xfrm>
          <a:prstGeom prst="rect">
            <a:avLst/>
          </a:prstGeom>
        </p:spPr>
        <p:txBody>
          <a:bodyPr vert="horz" lIns="91440" tIns="45720" rIns="91440" bIns="45720" rtlCol="0" anchor="ctr"/>
          <a:lstStyle>
            <a:lvl1pPr algn="l">
              <a:defRPr sz="1200" b="1" i="0">
                <a:solidFill>
                  <a:srgbClr val="EB7223"/>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sp>
        <p:nvSpPr>
          <p:cNvPr id="4" name="Footer Placeholder 4">
            <a:extLst>
              <a:ext uri="{FF2B5EF4-FFF2-40B4-BE49-F238E27FC236}">
                <a16:creationId xmlns:a16="http://schemas.microsoft.com/office/drawing/2014/main" id="{D43FDA4D-AF58-6759-B67E-A87BD56F497C}"/>
              </a:ext>
            </a:extLst>
          </p:cNvPr>
          <p:cNvSpPr>
            <a:spLocks noGrp="1"/>
          </p:cNvSpPr>
          <p:nvPr>
            <p:ph type="ftr" sz="quarter" idx="3"/>
          </p:nvPr>
        </p:nvSpPr>
        <p:spPr>
          <a:xfrm>
            <a:off x="109574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LMPartnership.org</a:t>
            </a:r>
          </a:p>
        </p:txBody>
      </p:sp>
    </p:spTree>
    <p:extLst>
      <p:ext uri="{BB962C8B-B14F-4D97-AF65-F5344CB8AC3E}">
        <p14:creationId xmlns:p14="http://schemas.microsoft.com/office/powerpoint/2010/main" val="252969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181B43-AF01-5D6E-D7AB-07CA6228AE7F}"/>
              </a:ext>
            </a:extLst>
          </p:cNvPr>
          <p:cNvPicPr>
            <a:picLocks noChangeAspect="1"/>
          </p:cNvPicPr>
          <p:nvPr userDrawn="1"/>
        </p:nvPicPr>
        <p:blipFill rotWithShape="1">
          <a:blip r:embed="rId2"/>
          <a:srcRect b="14663"/>
          <a:stretch/>
        </p:blipFill>
        <p:spPr>
          <a:xfrm>
            <a:off x="0" y="0"/>
            <a:ext cx="12192000" cy="5852160"/>
          </a:xfrm>
          <a:prstGeom prst="rect">
            <a:avLst/>
          </a:prstGeom>
        </p:spPr>
      </p:pic>
      <p:pic>
        <p:nvPicPr>
          <p:cNvPr id="5" name="Picture 4">
            <a:extLst>
              <a:ext uri="{FF2B5EF4-FFF2-40B4-BE49-F238E27FC236}">
                <a16:creationId xmlns:a16="http://schemas.microsoft.com/office/drawing/2014/main" id="{B577347A-8BBD-2CD1-4CAF-7073373F82E8}"/>
              </a:ext>
            </a:extLst>
          </p:cNvPr>
          <p:cNvPicPr>
            <a:picLocks noChangeAspect="1"/>
          </p:cNvPicPr>
          <p:nvPr userDrawn="1"/>
        </p:nvPicPr>
        <p:blipFill>
          <a:blip r:embed="rId3"/>
          <a:srcRect/>
          <a:stretch/>
        </p:blipFill>
        <p:spPr>
          <a:xfrm>
            <a:off x="0" y="1485900"/>
            <a:ext cx="12192000" cy="3886199"/>
          </a:xfrm>
          <a:prstGeom prst="rect">
            <a:avLst/>
          </a:prstGeom>
        </p:spPr>
      </p:pic>
      <p:sp>
        <p:nvSpPr>
          <p:cNvPr id="2" name="Title 1">
            <a:extLst>
              <a:ext uri="{FF2B5EF4-FFF2-40B4-BE49-F238E27FC236}">
                <a16:creationId xmlns:a16="http://schemas.microsoft.com/office/drawing/2014/main" id="{2BB1288C-24B1-CA4C-A4DF-F40EABF96E1C}"/>
              </a:ext>
            </a:extLst>
          </p:cNvPr>
          <p:cNvSpPr>
            <a:spLocks noGrp="1"/>
          </p:cNvSpPr>
          <p:nvPr>
            <p:ph type="title" hasCustomPrompt="1"/>
          </p:nvPr>
        </p:nvSpPr>
        <p:spPr>
          <a:xfrm>
            <a:off x="841248" y="2862260"/>
            <a:ext cx="10515600" cy="1143000"/>
          </a:xfrm>
        </p:spPr>
        <p:txBody>
          <a:bodyPr anchor="ctr" anchorCtr="0">
            <a:normAutofit/>
          </a:bodyPr>
          <a:lstStyle>
            <a:lvl1pPr>
              <a:defRPr sz="3200"/>
            </a:lvl1pPr>
          </a:lstStyle>
          <a:p>
            <a:r>
              <a:rPr lang="en-US" dirty="0"/>
              <a:t>Section Break</a:t>
            </a:r>
          </a:p>
        </p:txBody>
      </p:sp>
      <p:sp>
        <p:nvSpPr>
          <p:cNvPr id="3" name="Text Placeholder 2">
            <a:extLst>
              <a:ext uri="{FF2B5EF4-FFF2-40B4-BE49-F238E27FC236}">
                <a16:creationId xmlns:a16="http://schemas.microsoft.com/office/drawing/2014/main" id="{4321E07F-8926-984D-BE12-032F57957C9A}"/>
              </a:ext>
            </a:extLst>
          </p:cNvPr>
          <p:cNvSpPr>
            <a:spLocks noGrp="1"/>
          </p:cNvSpPr>
          <p:nvPr>
            <p:ph type="body" idx="1" hasCustomPrompt="1"/>
          </p:nvPr>
        </p:nvSpPr>
        <p:spPr>
          <a:xfrm>
            <a:off x="831850" y="4142232"/>
            <a:ext cx="10515600" cy="429768"/>
          </a:xfrm>
        </p:spPr>
        <p:txBody>
          <a:bodyPr anchor="ctr" anchorCtr="0">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Slide Number Placeholder 5">
            <a:extLst>
              <a:ext uri="{FF2B5EF4-FFF2-40B4-BE49-F238E27FC236}">
                <a16:creationId xmlns:a16="http://schemas.microsoft.com/office/drawing/2014/main" id="{C8624430-60A8-CD4E-8E57-4C65F25176CD}"/>
              </a:ext>
            </a:extLst>
          </p:cNvPr>
          <p:cNvSpPr>
            <a:spLocks noGrp="1"/>
          </p:cNvSpPr>
          <p:nvPr>
            <p:ph type="sldNum" sz="quarter" idx="4"/>
          </p:nvPr>
        </p:nvSpPr>
        <p:spPr>
          <a:xfrm>
            <a:off x="838200" y="6356350"/>
            <a:ext cx="381000" cy="365125"/>
          </a:xfrm>
          <a:prstGeom prst="rect">
            <a:avLst/>
          </a:prstGeom>
        </p:spPr>
        <p:txBody>
          <a:bodyPr vert="horz" lIns="91440" tIns="45720" rIns="91440" bIns="45720" rtlCol="0" anchor="ctr"/>
          <a:lstStyle>
            <a:lvl1pPr algn="l">
              <a:defRPr sz="1200" b="1" i="0">
                <a:solidFill>
                  <a:srgbClr val="EB7223"/>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sp>
        <p:nvSpPr>
          <p:cNvPr id="6" name="Footer Placeholder 4">
            <a:extLst>
              <a:ext uri="{FF2B5EF4-FFF2-40B4-BE49-F238E27FC236}">
                <a16:creationId xmlns:a16="http://schemas.microsoft.com/office/drawing/2014/main" id="{531B7F86-B5DE-5570-4C7A-ADBF7BEA6980}"/>
              </a:ext>
            </a:extLst>
          </p:cNvPr>
          <p:cNvSpPr>
            <a:spLocks noGrp="1"/>
          </p:cNvSpPr>
          <p:nvPr>
            <p:ph type="ftr" sz="quarter" idx="3"/>
          </p:nvPr>
        </p:nvSpPr>
        <p:spPr>
          <a:xfrm>
            <a:off x="109574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LMPartnership.org</a:t>
            </a:r>
          </a:p>
        </p:txBody>
      </p:sp>
    </p:spTree>
    <p:extLst>
      <p:ext uri="{BB962C8B-B14F-4D97-AF65-F5344CB8AC3E}">
        <p14:creationId xmlns:p14="http://schemas.microsoft.com/office/powerpoint/2010/main" val="38956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2C27-E532-DC41-B793-1E268CE88A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CD392-3D0F-8B4B-8BCB-8230CDA08F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D3E9AD-9BF8-6C4B-A6B1-65A37F541F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883A6BEB-FCBC-7B43-A8A1-3B2B6F327CB2}"/>
              </a:ext>
            </a:extLst>
          </p:cNvPr>
          <p:cNvSpPr>
            <a:spLocks noGrp="1"/>
          </p:cNvSpPr>
          <p:nvPr>
            <p:ph type="ftr" sz="quarter" idx="3"/>
          </p:nvPr>
        </p:nvSpPr>
        <p:spPr>
          <a:xfrm>
            <a:off x="109574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LMPartnership.org</a:t>
            </a:r>
          </a:p>
        </p:txBody>
      </p:sp>
      <p:sp>
        <p:nvSpPr>
          <p:cNvPr id="9" name="Slide Number Placeholder 5">
            <a:extLst>
              <a:ext uri="{FF2B5EF4-FFF2-40B4-BE49-F238E27FC236}">
                <a16:creationId xmlns:a16="http://schemas.microsoft.com/office/drawing/2014/main" id="{61F0182D-E2F5-8945-9E07-52FEDD80EF80}"/>
              </a:ext>
            </a:extLst>
          </p:cNvPr>
          <p:cNvSpPr>
            <a:spLocks noGrp="1"/>
          </p:cNvSpPr>
          <p:nvPr>
            <p:ph type="sldNum" sz="quarter" idx="4"/>
          </p:nvPr>
        </p:nvSpPr>
        <p:spPr>
          <a:xfrm>
            <a:off x="838200" y="6356350"/>
            <a:ext cx="381000" cy="365125"/>
          </a:xfrm>
          <a:prstGeom prst="rect">
            <a:avLst/>
          </a:prstGeom>
        </p:spPr>
        <p:txBody>
          <a:bodyPr vert="horz" lIns="91440" tIns="45720" rIns="91440" bIns="45720" rtlCol="0" anchor="ctr"/>
          <a:lstStyle>
            <a:lvl1pPr algn="l">
              <a:defRPr sz="1200" b="1" i="0">
                <a:solidFill>
                  <a:srgbClr val="EB7223"/>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spTree>
    <p:extLst>
      <p:ext uri="{BB962C8B-B14F-4D97-AF65-F5344CB8AC3E}">
        <p14:creationId xmlns:p14="http://schemas.microsoft.com/office/powerpoint/2010/main" val="200383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3F4C-ABCE-9C49-8DE5-98B8BDE32E0C}"/>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C24F1748-D400-C54B-A21D-AE07155902BF}"/>
              </a:ext>
            </a:extLst>
          </p:cNvPr>
          <p:cNvSpPr>
            <a:spLocks noGrp="1"/>
          </p:cNvSpPr>
          <p:nvPr>
            <p:ph type="sldNum" sz="quarter" idx="4"/>
          </p:nvPr>
        </p:nvSpPr>
        <p:spPr>
          <a:xfrm>
            <a:off x="838200" y="6356350"/>
            <a:ext cx="381000" cy="365125"/>
          </a:xfrm>
          <a:prstGeom prst="rect">
            <a:avLst/>
          </a:prstGeom>
        </p:spPr>
        <p:txBody>
          <a:bodyPr vert="horz" lIns="91440" tIns="45720" rIns="91440" bIns="45720" rtlCol="0" anchor="ctr"/>
          <a:lstStyle>
            <a:lvl1pPr algn="l">
              <a:defRPr sz="1200" b="1" i="0">
                <a:solidFill>
                  <a:srgbClr val="EB7223"/>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sp>
        <p:nvSpPr>
          <p:cNvPr id="3" name="Footer Placeholder 4">
            <a:extLst>
              <a:ext uri="{FF2B5EF4-FFF2-40B4-BE49-F238E27FC236}">
                <a16:creationId xmlns:a16="http://schemas.microsoft.com/office/drawing/2014/main" id="{79D78F09-3781-9011-DD4D-3BAE691E1739}"/>
              </a:ext>
            </a:extLst>
          </p:cNvPr>
          <p:cNvSpPr>
            <a:spLocks noGrp="1"/>
          </p:cNvSpPr>
          <p:nvPr>
            <p:ph type="ftr" sz="quarter" idx="3"/>
          </p:nvPr>
        </p:nvSpPr>
        <p:spPr>
          <a:xfrm>
            <a:off x="109574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LMPartnership.org</a:t>
            </a:r>
          </a:p>
        </p:txBody>
      </p:sp>
    </p:spTree>
    <p:extLst>
      <p:ext uri="{BB962C8B-B14F-4D97-AF65-F5344CB8AC3E}">
        <p14:creationId xmlns:p14="http://schemas.microsoft.com/office/powerpoint/2010/main" val="128194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AAFDF06-0548-384E-82A5-1FBEF3B18197}"/>
              </a:ext>
            </a:extLst>
          </p:cNvPr>
          <p:cNvSpPr>
            <a:spLocks noGrp="1"/>
          </p:cNvSpPr>
          <p:nvPr>
            <p:ph type="sldNum" sz="quarter" idx="4"/>
          </p:nvPr>
        </p:nvSpPr>
        <p:spPr>
          <a:xfrm>
            <a:off x="838200" y="6356350"/>
            <a:ext cx="381000" cy="365125"/>
          </a:xfrm>
          <a:prstGeom prst="rect">
            <a:avLst/>
          </a:prstGeom>
        </p:spPr>
        <p:txBody>
          <a:bodyPr vert="horz" lIns="91440" tIns="45720" rIns="91440" bIns="45720" rtlCol="0" anchor="ctr"/>
          <a:lstStyle>
            <a:lvl1pPr algn="l">
              <a:defRPr sz="1200" b="1" i="0">
                <a:solidFill>
                  <a:srgbClr val="EB7223"/>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sp>
        <p:nvSpPr>
          <p:cNvPr id="2" name="Footer Placeholder 4">
            <a:extLst>
              <a:ext uri="{FF2B5EF4-FFF2-40B4-BE49-F238E27FC236}">
                <a16:creationId xmlns:a16="http://schemas.microsoft.com/office/drawing/2014/main" id="{840691E7-E323-258E-818D-AAA5F2D1090D}"/>
              </a:ext>
            </a:extLst>
          </p:cNvPr>
          <p:cNvSpPr>
            <a:spLocks noGrp="1"/>
          </p:cNvSpPr>
          <p:nvPr>
            <p:ph type="ftr" sz="quarter" idx="3"/>
          </p:nvPr>
        </p:nvSpPr>
        <p:spPr>
          <a:xfrm>
            <a:off x="109574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LMPartnership.org</a:t>
            </a:r>
          </a:p>
        </p:txBody>
      </p:sp>
    </p:spTree>
    <p:extLst>
      <p:ext uri="{BB962C8B-B14F-4D97-AF65-F5344CB8AC3E}">
        <p14:creationId xmlns:p14="http://schemas.microsoft.com/office/powerpoint/2010/main" val="402525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DD7BCA-D238-6641-9E64-385F15724DA0}"/>
              </a:ext>
            </a:extLst>
          </p:cNvPr>
          <p:cNvPicPr>
            <a:picLocks noChangeAspect="1"/>
          </p:cNvPicPr>
          <p:nvPr userDrawn="1"/>
        </p:nvPicPr>
        <p:blipFill>
          <a:blip r:embed="rId8"/>
          <a:srcRect/>
          <a:stretch/>
        </p:blipFill>
        <p:spPr>
          <a:xfrm>
            <a:off x="0" y="0"/>
            <a:ext cx="12192000" cy="1143000"/>
          </a:xfrm>
          <a:prstGeom prst="rect">
            <a:avLst/>
          </a:prstGeom>
        </p:spPr>
      </p:pic>
      <p:sp>
        <p:nvSpPr>
          <p:cNvPr id="2" name="Title Placeholder 1">
            <a:extLst>
              <a:ext uri="{FF2B5EF4-FFF2-40B4-BE49-F238E27FC236}">
                <a16:creationId xmlns:a16="http://schemas.microsoft.com/office/drawing/2014/main" id="{A67ED11B-D9AF-F542-9DD4-DBA32C5BA9CD}"/>
              </a:ext>
            </a:extLst>
          </p:cNvPr>
          <p:cNvSpPr>
            <a:spLocks noGrp="1"/>
          </p:cNvSpPr>
          <p:nvPr>
            <p:ph type="title"/>
          </p:nvPr>
        </p:nvSpPr>
        <p:spPr>
          <a:xfrm>
            <a:off x="838200" y="1"/>
            <a:ext cx="10515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F9B9994-AC5A-F846-B236-BDCDEB1C17A6}"/>
              </a:ext>
            </a:extLst>
          </p:cNvPr>
          <p:cNvSpPr>
            <a:spLocks noGrp="1"/>
          </p:cNvSpPr>
          <p:nvPr>
            <p:ph type="body" idx="1"/>
          </p:nvPr>
        </p:nvSpPr>
        <p:spPr>
          <a:xfrm>
            <a:off x="838200" y="1606378"/>
            <a:ext cx="10515600" cy="45705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05AD4-F4C0-924D-B528-6985A1AE4532}"/>
              </a:ext>
            </a:extLst>
          </p:cNvPr>
          <p:cNvSpPr>
            <a:spLocks noGrp="1"/>
          </p:cNvSpPr>
          <p:nvPr>
            <p:ph type="ftr" sz="quarter" idx="3"/>
          </p:nvPr>
        </p:nvSpPr>
        <p:spPr>
          <a:xfrm>
            <a:off x="114799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LMPartnership.org</a:t>
            </a:r>
          </a:p>
        </p:txBody>
      </p:sp>
      <p:sp>
        <p:nvSpPr>
          <p:cNvPr id="6" name="Slide Number Placeholder 5">
            <a:extLst>
              <a:ext uri="{FF2B5EF4-FFF2-40B4-BE49-F238E27FC236}">
                <a16:creationId xmlns:a16="http://schemas.microsoft.com/office/drawing/2014/main" id="{BA8BECA1-32A3-5848-BA66-22CADB9FCFDD}"/>
              </a:ext>
            </a:extLst>
          </p:cNvPr>
          <p:cNvSpPr>
            <a:spLocks noGrp="1"/>
          </p:cNvSpPr>
          <p:nvPr>
            <p:ph type="sldNum" sz="quarter" idx="4"/>
          </p:nvPr>
        </p:nvSpPr>
        <p:spPr>
          <a:xfrm>
            <a:off x="838200" y="6356350"/>
            <a:ext cx="381000" cy="365125"/>
          </a:xfrm>
          <a:prstGeom prst="rect">
            <a:avLst/>
          </a:prstGeom>
        </p:spPr>
        <p:txBody>
          <a:bodyPr vert="horz" lIns="91440" tIns="45720" rIns="91440" bIns="45720" rtlCol="0" anchor="ctr"/>
          <a:lstStyle>
            <a:lvl1pPr algn="l">
              <a:defRPr sz="1200" b="1" i="0">
                <a:solidFill>
                  <a:srgbClr val="EB7223"/>
                </a:solidFill>
                <a:latin typeface="Arial" panose="020B0604020202020204" pitchFamily="34" charset="0"/>
                <a:cs typeface="Arial" panose="020B0604020202020204" pitchFamily="34" charset="0"/>
              </a:defRPr>
            </a:lvl1pPr>
          </a:lstStyle>
          <a:p>
            <a:fld id="{5674D194-7E72-F347-8B45-20BD1154121B}" type="slidenum">
              <a:rPr lang="en-US" smtClean="0"/>
              <a:pPr/>
              <a:t>‹#›</a:t>
            </a:fld>
            <a:endParaRPr lang="en-US" dirty="0"/>
          </a:p>
        </p:txBody>
      </p:sp>
      <p:pic>
        <p:nvPicPr>
          <p:cNvPr id="10" name="Picture 9">
            <a:extLst>
              <a:ext uri="{FF2B5EF4-FFF2-40B4-BE49-F238E27FC236}">
                <a16:creationId xmlns:a16="http://schemas.microsoft.com/office/drawing/2014/main" id="{200895D4-55E1-604E-A351-2D77BDE08890}"/>
              </a:ext>
            </a:extLst>
          </p:cNvPr>
          <p:cNvPicPr>
            <a:picLocks noChangeAspect="1"/>
          </p:cNvPicPr>
          <p:nvPr userDrawn="1"/>
        </p:nvPicPr>
        <p:blipFill>
          <a:blip r:embed="rId9"/>
          <a:srcRect/>
          <a:stretch/>
        </p:blipFill>
        <p:spPr>
          <a:xfrm>
            <a:off x="7566660" y="6383794"/>
            <a:ext cx="3797300" cy="266700"/>
          </a:xfrm>
          <a:prstGeom prst="rect">
            <a:avLst/>
          </a:prstGeom>
        </p:spPr>
      </p:pic>
    </p:spTree>
    <p:extLst>
      <p:ext uri="{BB962C8B-B14F-4D97-AF65-F5344CB8AC3E}">
        <p14:creationId xmlns:p14="http://schemas.microsoft.com/office/powerpoint/2010/main" val="795587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dt="0"/>
  <p:txStyles>
    <p:titleStyle>
      <a:lvl1pPr algn="l" defTabSz="914400" rtl="0" eaLnBrk="1" latinLnBrk="0" hangingPunct="1">
        <a:lnSpc>
          <a:spcPct val="90000"/>
        </a:lnSpc>
        <a:spcBef>
          <a:spcPct val="0"/>
        </a:spcBef>
        <a:buNone/>
        <a:defRPr sz="2800" b="1" i="0" kern="1200">
          <a:solidFill>
            <a:schemeClr val="bg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Clr>
          <a:srgbClr val="EC732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C73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C732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C732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C732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hyperlink" Target="https://healthcareerfund.org/" TargetMode="External"/><Relationship Id="rId3" Type="http://schemas.openxmlformats.org/officeDocument/2006/relationships/hyperlink" Target="mailto:national-wfpd@kp.org" TargetMode="External"/><Relationship Id="rId7" Type="http://schemas.openxmlformats.org/officeDocument/2006/relationships/hyperlink" Target="https://theedfund.org/" TargetMode="External"/><Relationship Id="rId12" Type="http://schemas.openxmlformats.org/officeDocument/2006/relationships/hyperlink" Target="https://www.lmpartnership.org/tools/manager%E2%80%99s-guide-workforce-developmen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bhmt.org/" TargetMode="External"/><Relationship Id="rId11" Type="http://schemas.openxmlformats.org/officeDocument/2006/relationships/hyperlink" Target="https://www.lmpartnership.org/focus-areas/workforce-future" TargetMode="External"/><Relationship Id="rId5" Type="http://schemas.openxmlformats.org/officeDocument/2006/relationships/hyperlink" Target="https://sp-cloud.kp.org/sites/CareerResourceCenter" TargetMode="External"/><Relationship Id="rId10" Type="http://schemas.openxmlformats.org/officeDocument/2006/relationships/hyperlink" Target="https://www.kpcareerplanning.org/wdw/" TargetMode="External"/><Relationship Id="rId4" Type="http://schemas.openxmlformats.org/officeDocument/2006/relationships/hyperlink" Target="https://www.kpcareerplanning.org/prd/index.php" TargetMode="External"/><Relationship Id="rId9" Type="http://schemas.openxmlformats.org/officeDocument/2006/relationships/hyperlink" Target="https://www.kpcareerplanning.org/prd/tuition_reimbursement.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5B2A-6EFD-9841-B2E6-0C1DEBFCA69F}"/>
              </a:ext>
            </a:extLst>
          </p:cNvPr>
          <p:cNvSpPr>
            <a:spLocks noGrp="1"/>
          </p:cNvSpPr>
          <p:nvPr>
            <p:ph type="title"/>
          </p:nvPr>
        </p:nvSpPr>
        <p:spPr/>
        <p:txBody>
          <a:bodyPr>
            <a:normAutofit/>
          </a:bodyPr>
          <a:lstStyle/>
          <a:p>
            <a:r>
              <a:rPr lang="en-US" sz="4400" dirty="0"/>
              <a:t>The Power of Partnership</a:t>
            </a:r>
          </a:p>
        </p:txBody>
      </p:sp>
      <p:sp>
        <p:nvSpPr>
          <p:cNvPr id="3" name="Text Placeholder 2">
            <a:extLst>
              <a:ext uri="{FF2B5EF4-FFF2-40B4-BE49-F238E27FC236}">
                <a16:creationId xmlns:a16="http://schemas.microsoft.com/office/drawing/2014/main" id="{CE9E8911-54C7-534E-B84E-74CA4AB62E32}"/>
              </a:ext>
            </a:extLst>
          </p:cNvPr>
          <p:cNvSpPr>
            <a:spLocks noGrp="1"/>
          </p:cNvSpPr>
          <p:nvPr>
            <p:ph type="body" sz="quarter" idx="10"/>
          </p:nvPr>
        </p:nvSpPr>
        <p:spPr>
          <a:xfrm>
            <a:off x="838200" y="3781973"/>
            <a:ext cx="10515600" cy="425245"/>
          </a:xfrm>
        </p:spPr>
        <p:txBody>
          <a:bodyPr>
            <a:normAutofit/>
          </a:bodyPr>
          <a:lstStyle/>
          <a:p>
            <a:r>
              <a:rPr lang="en-US" sz="2400" dirty="0"/>
              <a:t>National Workforce Planning and Development Overview</a:t>
            </a:r>
          </a:p>
        </p:txBody>
      </p:sp>
    </p:spTree>
    <p:extLst>
      <p:ext uri="{BB962C8B-B14F-4D97-AF65-F5344CB8AC3E}">
        <p14:creationId xmlns:p14="http://schemas.microsoft.com/office/powerpoint/2010/main" val="1564651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Education trusts at a glance</a:t>
            </a:r>
          </a:p>
        </p:txBody>
      </p:sp>
      <p:sp>
        <p:nvSpPr>
          <p:cNvPr id="3" name="Content Placeholder 2">
            <a:extLst>
              <a:ext uri="{FF2B5EF4-FFF2-40B4-BE49-F238E27FC236}">
                <a16:creationId xmlns:a16="http://schemas.microsoft.com/office/drawing/2014/main" id="{B72DCEDC-8411-D8A7-33F4-01A5F6CE43C7}"/>
              </a:ext>
            </a:extLst>
          </p:cNvPr>
          <p:cNvSpPr>
            <a:spLocks noGrp="1"/>
          </p:cNvSpPr>
          <p:nvPr>
            <p:ph idx="1"/>
          </p:nvPr>
        </p:nvSpPr>
        <p:spPr>
          <a:xfrm>
            <a:off x="838200" y="1606378"/>
            <a:ext cx="10860464" cy="4570585"/>
          </a:xfrm>
        </p:spPr>
        <p:txBody>
          <a:bodyPr>
            <a:noAutofit/>
          </a:bodyPr>
          <a:lstStyle/>
          <a:p>
            <a:pPr marL="0" indent="0">
              <a:buNone/>
            </a:pPr>
            <a:r>
              <a:rPr lang="en-US" dirty="0">
                <a:effectLst/>
                <a:ea typeface="Calibri" panose="020F0502020204030204" pitchFamily="34" charset="0"/>
              </a:rPr>
              <a:t>The Labor Management Partnership supports 3 education trust funds:</a:t>
            </a:r>
          </a:p>
          <a:p>
            <a:r>
              <a:rPr lang="en-US" b="1" dirty="0">
                <a:effectLst/>
                <a:ea typeface="Calibri" panose="020F0502020204030204" pitchFamily="34" charset="0"/>
              </a:rPr>
              <a:t>Ben Hudnall Memorial Trust</a:t>
            </a:r>
          </a:p>
          <a:p>
            <a:r>
              <a:rPr lang="en-US" b="1" dirty="0">
                <a:effectLst/>
                <a:ea typeface="Calibri" panose="020F0502020204030204" pitchFamily="34" charset="0"/>
              </a:rPr>
              <a:t>SEIU UHW-West &amp; Joint Employer Education Fund</a:t>
            </a:r>
          </a:p>
          <a:p>
            <a:r>
              <a:rPr lang="en-US" b="1" dirty="0">
                <a:effectLst/>
                <a:ea typeface="Calibri" panose="020F0502020204030204" pitchFamily="34" charset="0"/>
              </a:rPr>
              <a:t>SEIU Healthcare 1199NW Multi-Employer Training Fund</a:t>
            </a:r>
            <a:endParaRPr lang="en-US" b="1" dirty="0">
              <a:ea typeface="Calibri" panose="020F0502020204030204" pitchFamily="34" charset="0"/>
            </a:endParaRPr>
          </a:p>
          <a:p>
            <a:pPr marL="0" indent="0">
              <a:buNone/>
            </a:pPr>
            <a:r>
              <a:rPr lang="en-US" dirty="0">
                <a:effectLst/>
                <a:ea typeface="Calibri" panose="020F0502020204030204" pitchFamily="34" charset="0"/>
              </a:rPr>
              <a:t> </a:t>
            </a:r>
          </a:p>
          <a:p>
            <a:pPr marL="0" indent="0">
              <a:buNone/>
            </a:pPr>
            <a:r>
              <a:rPr lang="en-US" dirty="0">
                <a:effectLst/>
                <a:ea typeface="Calibri" panose="020F0502020204030204" pitchFamily="34" charset="0"/>
              </a:rPr>
              <a:t>Union-negotiated education benefits bargained by KP, Alliance, Coalition </a:t>
            </a:r>
          </a:p>
          <a:p>
            <a:r>
              <a:rPr lang="en-US" b="1" dirty="0">
                <a:effectLst/>
                <a:ea typeface="Calibri" panose="020F0502020204030204" pitchFamily="34" charset="0"/>
              </a:rPr>
              <a:t>Address emerging needs</a:t>
            </a:r>
            <a:r>
              <a:rPr lang="en-US" dirty="0">
                <a:effectLst/>
                <a:ea typeface="Calibri" panose="020F0502020204030204" pitchFamily="34" charset="0"/>
              </a:rPr>
              <a:t> and prepare employees for in-demand positions</a:t>
            </a:r>
          </a:p>
          <a:p>
            <a:r>
              <a:rPr lang="en-US" b="1" dirty="0">
                <a:effectLst/>
                <a:ea typeface="Calibri" panose="020F0502020204030204" pitchFamily="34" charset="0"/>
              </a:rPr>
              <a:t>Provide cost-effective training</a:t>
            </a:r>
            <a:r>
              <a:rPr lang="en-US" dirty="0">
                <a:effectLst/>
                <a:ea typeface="Calibri" panose="020F0502020204030204" pitchFamily="34" charset="0"/>
              </a:rPr>
              <a:t> at scale</a:t>
            </a:r>
          </a:p>
          <a:p>
            <a:r>
              <a:rPr lang="en-US" b="1" dirty="0">
                <a:effectLst/>
                <a:ea typeface="Calibri" panose="020F0502020204030204" pitchFamily="34" charset="0"/>
              </a:rPr>
              <a:t>Provide equitable access to career development opportunities</a:t>
            </a:r>
            <a:r>
              <a:rPr lang="en-US" dirty="0">
                <a:effectLst/>
                <a:ea typeface="Calibri" panose="020F0502020204030204" pitchFamily="34" charset="0"/>
              </a:rPr>
              <a:t> </a:t>
            </a:r>
            <a:br>
              <a:rPr lang="en-US" dirty="0">
                <a:effectLst/>
                <a:ea typeface="Calibri" panose="020F0502020204030204" pitchFamily="34" charset="0"/>
              </a:rPr>
            </a:br>
            <a:r>
              <a:rPr lang="en-US" dirty="0">
                <a:effectLst/>
                <a:ea typeface="Calibri" panose="020F0502020204030204" pitchFamily="34" charset="0"/>
              </a:rPr>
              <a:t>for diverse workforce</a:t>
            </a:r>
            <a:endParaRPr lang="en-US" dirty="0">
              <a:ea typeface="Calibri" panose="020F0502020204030204" pitchFamily="34" charset="0"/>
            </a:endParaRPr>
          </a:p>
          <a:p>
            <a:pPr marL="0" indent="0">
              <a:buNone/>
            </a:pPr>
            <a:endParaRPr lang="en-US" dirty="0">
              <a:solidFill>
                <a:srgbClr val="000000"/>
              </a:solidFill>
            </a:endParaRP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sp>
        <p:nvSpPr>
          <p:cNvPr id="6" name="Footer Placeholder 4">
            <a:extLst>
              <a:ext uri="{FF2B5EF4-FFF2-40B4-BE49-F238E27FC236}">
                <a16:creationId xmlns:a16="http://schemas.microsoft.com/office/drawing/2014/main" id="{A00B0EF2-F760-83DB-775C-22CCAFCD4914}"/>
              </a:ext>
            </a:extLst>
          </p:cNvPr>
          <p:cNvSpPr>
            <a:spLocks noGrp="1"/>
          </p:cNvSpPr>
          <p:nvPr>
            <p:ph type="ftr" sz="quarter" idx="3"/>
          </p:nvPr>
        </p:nvSpPr>
        <p:spPr>
          <a:xfrm>
            <a:off x="109574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LMPartnership.org</a:t>
            </a:r>
          </a:p>
        </p:txBody>
      </p:sp>
    </p:spTree>
    <p:extLst>
      <p:ext uri="{BB962C8B-B14F-4D97-AF65-F5344CB8AC3E}">
        <p14:creationId xmlns:p14="http://schemas.microsoft.com/office/powerpoint/2010/main" val="2548252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Education trusts: Programs and services</a:t>
            </a:r>
          </a:p>
        </p:txBody>
      </p:sp>
      <p:sp>
        <p:nvSpPr>
          <p:cNvPr id="3" name="Content Placeholder 2">
            <a:extLst>
              <a:ext uri="{FF2B5EF4-FFF2-40B4-BE49-F238E27FC236}">
                <a16:creationId xmlns:a16="http://schemas.microsoft.com/office/drawing/2014/main" id="{B72DCEDC-8411-D8A7-33F4-01A5F6CE43C7}"/>
              </a:ext>
            </a:extLst>
          </p:cNvPr>
          <p:cNvSpPr>
            <a:spLocks noGrp="1"/>
          </p:cNvSpPr>
          <p:nvPr>
            <p:ph idx="1"/>
          </p:nvPr>
        </p:nvSpPr>
        <p:spPr/>
        <p:txBody>
          <a:bodyPr>
            <a:normAutofit fontScale="70000" lnSpcReduction="20000"/>
          </a:bodyPr>
          <a:lstStyle/>
          <a:p>
            <a:r>
              <a:rPr kumimoji="0" lang="en-US" sz="4100" b="1" i="0" u="none" strike="noStrike" kern="1200" cap="none" spc="0" normalizeH="0" baseline="0" noProof="0" dirty="0">
                <a:ln>
                  <a:noFill/>
                </a:ln>
                <a:solidFill>
                  <a:srgbClr val="3D3D3D"/>
                </a:solidFill>
                <a:effectLst/>
                <a:uLnTx/>
                <a:uFillTx/>
                <a:latin typeface="Arial" panose="020B0604020202020204" pitchFamily="34" charset="0"/>
                <a:cs typeface="Arial" panose="020B0604020202020204" pitchFamily="34" charset="0"/>
              </a:rPr>
              <a:t>140,000+</a:t>
            </a:r>
            <a:r>
              <a:rPr kumimoji="0" lang="en-US" sz="4100" b="0" i="0" u="none" strike="noStrike" kern="1200" cap="none" spc="0" normalizeH="0" baseline="0" noProof="0" dirty="0">
                <a:ln>
                  <a:noFill/>
                </a:ln>
                <a:solidFill>
                  <a:srgbClr val="3D3D3D"/>
                </a:solidFill>
                <a:effectLst/>
                <a:uLnTx/>
                <a:uFillTx/>
                <a:latin typeface="Arial" panose="020B0604020202020204" pitchFamily="34" charset="0"/>
                <a:cs typeface="Arial" panose="020B0604020202020204" pitchFamily="34" charset="0"/>
              </a:rPr>
              <a:t> </a:t>
            </a:r>
            <a:r>
              <a:rPr kumimoji="0" lang="en-US" sz="3400" b="0" i="0" u="none" strike="noStrike" kern="1200" cap="none" spc="0" normalizeH="0" baseline="0" noProof="0" dirty="0">
                <a:ln>
                  <a:noFill/>
                </a:ln>
                <a:solidFill>
                  <a:srgbClr val="3D3D3D"/>
                </a:solidFill>
                <a:effectLst/>
                <a:uLnTx/>
                <a:uFillTx/>
                <a:latin typeface="Arial" panose="020B0604020202020204" pitchFamily="34" charset="0"/>
                <a:cs typeface="Arial" panose="020B0604020202020204" pitchFamily="34" charset="0"/>
              </a:rPr>
              <a:t>KP employees represented by Partnership unions served</a:t>
            </a:r>
          </a:p>
          <a:p>
            <a:r>
              <a:rPr kumimoji="0" lang="en-US" sz="4100" b="1" i="0" u="none" strike="noStrike" kern="1200" cap="none" spc="0" normalizeH="0" baseline="0" noProof="0" dirty="0">
                <a:ln>
                  <a:noFill/>
                </a:ln>
                <a:solidFill>
                  <a:srgbClr val="3D3D3D"/>
                </a:solidFill>
                <a:effectLst/>
                <a:uLnTx/>
                <a:uFillTx/>
                <a:latin typeface="Arial" panose="020B0604020202020204" pitchFamily="34" charset="0"/>
                <a:cs typeface="Arial" panose="020B0604020202020204" pitchFamily="34" charset="0"/>
              </a:rPr>
              <a:t>1 in 4</a:t>
            </a:r>
            <a:r>
              <a:rPr kumimoji="0" lang="en-US" sz="4100" b="0" i="0" u="none" strike="noStrike" kern="1200" cap="none" spc="0" normalizeH="0" baseline="0" noProof="0" dirty="0">
                <a:ln>
                  <a:noFill/>
                </a:ln>
                <a:solidFill>
                  <a:srgbClr val="3D3D3D"/>
                </a:solidFill>
                <a:effectLst/>
                <a:uLnTx/>
                <a:uFillTx/>
                <a:latin typeface="Arial" panose="020B0604020202020204" pitchFamily="34" charset="0"/>
                <a:cs typeface="Arial" panose="020B0604020202020204" pitchFamily="34" charset="0"/>
              </a:rPr>
              <a:t> </a:t>
            </a:r>
            <a:r>
              <a:rPr kumimoji="0" lang="en-US" sz="3400" b="0" i="0" u="none" strike="noStrike" kern="1200" cap="none" spc="0" normalizeH="0" baseline="0" noProof="0" dirty="0">
                <a:ln>
                  <a:noFill/>
                </a:ln>
                <a:solidFill>
                  <a:srgbClr val="3D3D3D"/>
                </a:solidFill>
                <a:effectLst/>
                <a:uLnTx/>
                <a:uFillTx/>
                <a:latin typeface="Arial" panose="020B0604020202020204" pitchFamily="34" charset="0"/>
                <a:cs typeface="Arial" panose="020B0604020202020204" pitchFamily="34" charset="0"/>
              </a:rPr>
              <a:t>eligible employees use the education trusts</a:t>
            </a:r>
          </a:p>
          <a:p>
            <a:endParaRPr lang="en-US" sz="3400" dirty="0">
              <a:effectLst/>
              <a:ea typeface="Calibri" panose="020F0502020204030204" pitchFamily="34" charset="0"/>
            </a:endParaRPr>
          </a:p>
          <a:p>
            <a:pPr marL="0" indent="0">
              <a:buNone/>
            </a:pPr>
            <a:r>
              <a:rPr lang="en-US" sz="3400" dirty="0">
                <a:ea typeface="Calibri" panose="020F0502020204030204" pitchFamily="34" charset="0"/>
              </a:rPr>
              <a:t>Popular programs and services include:</a:t>
            </a:r>
            <a:endParaRPr lang="en-US" sz="3400" dirty="0">
              <a:effectLst/>
              <a:ea typeface="Calibri" panose="020F0502020204030204" pitchFamily="34" charset="0"/>
            </a:endParaRPr>
          </a:p>
          <a:p>
            <a:r>
              <a:rPr lang="en-US" sz="3400" b="1" dirty="0">
                <a:effectLst/>
                <a:ea typeface="Calibri" panose="020F0502020204030204" pitchFamily="34" charset="0"/>
              </a:rPr>
              <a:t>Career coaching </a:t>
            </a:r>
          </a:p>
          <a:p>
            <a:r>
              <a:rPr lang="en-US" sz="3400" b="1" dirty="0">
                <a:ea typeface="Calibri" panose="020F0502020204030204" pitchFamily="34" charset="0"/>
              </a:rPr>
              <a:t>Financial assistance </a:t>
            </a:r>
            <a:r>
              <a:rPr lang="en-US" sz="3400" dirty="0">
                <a:ea typeface="Calibri" panose="020F0502020204030204" pitchFamily="34" charset="0"/>
              </a:rPr>
              <a:t>(stipends, tuition support)</a:t>
            </a:r>
          </a:p>
          <a:p>
            <a:r>
              <a:rPr lang="en-US" sz="3400" b="1" dirty="0">
                <a:effectLst/>
                <a:ea typeface="Calibri" panose="020F0502020204030204" pitchFamily="34" charset="0"/>
              </a:rPr>
              <a:t>Degree programs and certifications</a:t>
            </a:r>
          </a:p>
          <a:p>
            <a:r>
              <a:rPr lang="en-US" sz="3400" b="1" dirty="0">
                <a:effectLst/>
                <a:ea typeface="Calibri" panose="020F0502020204030204" pitchFamily="34" charset="0"/>
              </a:rPr>
              <a:t>Skill building and continuing education</a:t>
            </a:r>
          </a:p>
          <a:p>
            <a:r>
              <a:rPr lang="en-US" sz="3400" b="1" dirty="0">
                <a:effectLst/>
                <a:ea typeface="Calibri" panose="020F0502020204030204" pitchFamily="34" charset="0"/>
              </a:rPr>
              <a:t>Academic </a:t>
            </a:r>
            <a:r>
              <a:rPr lang="en-US" sz="3400" b="1" dirty="0">
                <a:ea typeface="Calibri" panose="020F0502020204030204" pitchFamily="34" charset="0"/>
              </a:rPr>
              <a:t>support</a:t>
            </a:r>
            <a:endParaRPr lang="en-US" sz="3400" b="1" dirty="0">
              <a:effectLst/>
              <a:ea typeface="Calibri" panose="020F0502020204030204" pitchFamily="34" charset="0"/>
            </a:endParaRPr>
          </a:p>
          <a:p>
            <a:r>
              <a:rPr lang="en-US" sz="3400" b="1" dirty="0">
                <a:effectLst/>
                <a:ea typeface="Calibri" panose="020F0502020204030204" pitchFamily="34" charset="0"/>
              </a:rPr>
              <a:t>Cohort training programs </a:t>
            </a:r>
            <a:br>
              <a:rPr kumimoji="0" lang="en-US" sz="2000" b="0" i="0" u="none" strike="noStrike" kern="1200" cap="none" spc="0" normalizeH="0" baseline="0" noProof="0" dirty="0">
                <a:ln>
                  <a:noFill/>
                </a:ln>
                <a:solidFill>
                  <a:srgbClr val="3D3D3D"/>
                </a:solidFill>
                <a:effectLst/>
                <a:uLnTx/>
                <a:uFillTx/>
                <a:latin typeface="Arial" panose="020B0604020202020204" pitchFamily="34" charset="0"/>
                <a:cs typeface="Arial" panose="020B0604020202020204" pitchFamily="34" charset="0"/>
              </a:rPr>
            </a:br>
            <a:br>
              <a:rPr kumimoji="0" lang="en-US" sz="2000" b="0" i="0" u="none" strike="noStrike" kern="1200" cap="none" spc="0" normalizeH="0" baseline="0" noProof="0" dirty="0">
                <a:ln>
                  <a:noFill/>
                </a:ln>
                <a:solidFill>
                  <a:srgbClr val="3D3D3D"/>
                </a:solidFill>
                <a:effectLst/>
                <a:uLnTx/>
                <a:uFillTx/>
                <a:latin typeface="Arial" panose="020B0604020202020204" pitchFamily="34" charset="0"/>
                <a:cs typeface="Arial" panose="020B0604020202020204" pitchFamily="34" charset="0"/>
              </a:rPr>
            </a:br>
            <a:endParaRPr lang="en-US" dirty="0">
              <a:solidFill>
                <a:srgbClr val="000000"/>
              </a:solidFill>
            </a:endParaRP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sp>
        <p:nvSpPr>
          <p:cNvPr id="6" name="Footer Placeholder 4">
            <a:extLst>
              <a:ext uri="{FF2B5EF4-FFF2-40B4-BE49-F238E27FC236}">
                <a16:creationId xmlns:a16="http://schemas.microsoft.com/office/drawing/2014/main" id="{A7DA92EC-45EA-44E5-8A2D-CC30066A6AB6}"/>
              </a:ext>
            </a:extLst>
          </p:cNvPr>
          <p:cNvSpPr>
            <a:spLocks noGrp="1"/>
          </p:cNvSpPr>
          <p:nvPr>
            <p:ph type="ftr" sz="quarter" idx="3"/>
          </p:nvPr>
        </p:nvSpPr>
        <p:spPr>
          <a:xfrm>
            <a:off x="109574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LMPartnership.org</a:t>
            </a:r>
          </a:p>
        </p:txBody>
      </p:sp>
    </p:spTree>
    <p:extLst>
      <p:ext uri="{BB962C8B-B14F-4D97-AF65-F5344CB8AC3E}">
        <p14:creationId xmlns:p14="http://schemas.microsoft.com/office/powerpoint/2010/main" val="258088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Cohort training</a:t>
            </a:r>
          </a:p>
        </p:txBody>
      </p:sp>
      <p:sp>
        <p:nvSpPr>
          <p:cNvPr id="3" name="Content Placeholder 2">
            <a:extLst>
              <a:ext uri="{FF2B5EF4-FFF2-40B4-BE49-F238E27FC236}">
                <a16:creationId xmlns:a16="http://schemas.microsoft.com/office/drawing/2014/main" id="{B72DCEDC-8411-D8A7-33F4-01A5F6CE43C7}"/>
              </a:ext>
            </a:extLst>
          </p:cNvPr>
          <p:cNvSpPr>
            <a:spLocks noGrp="1"/>
          </p:cNvSpPr>
          <p:nvPr>
            <p:ph idx="1"/>
          </p:nvPr>
        </p:nvSpPr>
        <p:spPr>
          <a:xfrm>
            <a:off x="838200" y="1606378"/>
            <a:ext cx="4337115" cy="4570585"/>
          </a:xfrm>
        </p:spPr>
        <p:txBody>
          <a:bodyPr>
            <a:noAutofit/>
          </a:bodyPr>
          <a:lstStyle/>
          <a:p>
            <a:pPr marL="0" indent="0">
              <a:buNone/>
            </a:pPr>
            <a:r>
              <a:rPr lang="en-US" dirty="0">
                <a:ea typeface="Calibri" panose="020F0502020204030204" pitchFamily="34" charset="0"/>
              </a:rPr>
              <a:t>Targeted training for:</a:t>
            </a:r>
          </a:p>
          <a:p>
            <a:r>
              <a:rPr lang="en-US" b="1" dirty="0">
                <a:effectLst/>
                <a:ea typeface="Calibri" panose="020F0502020204030204" pitchFamily="34" charset="0"/>
              </a:rPr>
              <a:t>Upskilling</a:t>
            </a:r>
          </a:p>
          <a:p>
            <a:r>
              <a:rPr lang="en-US" b="1" dirty="0">
                <a:effectLst/>
                <a:ea typeface="Calibri" panose="020F0502020204030204" pitchFamily="34" charset="0"/>
              </a:rPr>
              <a:t>Continuing education</a:t>
            </a:r>
          </a:p>
          <a:p>
            <a:r>
              <a:rPr lang="en-US" b="1" dirty="0">
                <a:effectLst/>
                <a:ea typeface="Calibri" panose="020F0502020204030204" pitchFamily="34" charset="0"/>
              </a:rPr>
              <a:t>Specialty certifications</a:t>
            </a:r>
          </a:p>
          <a:p>
            <a:endParaRPr kumimoji="0" lang="en-US" sz="2000" b="1" i="0" u="none" strike="noStrike" kern="1200" cap="none" spc="0" normalizeH="0" baseline="0" noProof="0" dirty="0">
              <a:ln>
                <a:noFill/>
              </a:ln>
              <a:solidFill>
                <a:srgbClr val="3D3D3D"/>
              </a:solidFill>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EC7324"/>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These trainings: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
                <a:srgbClr val="EC7324"/>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Fill staffing gaps</a:t>
            </a:r>
          </a:p>
          <a:p>
            <a:pPr marL="228600" marR="0" lvl="0" indent="-228600" algn="l" defTabSz="914400" rtl="0" eaLnBrk="1" fontAlgn="auto" latinLnBrk="0" hangingPunct="1">
              <a:lnSpc>
                <a:spcPct val="90000"/>
              </a:lnSpc>
              <a:spcBef>
                <a:spcPts val="1000"/>
              </a:spcBef>
              <a:spcAft>
                <a:spcPts val="0"/>
              </a:spcAft>
              <a:buClr>
                <a:srgbClr val="EC7324"/>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Eliminate barriers</a:t>
            </a:r>
          </a:p>
          <a:p>
            <a:pPr marL="228600" marR="0" lvl="0" indent="-228600" algn="l" defTabSz="914400" rtl="0" eaLnBrk="1" fontAlgn="auto" latinLnBrk="0" hangingPunct="1">
              <a:lnSpc>
                <a:spcPct val="90000"/>
              </a:lnSpc>
              <a:spcBef>
                <a:spcPts val="1000"/>
              </a:spcBef>
              <a:spcAft>
                <a:spcPts val="0"/>
              </a:spcAft>
              <a:buClr>
                <a:srgbClr val="EC7324"/>
              </a:buClr>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Address equity issues</a:t>
            </a:r>
            <a:br>
              <a:rPr kumimoji="0" lang="en-US" sz="2000" b="0" i="0" u="none" strike="noStrike" kern="1200" cap="none" spc="0" normalizeH="0" baseline="0" noProof="0" dirty="0">
                <a:ln>
                  <a:noFill/>
                </a:ln>
                <a:solidFill>
                  <a:srgbClr val="3D3D3D"/>
                </a:solidFill>
                <a:effectLst/>
                <a:uLnTx/>
                <a:uFillTx/>
                <a:latin typeface="Arial" panose="020B0604020202020204" pitchFamily="34" charset="0"/>
                <a:cs typeface="Arial" panose="020B0604020202020204" pitchFamily="34" charset="0"/>
              </a:rPr>
            </a:br>
            <a:br>
              <a:rPr kumimoji="0" lang="en-US" sz="2000" b="0" i="0" u="none" strike="noStrike" kern="1200" cap="none" spc="0" normalizeH="0" baseline="0" noProof="0" dirty="0">
                <a:ln>
                  <a:noFill/>
                </a:ln>
                <a:solidFill>
                  <a:srgbClr val="3D3D3D"/>
                </a:solidFill>
                <a:effectLst/>
                <a:uLnTx/>
                <a:uFillTx/>
                <a:latin typeface="Arial" panose="020B0604020202020204" pitchFamily="34" charset="0"/>
                <a:cs typeface="Arial" panose="020B0604020202020204" pitchFamily="34" charset="0"/>
              </a:rPr>
            </a:br>
            <a:endParaRPr lang="en-US" dirty="0">
              <a:solidFill>
                <a:srgbClr val="000000"/>
              </a:solidFill>
              <a:effectLst/>
              <a:ea typeface="Calibri" panose="020F0502020204030204" pitchFamily="34" charset="0"/>
            </a:endParaRPr>
          </a:p>
          <a:p>
            <a:endParaRPr lang="en-US" dirty="0">
              <a:solidFill>
                <a:srgbClr val="000000"/>
              </a:solidFill>
            </a:endParaRPr>
          </a:p>
        </p:txBody>
      </p:sp>
      <p:sp>
        <p:nvSpPr>
          <p:cNvPr id="4" name="Footer Placeholder 3">
            <a:extLst>
              <a:ext uri="{FF2B5EF4-FFF2-40B4-BE49-F238E27FC236}">
                <a16:creationId xmlns:a16="http://schemas.microsoft.com/office/drawing/2014/main" id="{3CCC54D6-3B1C-2E1C-C6DB-671C86098CE5}"/>
              </a:ext>
            </a:extLst>
          </p:cNvPr>
          <p:cNvSpPr>
            <a:spLocks noGrp="1"/>
          </p:cNvSpPr>
          <p:nvPr>
            <p:ph type="ftr" sz="quarter" idx="3"/>
          </p:nvPr>
        </p:nvSpPr>
        <p:spPr>
          <a:xfrm>
            <a:off x="109574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LMPartnership.org</a:t>
            </a: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99565A6D-021F-5BEF-B098-B90F0E651C3E}"/>
              </a:ext>
            </a:extLst>
          </p:cNvPr>
          <p:cNvSpPr txBox="1">
            <a:spLocks/>
          </p:cNvSpPr>
          <p:nvPr/>
        </p:nvSpPr>
        <p:spPr>
          <a:xfrm>
            <a:off x="5693790" y="1600200"/>
            <a:ext cx="5995447" cy="4570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C732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C73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C732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C732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C732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ea typeface="Calibri" panose="020F0502020204030204" pitchFamily="34" charset="0"/>
              </a:rPr>
              <a:t>Hundreds</a:t>
            </a:r>
            <a:r>
              <a:rPr lang="en-US" dirty="0">
                <a:ea typeface="Calibri" panose="020F0502020204030204" pitchFamily="34" charset="0"/>
              </a:rPr>
              <a:t> of cohort trainings completed</a:t>
            </a:r>
          </a:p>
          <a:p>
            <a:r>
              <a:rPr lang="en-US" b="1" dirty="0">
                <a:ea typeface="Calibri" panose="020F0502020204030204" pitchFamily="34" charset="0"/>
              </a:rPr>
              <a:t>National RN-to-BSN program</a:t>
            </a:r>
          </a:p>
          <a:p>
            <a:r>
              <a:rPr lang="en-US" b="1" dirty="0">
                <a:ea typeface="Calibri" panose="020F0502020204030204" pitchFamily="34" charset="0"/>
              </a:rPr>
              <a:t>Transition to practice programs</a:t>
            </a:r>
          </a:p>
          <a:p>
            <a:r>
              <a:rPr lang="en-US" b="1" dirty="0">
                <a:ea typeface="Calibri" panose="020F0502020204030204" pitchFamily="34" charset="0"/>
              </a:rPr>
              <a:t>Mental Health, Imaging, Pharmacy certifications</a:t>
            </a:r>
          </a:p>
          <a:p>
            <a:r>
              <a:rPr lang="en-US" b="1" dirty="0">
                <a:ea typeface="Calibri" panose="020F0502020204030204" pitchFamily="34" charset="0"/>
              </a:rPr>
              <a:t>Apprenticeships</a:t>
            </a:r>
          </a:p>
          <a:p>
            <a:pPr marL="515938" indent="-280988"/>
            <a:r>
              <a:rPr lang="en-US" dirty="0">
                <a:ea typeface="Calibri" panose="020F0502020204030204" pitchFamily="34" charset="0"/>
              </a:rPr>
              <a:t>Medical assistant</a:t>
            </a:r>
          </a:p>
          <a:p>
            <a:pPr marL="515938" indent="-280988"/>
            <a:r>
              <a:rPr lang="en-US" dirty="0">
                <a:ea typeface="Calibri" panose="020F0502020204030204" pitchFamily="34" charset="0"/>
              </a:rPr>
              <a:t>Optical dispenser</a:t>
            </a:r>
          </a:p>
          <a:p>
            <a:pPr marL="515938" indent="-280988"/>
            <a:r>
              <a:rPr lang="en-US" dirty="0">
                <a:ea typeface="Calibri" panose="020F0502020204030204" pitchFamily="34" charset="0"/>
              </a:rPr>
              <a:t>Sterile processing tech</a:t>
            </a:r>
          </a:p>
          <a:p>
            <a:endParaRPr lang="en-US" b="1" dirty="0">
              <a:ea typeface="Calibri" panose="020F0502020204030204" pitchFamily="34" charset="0"/>
            </a:endParaRPr>
          </a:p>
          <a:p>
            <a:pPr marL="0" indent="0">
              <a:buNone/>
            </a:pPr>
            <a:endParaRPr lang="en-US" dirty="0">
              <a:solidFill>
                <a:srgbClr val="000000"/>
              </a:solidFill>
            </a:endParaRPr>
          </a:p>
        </p:txBody>
      </p:sp>
    </p:spTree>
    <p:extLst>
      <p:ext uri="{BB962C8B-B14F-4D97-AF65-F5344CB8AC3E}">
        <p14:creationId xmlns:p14="http://schemas.microsoft.com/office/powerpoint/2010/main" val="187394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Employee success story</a:t>
            </a:r>
          </a:p>
        </p:txBody>
      </p:sp>
      <p:pic>
        <p:nvPicPr>
          <p:cNvPr id="6" name="Content Placeholder 5">
            <a:extLst>
              <a:ext uri="{FF2B5EF4-FFF2-40B4-BE49-F238E27FC236}">
                <a16:creationId xmlns:a16="http://schemas.microsoft.com/office/drawing/2014/main" id="{42D45A5A-BD71-2ECB-FDB3-50FFE153FFBC}"/>
              </a:ext>
            </a:extLst>
          </p:cNvPr>
          <p:cNvPicPr>
            <a:picLocks noGrp="1" noChangeAspect="1"/>
          </p:cNvPicPr>
          <p:nvPr>
            <p:ph idx="1"/>
          </p:nvPr>
        </p:nvPicPr>
        <p:blipFill>
          <a:blip r:embed="rId3"/>
          <a:stretch>
            <a:fillRect/>
          </a:stretch>
        </p:blipFill>
        <p:spPr>
          <a:xfrm>
            <a:off x="602530" y="1929883"/>
            <a:ext cx="3538150" cy="3529584"/>
          </a:xfrm>
          <a:prstGeom prst="rect">
            <a:avLst/>
          </a:prstGeom>
        </p:spPr>
      </p:pic>
      <p:sp>
        <p:nvSpPr>
          <p:cNvPr id="4" name="Footer Placeholder 3">
            <a:extLst>
              <a:ext uri="{FF2B5EF4-FFF2-40B4-BE49-F238E27FC236}">
                <a16:creationId xmlns:a16="http://schemas.microsoft.com/office/drawing/2014/main" id="{3CCC54D6-3B1C-2E1C-C6DB-671C86098CE5}"/>
              </a:ext>
            </a:extLst>
          </p:cNvPr>
          <p:cNvSpPr>
            <a:spLocks noGrp="1"/>
          </p:cNvSpPr>
          <p:nvPr>
            <p:ph type="ftr" sz="quarter" idx="3"/>
          </p:nvPr>
        </p:nvSpPr>
        <p:spPr>
          <a:xfrm>
            <a:off x="109574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LMPartnership.org</a:t>
            </a: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CB10CF0-9207-582A-BBEF-AFD811021C19}"/>
              </a:ext>
            </a:extLst>
          </p:cNvPr>
          <p:cNvSpPr txBox="1"/>
          <p:nvPr/>
        </p:nvSpPr>
        <p:spPr>
          <a:xfrm>
            <a:off x="4656841" y="2450969"/>
            <a:ext cx="6787299" cy="261610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 feel empowered. By taking steps to further educate myself and better myself, it just expands my horizons in the company to try something new, start a new career, open up a new path.”</a:t>
            </a:r>
          </a:p>
          <a:p>
            <a:endParaRPr lang="en-US" sz="20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 REGGIE WILLIAMS</a:t>
            </a:r>
            <a:r>
              <a:rPr lang="en-US" sz="1600" dirty="0">
                <a:latin typeface="Arial" panose="020B0604020202020204" pitchFamily="34" charset="0"/>
                <a:cs typeface="Arial" panose="020B0604020202020204" pitchFamily="34" charset="0"/>
              </a:rPr>
              <a:t>, SEIU-UHW, Southern California after working 20 years at Kaiser Permanente in Environmental Services, completed an apprenticeship program to become a sterile processing tech</a:t>
            </a:r>
          </a:p>
        </p:txBody>
      </p:sp>
    </p:spTree>
    <p:extLst>
      <p:ext uri="{BB962C8B-B14F-4D97-AF65-F5344CB8AC3E}">
        <p14:creationId xmlns:p14="http://schemas.microsoft.com/office/powerpoint/2010/main" val="229592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Manager success story</a:t>
            </a:r>
          </a:p>
        </p:txBody>
      </p:sp>
      <p:sp>
        <p:nvSpPr>
          <p:cNvPr id="4" name="Footer Placeholder 3">
            <a:extLst>
              <a:ext uri="{FF2B5EF4-FFF2-40B4-BE49-F238E27FC236}">
                <a16:creationId xmlns:a16="http://schemas.microsoft.com/office/drawing/2014/main" id="{3CCC54D6-3B1C-2E1C-C6DB-671C86098CE5}"/>
              </a:ext>
            </a:extLst>
          </p:cNvPr>
          <p:cNvSpPr>
            <a:spLocks noGrp="1"/>
          </p:cNvSpPr>
          <p:nvPr>
            <p:ph type="ftr" sz="quarter" idx="3"/>
          </p:nvPr>
        </p:nvSpPr>
        <p:spPr>
          <a:xfrm>
            <a:off x="109574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LMPartnership.org</a:t>
            </a: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pic>
        <p:nvPicPr>
          <p:cNvPr id="7" name="Content Placeholder 7">
            <a:extLst>
              <a:ext uri="{FF2B5EF4-FFF2-40B4-BE49-F238E27FC236}">
                <a16:creationId xmlns:a16="http://schemas.microsoft.com/office/drawing/2014/main" id="{2FF2054E-E8D4-574D-FD57-73358F3CB827}"/>
              </a:ext>
            </a:extLst>
          </p:cNvPr>
          <p:cNvPicPr>
            <a:picLocks noChangeAspect="1"/>
          </p:cNvPicPr>
          <p:nvPr/>
        </p:nvPicPr>
        <p:blipFill>
          <a:blip r:embed="rId3"/>
          <a:stretch>
            <a:fillRect/>
          </a:stretch>
        </p:blipFill>
        <p:spPr>
          <a:xfrm>
            <a:off x="611956" y="1924506"/>
            <a:ext cx="3526410" cy="3526410"/>
          </a:xfrm>
          <a:prstGeom prst="rect">
            <a:avLst/>
          </a:prstGeom>
        </p:spPr>
      </p:pic>
      <p:sp>
        <p:nvSpPr>
          <p:cNvPr id="10" name="TextBox 9">
            <a:extLst>
              <a:ext uri="{FF2B5EF4-FFF2-40B4-BE49-F238E27FC236}">
                <a16:creationId xmlns:a16="http://schemas.microsoft.com/office/drawing/2014/main" id="{370C4753-43FB-0421-E356-98C4E9FA67BE}"/>
              </a:ext>
            </a:extLst>
          </p:cNvPr>
          <p:cNvSpPr txBox="1"/>
          <p:nvPr/>
        </p:nvSpPr>
        <p:spPr>
          <a:xfrm>
            <a:off x="4656841" y="2450969"/>
            <a:ext cx="7107811" cy="212365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 encourage all my staff to pursue education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to stay marketable and relevant. If you put the resources into your staff, it can be nothing but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 win-win.”</a:t>
            </a:r>
          </a:p>
          <a:p>
            <a:endParaRPr lang="en-US" sz="20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 SOPHIA WILSON</a:t>
            </a:r>
            <a:r>
              <a:rPr lang="en-US" sz="1600" dirty="0">
                <a:latin typeface="Arial" panose="020B0604020202020204" pitchFamily="34" charset="0"/>
                <a:cs typeface="Arial" panose="020B0604020202020204" pitchFamily="34" charset="0"/>
              </a:rPr>
              <a:t>, supervisor, Health Information Management, Georgia</a:t>
            </a:r>
          </a:p>
        </p:txBody>
      </p:sp>
    </p:spTree>
    <p:extLst>
      <p:ext uri="{BB962C8B-B14F-4D97-AF65-F5344CB8AC3E}">
        <p14:creationId xmlns:p14="http://schemas.microsoft.com/office/powerpoint/2010/main" val="1843283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DC1A-0A0C-D58D-A413-1FA308F19B03}"/>
              </a:ext>
            </a:extLst>
          </p:cNvPr>
          <p:cNvSpPr>
            <a:spLocks noGrp="1"/>
          </p:cNvSpPr>
          <p:nvPr>
            <p:ph type="title"/>
          </p:nvPr>
        </p:nvSpPr>
        <p:spPr/>
        <p:txBody>
          <a:bodyPr/>
          <a:lstStyle/>
          <a:p>
            <a:r>
              <a:rPr lang="en-US" dirty="0"/>
              <a:t>Tuition Reimbursement</a:t>
            </a:r>
          </a:p>
        </p:txBody>
      </p:sp>
      <p:sp>
        <p:nvSpPr>
          <p:cNvPr id="5" name="Slide Number Placeholder 4">
            <a:extLst>
              <a:ext uri="{FF2B5EF4-FFF2-40B4-BE49-F238E27FC236}">
                <a16:creationId xmlns:a16="http://schemas.microsoft.com/office/drawing/2014/main" id="{1CD0E144-389C-DB45-B907-D4E897A5B75D}"/>
              </a:ext>
            </a:extLst>
          </p:cNvPr>
          <p:cNvSpPr>
            <a:spLocks noGrp="1"/>
          </p:cNvSpPr>
          <p:nvPr>
            <p:ph type="sldNum" sz="quarter" idx="4"/>
          </p:nvPr>
        </p:nvSpPr>
        <p:spPr/>
        <p:txBody>
          <a:bodyPr/>
          <a:lstStyle/>
          <a:p>
            <a:fld id="{5674D194-7E72-F347-8B45-20BD1154121B}" type="slidenum">
              <a:rPr lang="en-US" smtClean="0"/>
              <a:pPr/>
              <a:t>15</a:t>
            </a:fld>
            <a:endParaRPr lang="en-US" dirty="0"/>
          </a:p>
        </p:txBody>
      </p:sp>
      <p:sp>
        <p:nvSpPr>
          <p:cNvPr id="3" name="Footer Placeholder 4">
            <a:extLst>
              <a:ext uri="{FF2B5EF4-FFF2-40B4-BE49-F238E27FC236}">
                <a16:creationId xmlns:a16="http://schemas.microsoft.com/office/drawing/2014/main" id="{81FA2B4E-65A9-85E7-D5E8-596A9744C077}"/>
              </a:ext>
            </a:extLst>
          </p:cNvPr>
          <p:cNvSpPr>
            <a:spLocks noGrp="1"/>
          </p:cNvSpPr>
          <p:nvPr>
            <p:ph type="ftr" sz="quarter" idx="3"/>
          </p:nvPr>
        </p:nvSpPr>
        <p:spPr>
          <a:xfrm>
            <a:off x="109574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LMPartnership.org</a:t>
            </a:r>
          </a:p>
        </p:txBody>
      </p:sp>
    </p:spTree>
    <p:extLst>
      <p:ext uri="{BB962C8B-B14F-4D97-AF65-F5344CB8AC3E}">
        <p14:creationId xmlns:p14="http://schemas.microsoft.com/office/powerpoint/2010/main" val="4104963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AF591F-0797-5FF5-1865-5FF38B72B269}"/>
              </a:ext>
            </a:extLst>
          </p:cNvPr>
          <p:cNvSpPr/>
          <p:nvPr/>
        </p:nvSpPr>
        <p:spPr>
          <a:xfrm>
            <a:off x="0" y="1692613"/>
            <a:ext cx="12192000" cy="3949431"/>
          </a:xfrm>
          <a:prstGeom prst="rect">
            <a:avLst/>
          </a:prstGeom>
          <a:solidFill>
            <a:srgbClr val="009DB4">
              <a:alpha val="155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A44ECF1-8740-D823-2E4E-DA2FCE95A1AD}"/>
              </a:ext>
            </a:extLst>
          </p:cNvPr>
          <p:cNvPicPr>
            <a:picLocks noChangeAspect="1"/>
          </p:cNvPicPr>
          <p:nvPr/>
        </p:nvPicPr>
        <p:blipFill rotWithShape="1">
          <a:blip r:embed="rId3"/>
          <a:srcRect l="13252" t="6765" r="16841" b="846"/>
          <a:stretch/>
        </p:blipFill>
        <p:spPr>
          <a:xfrm>
            <a:off x="6096000" y="1295400"/>
            <a:ext cx="5960937" cy="4648200"/>
          </a:xfrm>
          <a:prstGeom prst="rect">
            <a:avLst/>
          </a:prstGeom>
        </p:spPr>
      </p:pic>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Tuition reimbursement</a:t>
            </a:r>
          </a:p>
        </p:txBody>
      </p:sp>
      <p:sp>
        <p:nvSpPr>
          <p:cNvPr id="4" name="Footer Placeholder 3">
            <a:extLst>
              <a:ext uri="{FF2B5EF4-FFF2-40B4-BE49-F238E27FC236}">
                <a16:creationId xmlns:a16="http://schemas.microsoft.com/office/drawing/2014/main" id="{3CCC54D6-3B1C-2E1C-C6DB-671C86098CE5}"/>
              </a:ext>
            </a:extLst>
          </p:cNvPr>
          <p:cNvSpPr>
            <a:spLocks noGrp="1"/>
          </p:cNvSpPr>
          <p:nvPr>
            <p:ph type="ftr" sz="quarter" idx="3"/>
          </p:nvPr>
        </p:nvSpPr>
        <p:spPr>
          <a:xfrm>
            <a:off x="109574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LMPartnership.org</a:t>
            </a: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AA4FDD9B-0701-1C9A-1AD6-90233AF22F77}"/>
              </a:ext>
            </a:extLst>
          </p:cNvPr>
          <p:cNvSpPr txBox="1">
            <a:spLocks/>
          </p:cNvSpPr>
          <p:nvPr/>
        </p:nvSpPr>
        <p:spPr>
          <a:xfrm>
            <a:off x="838200" y="1796508"/>
            <a:ext cx="4808456" cy="1906621"/>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Clr>
                <a:srgbClr val="EC732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C73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C732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C732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C732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effectLst/>
                <a:ea typeface="Calibri" panose="020F0502020204030204" pitchFamily="34" charset="0"/>
              </a:rPr>
              <a:t>Kaiser Permanente provides </a:t>
            </a:r>
            <a:br>
              <a:rPr lang="en-US" sz="2800" dirty="0">
                <a:effectLst/>
                <a:ea typeface="Calibri" panose="020F0502020204030204" pitchFamily="34" charset="0"/>
              </a:rPr>
            </a:br>
            <a:r>
              <a:rPr lang="en-US" sz="2800" dirty="0">
                <a:effectLst/>
                <a:ea typeface="Calibri" panose="020F0502020204030204" pitchFamily="34" charset="0"/>
              </a:rPr>
              <a:t>reimbursement to employees </a:t>
            </a:r>
            <a:br>
              <a:rPr lang="en-US" sz="2800" dirty="0">
                <a:effectLst/>
                <a:ea typeface="Calibri" panose="020F0502020204030204" pitchFamily="34" charset="0"/>
              </a:rPr>
            </a:br>
            <a:r>
              <a:rPr lang="en-US" sz="2800" dirty="0">
                <a:effectLst/>
                <a:ea typeface="Calibri" panose="020F0502020204030204" pitchFamily="34" charset="0"/>
              </a:rPr>
              <a:t>for completing courses. </a:t>
            </a:r>
          </a:p>
        </p:txBody>
      </p:sp>
      <p:sp>
        <p:nvSpPr>
          <p:cNvPr id="7" name="Content Placeholder 2">
            <a:extLst>
              <a:ext uri="{FF2B5EF4-FFF2-40B4-BE49-F238E27FC236}">
                <a16:creationId xmlns:a16="http://schemas.microsoft.com/office/drawing/2014/main" id="{46DE31BA-5C65-6339-C6E0-A6E9C9404D5D}"/>
              </a:ext>
            </a:extLst>
          </p:cNvPr>
          <p:cNvSpPr txBox="1">
            <a:spLocks/>
          </p:cNvSpPr>
          <p:nvPr/>
        </p:nvSpPr>
        <p:spPr>
          <a:xfrm>
            <a:off x="3276600" y="5791200"/>
            <a:ext cx="2832370" cy="1653701"/>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Clr>
                <a:srgbClr val="EC732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C73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C732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C732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C732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kumimoji="0" lang="en-US" b="0" i="0" u="none" strike="noStrike" kern="1200" cap="none" spc="0" normalizeH="0" baseline="0" noProof="0" dirty="0">
              <a:ln>
                <a:noFill/>
              </a:ln>
              <a:effectLst/>
              <a:uLnTx/>
              <a:uFillTx/>
              <a:latin typeface="Arial" panose="020B0604020202020204" pitchFamily="34" charset="0"/>
            </a:endParaRPr>
          </a:p>
        </p:txBody>
      </p:sp>
      <p:sp>
        <p:nvSpPr>
          <p:cNvPr id="14" name="Content Placeholder 2">
            <a:extLst>
              <a:ext uri="{FF2B5EF4-FFF2-40B4-BE49-F238E27FC236}">
                <a16:creationId xmlns:a16="http://schemas.microsoft.com/office/drawing/2014/main" id="{9AC05409-95AD-46CB-29A9-13FADDD11412}"/>
              </a:ext>
            </a:extLst>
          </p:cNvPr>
          <p:cNvSpPr txBox="1">
            <a:spLocks/>
          </p:cNvSpPr>
          <p:nvPr/>
        </p:nvSpPr>
        <p:spPr>
          <a:xfrm>
            <a:off x="360106" y="3696094"/>
            <a:ext cx="2552775" cy="1653701"/>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Clr>
                <a:srgbClr val="EC732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C73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C732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C732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C732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Up to</a:t>
            </a:r>
          </a:p>
          <a:p>
            <a:pPr marL="0" indent="0" algn="ctr">
              <a:buNone/>
            </a:pPr>
            <a:r>
              <a:rPr kumimoji="0" lang="en-US" sz="4400" b="1" i="0" u="none" strike="noStrike" kern="1200" cap="none" spc="0" normalizeH="0" baseline="0" noProof="0" dirty="0">
                <a:ln>
                  <a:noFill/>
                </a:ln>
                <a:solidFill>
                  <a:srgbClr val="008397"/>
                </a:solidFill>
                <a:effectLst/>
                <a:uLnTx/>
                <a:uFillTx/>
                <a:latin typeface="Arial" panose="020B0604020202020204" pitchFamily="34" charset="0"/>
                <a:cs typeface="Arial" panose="020B0604020202020204" pitchFamily="34" charset="0"/>
              </a:rPr>
              <a:t>$3,000</a:t>
            </a:r>
            <a:r>
              <a:rPr kumimoji="0" lang="en-US" sz="2400" b="0" i="0" u="none" strike="noStrike" kern="1200" cap="none" spc="0" normalizeH="0" baseline="0" noProof="0" dirty="0">
                <a:ln>
                  <a:noFill/>
                </a:ln>
                <a:solidFill>
                  <a:srgbClr val="008397"/>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each</a:t>
            </a:r>
            <a:b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year</a:t>
            </a:r>
            <a:endParaRPr kumimoji="0" lang="en-US" b="0" i="0" u="none" strike="noStrike" kern="1200" cap="none" spc="0" normalizeH="0" baseline="0" noProof="0" dirty="0">
              <a:ln>
                <a:noFill/>
              </a:ln>
              <a:effectLst/>
              <a:uLnTx/>
              <a:uFillTx/>
              <a:latin typeface="Arial" panose="020B0604020202020204" pitchFamily="34" charset="0"/>
            </a:endParaRPr>
          </a:p>
        </p:txBody>
      </p:sp>
      <p:cxnSp>
        <p:nvCxnSpPr>
          <p:cNvPr id="17" name="Straight Connector 16">
            <a:extLst>
              <a:ext uri="{FF2B5EF4-FFF2-40B4-BE49-F238E27FC236}">
                <a16:creationId xmlns:a16="http://schemas.microsoft.com/office/drawing/2014/main" id="{1E97DFD0-1FAE-2E68-8041-1A1594D5AB07}"/>
              </a:ext>
            </a:extLst>
          </p:cNvPr>
          <p:cNvCxnSpPr>
            <a:cxnSpLocks/>
          </p:cNvCxnSpPr>
          <p:nvPr/>
        </p:nvCxnSpPr>
        <p:spPr>
          <a:xfrm>
            <a:off x="3060682" y="3676454"/>
            <a:ext cx="0" cy="1706252"/>
          </a:xfrm>
          <a:prstGeom prst="line">
            <a:avLst/>
          </a:prstGeom>
          <a:ln>
            <a:solidFill>
              <a:srgbClr val="008397"/>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F371B448-D67C-D208-CAF2-F2CEADF0DD34}"/>
              </a:ext>
            </a:extLst>
          </p:cNvPr>
          <p:cNvSpPr txBox="1">
            <a:spLocks/>
          </p:cNvSpPr>
          <p:nvPr/>
        </p:nvSpPr>
        <p:spPr>
          <a:xfrm>
            <a:off x="3258530" y="3696094"/>
            <a:ext cx="2552775" cy="1653701"/>
          </a:xfrm>
          <a:prstGeom prst="rect">
            <a:avLst/>
          </a:prstGeom>
        </p:spPr>
        <p:txBody>
          <a:bodyPr vert="horz" lIns="91440" tIns="45720" rIns="91440" bIns="45720" rtlCol="0" anchor="ctr" anchorCtr="0">
            <a:normAutofit fontScale="92500" lnSpcReduction="10000"/>
          </a:bodyPr>
          <a:lstStyle>
            <a:lvl1pPr marL="228600" indent="-228600" algn="l" defTabSz="914400" rtl="0" eaLnBrk="1" latinLnBrk="0" hangingPunct="1">
              <a:lnSpc>
                <a:spcPct val="90000"/>
              </a:lnSpc>
              <a:spcBef>
                <a:spcPts val="1000"/>
              </a:spcBef>
              <a:buClr>
                <a:srgbClr val="EC732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C73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C732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C732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C732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0" lang="en-US" sz="2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Used by</a:t>
            </a:r>
          </a:p>
          <a:p>
            <a:pPr marL="0" indent="0" algn="ctr">
              <a:buNone/>
            </a:pPr>
            <a:r>
              <a:rPr kumimoji="0" lang="en-US" sz="4400" b="1" i="0" u="none" strike="noStrike" kern="1200" cap="none" spc="0" normalizeH="0" baseline="0" noProof="0" dirty="0">
                <a:ln>
                  <a:noFill/>
                </a:ln>
                <a:solidFill>
                  <a:srgbClr val="008397"/>
                </a:solidFill>
                <a:effectLst/>
                <a:uLnTx/>
                <a:uFillTx/>
                <a:latin typeface="Arial" panose="020B0604020202020204" pitchFamily="34" charset="0"/>
                <a:cs typeface="Arial" panose="020B0604020202020204" pitchFamily="34" charset="0"/>
              </a:rPr>
              <a:t>1 in 8</a:t>
            </a:r>
            <a:br>
              <a:rPr kumimoji="0" lang="en-US" sz="4400" b="1" i="0" u="none" strike="noStrike" kern="1200" cap="none" spc="0" normalizeH="0" baseline="0" noProof="0" dirty="0">
                <a:ln>
                  <a:noFill/>
                </a:ln>
                <a:solidFill>
                  <a:srgbClr val="008397"/>
                </a:solidFill>
                <a:effectLst/>
                <a:uLnTx/>
                <a:uFillTx/>
                <a:latin typeface="Arial" panose="020B0604020202020204" pitchFamily="34" charset="0"/>
                <a:cs typeface="Arial" panose="020B0604020202020204" pitchFamily="34" charset="0"/>
              </a:rPr>
            </a:br>
            <a:r>
              <a:rPr kumimoji="0" lang="en-US" sz="2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eligible</a:t>
            </a:r>
            <a:br>
              <a:rPr kumimoji="0" lang="en-US" sz="2600"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2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KP employees</a:t>
            </a:r>
            <a:endParaRPr kumimoji="0" lang="en-US" sz="2600" b="0" i="0" u="none" strike="noStrike" kern="1200" cap="none" spc="0" normalizeH="0" baseline="0" noProof="0" dirty="0">
              <a:ln>
                <a:noFill/>
              </a:ln>
              <a:effectLst/>
              <a:uLnTx/>
              <a:uFillTx/>
              <a:latin typeface="Arial" panose="020B0604020202020204" pitchFamily="34" charset="0"/>
            </a:endParaRPr>
          </a:p>
        </p:txBody>
      </p:sp>
    </p:spTree>
    <p:extLst>
      <p:ext uri="{BB962C8B-B14F-4D97-AF65-F5344CB8AC3E}">
        <p14:creationId xmlns:p14="http://schemas.microsoft.com/office/powerpoint/2010/main" val="379362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DC1A-0A0C-D58D-A413-1FA308F19B03}"/>
              </a:ext>
            </a:extLst>
          </p:cNvPr>
          <p:cNvSpPr>
            <a:spLocks noGrp="1"/>
          </p:cNvSpPr>
          <p:nvPr>
            <p:ph type="title"/>
          </p:nvPr>
        </p:nvSpPr>
        <p:spPr/>
        <p:txBody>
          <a:bodyPr/>
          <a:lstStyle/>
          <a:p>
            <a:r>
              <a:rPr lang="en-US" dirty="0"/>
              <a:t>Workforce of the Future</a:t>
            </a:r>
          </a:p>
        </p:txBody>
      </p:sp>
      <p:sp>
        <p:nvSpPr>
          <p:cNvPr id="5" name="Slide Number Placeholder 4">
            <a:extLst>
              <a:ext uri="{FF2B5EF4-FFF2-40B4-BE49-F238E27FC236}">
                <a16:creationId xmlns:a16="http://schemas.microsoft.com/office/drawing/2014/main" id="{1CD0E144-389C-DB45-B907-D4E897A5B75D}"/>
              </a:ext>
            </a:extLst>
          </p:cNvPr>
          <p:cNvSpPr>
            <a:spLocks noGrp="1"/>
          </p:cNvSpPr>
          <p:nvPr>
            <p:ph type="sldNum" sz="quarter" idx="4"/>
          </p:nvPr>
        </p:nvSpPr>
        <p:spPr/>
        <p:txBody>
          <a:bodyPr/>
          <a:lstStyle/>
          <a:p>
            <a:fld id="{5674D194-7E72-F347-8B45-20BD1154121B}" type="slidenum">
              <a:rPr lang="en-US" smtClean="0"/>
              <a:pPr/>
              <a:t>17</a:t>
            </a:fld>
            <a:endParaRPr lang="en-US" dirty="0"/>
          </a:p>
        </p:txBody>
      </p:sp>
      <p:sp>
        <p:nvSpPr>
          <p:cNvPr id="3" name="Footer Placeholder 4">
            <a:extLst>
              <a:ext uri="{FF2B5EF4-FFF2-40B4-BE49-F238E27FC236}">
                <a16:creationId xmlns:a16="http://schemas.microsoft.com/office/drawing/2014/main" id="{5AB9C7A2-0BE9-500C-1BB0-0C3F480DD561}"/>
              </a:ext>
            </a:extLst>
          </p:cNvPr>
          <p:cNvSpPr>
            <a:spLocks noGrp="1"/>
          </p:cNvSpPr>
          <p:nvPr>
            <p:ph type="ftr" sz="quarter" idx="3"/>
          </p:nvPr>
        </p:nvSpPr>
        <p:spPr>
          <a:xfrm>
            <a:off x="109574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LMPartnership.org</a:t>
            </a:r>
          </a:p>
        </p:txBody>
      </p:sp>
    </p:spTree>
    <p:extLst>
      <p:ext uri="{BB962C8B-B14F-4D97-AF65-F5344CB8AC3E}">
        <p14:creationId xmlns:p14="http://schemas.microsoft.com/office/powerpoint/2010/main" val="179931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Workforce of the Future initiative</a:t>
            </a:r>
          </a:p>
        </p:txBody>
      </p:sp>
      <p:sp>
        <p:nvSpPr>
          <p:cNvPr id="3" name="Content Placeholder 2">
            <a:extLst>
              <a:ext uri="{FF2B5EF4-FFF2-40B4-BE49-F238E27FC236}">
                <a16:creationId xmlns:a16="http://schemas.microsoft.com/office/drawing/2014/main" id="{B72DCEDC-8411-D8A7-33F4-01A5F6CE43C7}"/>
              </a:ext>
            </a:extLst>
          </p:cNvPr>
          <p:cNvSpPr>
            <a:spLocks noGrp="1"/>
          </p:cNvSpPr>
          <p:nvPr>
            <p:ph idx="1"/>
          </p:nvPr>
        </p:nvSpPr>
        <p:spPr/>
        <p:txBody>
          <a:bodyPr>
            <a:noAutofit/>
          </a:bodyPr>
          <a:lstStyle/>
          <a:p>
            <a:pPr marL="0" indent="0">
              <a:buNone/>
            </a:pPr>
            <a:r>
              <a:rPr lang="en-US" kern="100" dirty="0">
                <a:effectLst/>
                <a:ea typeface="Calibri" panose="020F0502020204030204" pitchFamily="34" charset="0"/>
              </a:rPr>
              <a:t>Health care is transforming. Jobs are changing. </a:t>
            </a:r>
          </a:p>
          <a:p>
            <a:pPr marL="0" indent="0">
              <a:buNone/>
            </a:pPr>
            <a:r>
              <a:rPr lang="en-US" kern="100" dirty="0">
                <a:effectLst/>
                <a:ea typeface="Calibri" panose="020F0502020204030204" pitchFamily="34" charset="0"/>
              </a:rPr>
              <a:t>Workforce of the Future is a framework to keep up with these changes.</a:t>
            </a:r>
          </a:p>
          <a:p>
            <a:pPr marL="0" indent="0">
              <a:buNone/>
            </a:pPr>
            <a:br>
              <a:rPr lang="en-US" kern="100" dirty="0">
                <a:effectLst/>
                <a:ea typeface="Calibri" panose="020F0502020204030204" pitchFamily="34" charset="0"/>
              </a:rPr>
            </a:br>
            <a:r>
              <a:rPr lang="en-US" b="1" kern="100" dirty="0">
                <a:effectLst/>
                <a:ea typeface="Calibri" panose="020F0502020204030204" pitchFamily="34" charset="0"/>
              </a:rPr>
              <a:t>Here’s how:</a:t>
            </a:r>
            <a:endParaRPr lang="en-US" kern="100" dirty="0">
              <a:effectLst/>
              <a:ea typeface="Calibri" panose="020F0502020204030204" pitchFamily="34" charset="0"/>
            </a:endParaRPr>
          </a:p>
          <a:p>
            <a:pPr marL="342900" marR="0" lvl="0" indent="-342900">
              <a:lnSpc>
                <a:spcPct val="107000"/>
              </a:lnSpc>
              <a:spcBef>
                <a:spcPts val="400"/>
              </a:spcBef>
              <a:spcAft>
                <a:spcPts val="800"/>
              </a:spcAft>
              <a:buFont typeface="Arial" panose="020B0604020202020204" pitchFamily="34" charset="0"/>
              <a:buChar char="•"/>
              <a:tabLst>
                <a:tab pos="457200" algn="l"/>
              </a:tabLst>
            </a:pPr>
            <a:r>
              <a:rPr lang="en-US" sz="1800" b="1" kern="100" dirty="0">
                <a:effectLst/>
                <a:ea typeface="Calibri" panose="020F0502020204030204" pitchFamily="34" charset="0"/>
              </a:rPr>
              <a:t>Workforce consultants, implementation specialists</a:t>
            </a:r>
            <a:r>
              <a:rPr lang="en-US" sz="1800" b="1" kern="100" dirty="0">
                <a:ea typeface="Calibri" panose="020F0502020204030204" pitchFamily="34" charset="0"/>
              </a:rPr>
              <a:t>, and regional labor and management leaders </a:t>
            </a:r>
            <a:r>
              <a:rPr lang="en-US" sz="1800" dirty="0">
                <a:effectLst/>
                <a:latin typeface="Arial" panose="020B0604020202020204" pitchFamily="34" charset="0"/>
                <a:ea typeface="Calibri" panose="020F0502020204030204" pitchFamily="34" charset="0"/>
              </a:rPr>
              <a:t>analyze and make sense of trends in markets</a:t>
            </a:r>
            <a:r>
              <a:rPr lang="en-US" sz="1800" b="1" kern="100" dirty="0">
                <a:effectLst/>
                <a:ea typeface="Calibri" panose="020F0502020204030204" pitchFamily="34" charset="0"/>
              </a:rPr>
              <a:t> </a:t>
            </a:r>
            <a:endParaRPr lang="en-US" sz="1800" b="1" kern="100" dirty="0">
              <a:ea typeface="Calibri" panose="020F050202020403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b="1" kern="100" dirty="0">
                <a:effectLst/>
                <a:ea typeface="Calibri" panose="020F0502020204030204" pitchFamily="34" charset="0"/>
              </a:rPr>
              <a:t>Regional committees </a:t>
            </a:r>
            <a:r>
              <a:rPr lang="en-US" sz="1800" dirty="0">
                <a:effectLst/>
                <a:latin typeface="Arial" panose="020B0604020202020204" pitchFamily="34" charset="0"/>
                <a:ea typeface="Calibri" panose="020F0502020204030204" pitchFamily="34" charset="0"/>
              </a:rPr>
              <a:t>identify training resources that will equip our workforce for the future</a:t>
            </a:r>
            <a:endParaRPr lang="en-US" sz="1800" b="1" kern="100" dirty="0">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b="1" kern="100" dirty="0">
                <a:effectLst/>
                <a:ea typeface="Calibri" panose="020F0502020204030204" pitchFamily="34" charset="0"/>
              </a:rPr>
              <a:t>Community of practice </a:t>
            </a:r>
            <a:r>
              <a:rPr lang="en-US" sz="1800" dirty="0">
                <a:effectLst/>
                <a:latin typeface="Arial" panose="020B0604020202020204" pitchFamily="34" charset="0"/>
                <a:ea typeface="Calibri" panose="020F0502020204030204" pitchFamily="34" charset="0"/>
              </a:rPr>
              <a:t>shares successful practices across the enterprise</a:t>
            </a:r>
            <a:endParaRPr lang="en-US" sz="1800" b="1" kern="100" dirty="0">
              <a:latin typeface="Arial" panose="020B0604020202020204" pitchFamily="34" charset="0"/>
              <a:ea typeface="Calibri" panose="020F050202020403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b="1" kern="100" dirty="0">
                <a:effectLst/>
                <a:ea typeface="Calibri" panose="020F0502020204030204" pitchFamily="34" charset="0"/>
              </a:rPr>
              <a:t>Tools</a:t>
            </a:r>
            <a:r>
              <a:rPr lang="en-US" sz="1800" kern="100" dirty="0">
                <a:effectLst/>
                <a:ea typeface="Calibri" panose="020F0502020204030204" pitchFamily="34" charset="0"/>
              </a:rPr>
              <a:t> such as </a:t>
            </a:r>
            <a:r>
              <a:rPr lang="en-US" sz="1800" dirty="0">
                <a:effectLst/>
                <a:latin typeface="Arial" panose="020B0604020202020204" pitchFamily="34" charset="0"/>
                <a:ea typeface="Calibri" panose="020F0502020204030204" pitchFamily="34" charset="0"/>
              </a:rPr>
              <a:t>job profiles and a manager’s guide to workforce development help to build careers and learn new ways to work</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b="1" kern="100" dirty="0">
                <a:effectLst/>
                <a:ea typeface="Calibri" panose="020F0502020204030204" pitchFamily="34" charset="0"/>
              </a:rPr>
              <a:t>Future Ready virtual thought leader series </a:t>
            </a:r>
            <a:r>
              <a:rPr lang="en-US" sz="1800" kern="100" dirty="0">
                <a:effectLst/>
                <a:ea typeface="Calibri" panose="020F0502020204030204" pitchFamily="34" charset="0"/>
              </a:rPr>
              <a:t>has</a:t>
            </a:r>
            <a:r>
              <a:rPr lang="en-US" sz="1800" b="1" kern="100" dirty="0">
                <a:effectLst/>
                <a:ea typeface="Calibri" panose="020F0502020204030204" pitchFamily="34" charset="0"/>
              </a:rPr>
              <a:t> </a:t>
            </a:r>
            <a:r>
              <a:rPr lang="en-US" sz="1800" dirty="0">
                <a:effectLst/>
                <a:latin typeface="Arial" panose="020B0604020202020204" pitchFamily="34" charset="0"/>
                <a:ea typeface="Calibri" panose="020F0502020204030204" pitchFamily="34" charset="0"/>
              </a:rPr>
              <a:t>insights on what’s next in work and learning</a:t>
            </a:r>
            <a:endParaRPr lang="en-US" sz="1800" kern="100" dirty="0">
              <a:effectLst/>
              <a:ea typeface="Calibri" panose="020F0502020204030204" pitchFamily="34" charset="0"/>
            </a:endParaRPr>
          </a:p>
          <a:p>
            <a:endParaRPr lang="en-US" kern="100" dirty="0">
              <a:ea typeface="Calibri" panose="020F0502020204030204" pitchFamily="34" charset="0"/>
            </a:endParaRPr>
          </a:p>
          <a:p>
            <a:endParaRPr lang="en-US" dirty="0">
              <a:solidFill>
                <a:srgbClr val="000000"/>
              </a:solidFill>
            </a:endParaRPr>
          </a:p>
        </p:txBody>
      </p:sp>
      <p:sp>
        <p:nvSpPr>
          <p:cNvPr id="4" name="Footer Placeholder 3">
            <a:extLst>
              <a:ext uri="{FF2B5EF4-FFF2-40B4-BE49-F238E27FC236}">
                <a16:creationId xmlns:a16="http://schemas.microsoft.com/office/drawing/2014/main" id="{3CCC54D6-3B1C-2E1C-C6DB-671C86098CE5}"/>
              </a:ext>
            </a:extLst>
          </p:cNvPr>
          <p:cNvSpPr>
            <a:spLocks noGrp="1"/>
          </p:cNvSpPr>
          <p:nvPr>
            <p:ph type="ftr" sz="quarter" idx="3"/>
          </p:nvPr>
        </p:nvSpPr>
        <p:spPr>
          <a:xfrm>
            <a:off x="109574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LMPartnership.org</a:t>
            </a: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27577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Take action</a:t>
            </a:r>
          </a:p>
        </p:txBody>
      </p:sp>
      <p:sp>
        <p:nvSpPr>
          <p:cNvPr id="3" name="Content Placeholder 2">
            <a:extLst>
              <a:ext uri="{FF2B5EF4-FFF2-40B4-BE49-F238E27FC236}">
                <a16:creationId xmlns:a16="http://schemas.microsoft.com/office/drawing/2014/main" id="{B72DCEDC-8411-D8A7-33F4-01A5F6CE43C7}"/>
              </a:ext>
            </a:extLst>
          </p:cNvPr>
          <p:cNvSpPr>
            <a:spLocks noGrp="1"/>
          </p:cNvSpPr>
          <p:nvPr>
            <p:ph idx="1"/>
          </p:nvPr>
        </p:nvSpPr>
        <p:spPr>
          <a:xfrm>
            <a:off x="838200" y="1398986"/>
            <a:ext cx="10641376" cy="4570585"/>
          </a:xfrm>
        </p:spPr>
        <p:txBody>
          <a:bodyPr>
            <a:noAutofit/>
          </a:bodyPr>
          <a:lstStyle/>
          <a:p>
            <a:pPr marL="0" indent="0">
              <a:lnSpc>
                <a:spcPct val="170000"/>
              </a:lnSpc>
              <a:buNone/>
            </a:pPr>
            <a:r>
              <a:rPr lang="en-US" b="1" dirty="0">
                <a:effectLst/>
                <a:ea typeface="Calibri" panose="020F0502020204030204" pitchFamily="34" charset="0"/>
              </a:rPr>
              <a:t>What you can do:</a:t>
            </a:r>
          </a:p>
          <a:p>
            <a:pPr>
              <a:lnSpc>
                <a:spcPct val="170000"/>
              </a:lnSpc>
            </a:pPr>
            <a:r>
              <a:rPr lang="en-US" sz="1800" b="1" dirty="0">
                <a:effectLst/>
                <a:ea typeface="Calibri" panose="020F0502020204030204" pitchFamily="34" charset="0"/>
              </a:rPr>
              <a:t>Talk with your team about career development.</a:t>
            </a:r>
            <a:r>
              <a:rPr lang="en-US" sz="1800" dirty="0">
                <a:effectLst/>
                <a:ea typeface="Calibri" panose="020F0502020204030204" pitchFamily="34" charset="0"/>
              </a:rPr>
              <a:t> </a:t>
            </a:r>
          </a:p>
          <a:p>
            <a:pPr>
              <a:lnSpc>
                <a:spcPct val="120000"/>
              </a:lnSpc>
            </a:pPr>
            <a:r>
              <a:rPr lang="en-US" sz="1800" b="1" dirty="0">
                <a:effectLst/>
                <a:ea typeface="Calibri" panose="020F0502020204030204" pitchFamily="34" charset="0"/>
              </a:rPr>
              <a:t>Connect with National Workforce Planning and Development consultants and project managers</a:t>
            </a:r>
            <a:r>
              <a:rPr lang="en-US" sz="1800" dirty="0">
                <a:effectLst/>
                <a:ea typeface="Calibri" panose="020F0502020204030204" pitchFamily="34" charset="0"/>
              </a:rPr>
              <a:t> to find ways to build skills and support lifelong learning.</a:t>
            </a:r>
          </a:p>
          <a:p>
            <a:pPr>
              <a:lnSpc>
                <a:spcPct val="120000"/>
              </a:lnSpc>
            </a:pPr>
            <a:r>
              <a:rPr lang="en-US" sz="1800" b="1" dirty="0">
                <a:effectLst/>
                <a:ea typeface="Calibri" panose="020F0502020204030204" pitchFamily="34" charset="0"/>
              </a:rPr>
              <a:t>Collaborate with education trust career coaches</a:t>
            </a:r>
            <a:r>
              <a:rPr lang="en-US" sz="1800" dirty="0">
                <a:effectLst/>
                <a:ea typeface="Calibri" panose="020F0502020204030204" pitchFamily="34" charset="0"/>
              </a:rPr>
              <a:t>, who can tailor trainings, provide career coaching to employees, and offer skill assessments.</a:t>
            </a:r>
            <a:endParaRPr lang="en-US" sz="1800" dirty="0">
              <a:ea typeface="Calibri" panose="020F0502020204030204" pitchFamily="34" charset="0"/>
            </a:endParaRPr>
          </a:p>
          <a:p>
            <a:pPr>
              <a:lnSpc>
                <a:spcPct val="120000"/>
              </a:lnSpc>
            </a:pPr>
            <a:r>
              <a:rPr lang="en-US" sz="1800" b="1" dirty="0">
                <a:effectLst/>
                <a:ea typeface="Calibri" panose="020F0502020204030204" pitchFamily="34" charset="0"/>
              </a:rPr>
              <a:t>Contact Regional Workforce Planning and Development Committee tri-chairs</a:t>
            </a:r>
            <a:r>
              <a:rPr lang="en-US" sz="1800" dirty="0">
                <a:effectLst/>
                <a:ea typeface="Calibri" panose="020F0502020204030204" pitchFamily="34" charset="0"/>
              </a:rPr>
              <a:t> to help identify upskilling and training needs for you and your team.</a:t>
            </a:r>
          </a:p>
          <a:p>
            <a:pPr marL="0" indent="0">
              <a:buNone/>
            </a:pPr>
            <a:br>
              <a:rPr kumimoji="0" lang="en-US" b="0" i="0" u="none" strike="noStrike" kern="1200" cap="none" spc="0" normalizeH="0" baseline="0" noProof="0" dirty="0">
                <a:ln>
                  <a:noFill/>
                </a:ln>
                <a:solidFill>
                  <a:srgbClr val="3D3D3D"/>
                </a:solidFill>
                <a:effectLst/>
                <a:uLnTx/>
                <a:uFillTx/>
                <a:latin typeface="Arial" panose="020B0604020202020204" pitchFamily="34" charset="0"/>
                <a:cs typeface="Arial" panose="020B0604020202020204" pitchFamily="34" charset="0"/>
              </a:rPr>
            </a:br>
            <a:br>
              <a:rPr kumimoji="0" lang="en-US" b="0" i="0" u="none" strike="noStrike" kern="1200" cap="none" spc="0" normalizeH="0" baseline="0" noProof="0" dirty="0">
                <a:ln>
                  <a:noFill/>
                </a:ln>
                <a:solidFill>
                  <a:srgbClr val="3D3D3D"/>
                </a:solidFill>
                <a:effectLst/>
                <a:uLnTx/>
                <a:uFillTx/>
                <a:latin typeface="Arial" panose="020B0604020202020204" pitchFamily="34" charset="0"/>
                <a:cs typeface="Arial" panose="020B0604020202020204" pitchFamily="34" charset="0"/>
              </a:rPr>
            </a:br>
            <a:endParaRPr lang="en-US" dirty="0">
              <a:solidFill>
                <a:srgbClr val="000000"/>
              </a:solidFill>
              <a:effectLst/>
              <a:ea typeface="Calibri" panose="020F0502020204030204" pitchFamily="34" charset="0"/>
            </a:endParaRPr>
          </a:p>
          <a:p>
            <a:endParaRPr lang="en-US" dirty="0">
              <a:solidFill>
                <a:srgbClr val="000000"/>
              </a:solidFill>
            </a:endParaRPr>
          </a:p>
        </p:txBody>
      </p:sp>
      <p:sp>
        <p:nvSpPr>
          <p:cNvPr id="4" name="Footer Placeholder 3">
            <a:extLst>
              <a:ext uri="{FF2B5EF4-FFF2-40B4-BE49-F238E27FC236}">
                <a16:creationId xmlns:a16="http://schemas.microsoft.com/office/drawing/2014/main" id="{3CCC54D6-3B1C-2E1C-C6DB-671C86098CE5}"/>
              </a:ext>
            </a:extLst>
          </p:cNvPr>
          <p:cNvSpPr>
            <a:spLocks noGrp="1"/>
          </p:cNvSpPr>
          <p:nvPr>
            <p:ph type="ftr" sz="quarter" idx="3"/>
          </p:nvPr>
        </p:nvSpPr>
        <p:spPr>
          <a:xfrm>
            <a:off x="109574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LMPartnership.org</a:t>
            </a: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6970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Career mobility</a:t>
            </a:r>
          </a:p>
        </p:txBody>
      </p:sp>
      <p:sp>
        <p:nvSpPr>
          <p:cNvPr id="3" name="Content Placeholder 2">
            <a:extLst>
              <a:ext uri="{FF2B5EF4-FFF2-40B4-BE49-F238E27FC236}">
                <a16:creationId xmlns:a16="http://schemas.microsoft.com/office/drawing/2014/main" id="{B72DCEDC-8411-D8A7-33F4-01A5F6CE43C7}"/>
              </a:ext>
            </a:extLst>
          </p:cNvPr>
          <p:cNvSpPr>
            <a:spLocks noGrp="1"/>
          </p:cNvSpPr>
          <p:nvPr>
            <p:ph idx="1"/>
          </p:nvPr>
        </p:nvSpPr>
        <p:spPr>
          <a:xfrm>
            <a:off x="838200" y="3105509"/>
            <a:ext cx="6010072" cy="1293963"/>
          </a:xfrm>
        </p:spPr>
        <p:txBody>
          <a:bodyPr>
            <a:noAutofit/>
          </a:bodyPr>
          <a:lstStyle/>
          <a:p>
            <a:pPr marL="0" indent="0">
              <a:buNone/>
            </a:pPr>
            <a:r>
              <a:rPr lang="en-US" sz="2800" dirty="0">
                <a:solidFill>
                  <a:srgbClr val="000000"/>
                </a:solidFill>
              </a:rPr>
              <a:t>Career mobility is a journey. </a:t>
            </a:r>
            <a:br>
              <a:rPr lang="en-US" sz="2800" dirty="0">
                <a:solidFill>
                  <a:srgbClr val="000000"/>
                </a:solidFill>
              </a:rPr>
            </a:br>
            <a:r>
              <a:rPr lang="en-US" sz="2800" dirty="0">
                <a:solidFill>
                  <a:srgbClr val="000000"/>
                </a:solidFill>
              </a:rPr>
              <a:t>Kaiser Permanente has a suite of </a:t>
            </a:r>
            <a:br>
              <a:rPr lang="en-US" sz="2800" dirty="0">
                <a:solidFill>
                  <a:srgbClr val="000000"/>
                </a:solidFill>
              </a:rPr>
            </a:br>
            <a:r>
              <a:rPr lang="en-US" sz="2800" dirty="0">
                <a:solidFill>
                  <a:srgbClr val="000000"/>
                </a:solidFill>
              </a:rPr>
              <a:t>services and support to help you.</a:t>
            </a:r>
          </a:p>
        </p:txBody>
      </p:sp>
      <p:sp>
        <p:nvSpPr>
          <p:cNvPr id="4" name="Footer Placeholder 3">
            <a:extLst>
              <a:ext uri="{FF2B5EF4-FFF2-40B4-BE49-F238E27FC236}">
                <a16:creationId xmlns:a16="http://schemas.microsoft.com/office/drawing/2014/main" id="{3CCC54D6-3B1C-2E1C-C6DB-671C86098CE5}"/>
              </a:ext>
            </a:extLst>
          </p:cNvPr>
          <p:cNvSpPr>
            <a:spLocks noGrp="1"/>
          </p:cNvSpPr>
          <p:nvPr>
            <p:ph type="ftr" sz="quarter" idx="3"/>
          </p:nvPr>
        </p:nvSpPr>
        <p:spPr>
          <a:xfrm>
            <a:off x="109574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LMPartnership.org</a:t>
            </a: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29B3E68D-193F-8E83-9A1C-71E60F74E871}"/>
              </a:ext>
            </a:extLst>
          </p:cNvPr>
          <p:cNvPicPr>
            <a:picLocks noChangeAspect="1"/>
          </p:cNvPicPr>
          <p:nvPr/>
        </p:nvPicPr>
        <p:blipFill>
          <a:blip r:embed="rId3"/>
          <a:stretch>
            <a:fillRect/>
          </a:stretch>
        </p:blipFill>
        <p:spPr>
          <a:xfrm>
            <a:off x="7296841" y="1721794"/>
            <a:ext cx="4076595" cy="4069405"/>
          </a:xfrm>
          <a:prstGeom prst="rect">
            <a:avLst/>
          </a:prstGeom>
        </p:spPr>
      </p:pic>
      <p:sp>
        <p:nvSpPr>
          <p:cNvPr id="9" name="TextBox 8">
            <a:extLst>
              <a:ext uri="{FF2B5EF4-FFF2-40B4-BE49-F238E27FC236}">
                <a16:creationId xmlns:a16="http://schemas.microsoft.com/office/drawing/2014/main" id="{04C2FE85-4455-681D-3FEE-68B03A9D0449}"/>
              </a:ext>
            </a:extLst>
          </p:cNvPr>
          <p:cNvSpPr txBox="1"/>
          <p:nvPr/>
        </p:nvSpPr>
        <p:spPr>
          <a:xfrm>
            <a:off x="8122596" y="2052536"/>
            <a:ext cx="1232511" cy="461665"/>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Self</a:t>
            </a:r>
          </a:p>
          <a:p>
            <a:pPr algn="ctr"/>
            <a:r>
              <a:rPr lang="en-US" sz="1200" b="1" dirty="0">
                <a:solidFill>
                  <a:schemeClr val="bg1"/>
                </a:solidFill>
                <a:latin typeface="Arial Narrow" panose="020B0604020202020204" pitchFamily="34" charset="0"/>
                <a:cs typeface="Arial Narrow" panose="020B0604020202020204" pitchFamily="34" charset="0"/>
              </a:rPr>
              <a:t>Assessment</a:t>
            </a:r>
          </a:p>
        </p:txBody>
      </p:sp>
      <p:sp>
        <p:nvSpPr>
          <p:cNvPr id="10" name="TextBox 9">
            <a:extLst>
              <a:ext uri="{FF2B5EF4-FFF2-40B4-BE49-F238E27FC236}">
                <a16:creationId xmlns:a16="http://schemas.microsoft.com/office/drawing/2014/main" id="{810B98BE-9848-F5CA-94BD-C972AEA3D08B}"/>
              </a:ext>
            </a:extLst>
          </p:cNvPr>
          <p:cNvSpPr txBox="1"/>
          <p:nvPr/>
        </p:nvSpPr>
        <p:spPr>
          <a:xfrm>
            <a:off x="9651460" y="2412460"/>
            <a:ext cx="1232508" cy="276999"/>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Exploration</a:t>
            </a:r>
          </a:p>
        </p:txBody>
      </p:sp>
      <p:sp>
        <p:nvSpPr>
          <p:cNvPr id="11" name="TextBox 10">
            <a:extLst>
              <a:ext uri="{FF2B5EF4-FFF2-40B4-BE49-F238E27FC236}">
                <a16:creationId xmlns:a16="http://schemas.microsoft.com/office/drawing/2014/main" id="{CE38D481-7DE0-0F18-4B04-8FB8AF13668E}"/>
              </a:ext>
            </a:extLst>
          </p:cNvPr>
          <p:cNvSpPr txBox="1"/>
          <p:nvPr/>
        </p:nvSpPr>
        <p:spPr>
          <a:xfrm>
            <a:off x="10214043" y="3709481"/>
            <a:ext cx="1232511" cy="461665"/>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Goal</a:t>
            </a:r>
            <a:br>
              <a:rPr lang="en-US" sz="1200" b="1" dirty="0">
                <a:solidFill>
                  <a:schemeClr val="bg1"/>
                </a:solidFill>
                <a:latin typeface="Arial Narrow" panose="020B0604020202020204" pitchFamily="34" charset="0"/>
                <a:cs typeface="Arial Narrow" panose="020B0604020202020204" pitchFamily="34" charset="0"/>
              </a:rPr>
            </a:br>
            <a:r>
              <a:rPr lang="en-US" sz="1200" b="1" dirty="0">
                <a:solidFill>
                  <a:schemeClr val="bg1"/>
                </a:solidFill>
                <a:latin typeface="Arial Narrow" panose="020B0604020202020204" pitchFamily="34" charset="0"/>
                <a:cs typeface="Arial Narrow" panose="020B0604020202020204" pitchFamily="34" charset="0"/>
              </a:rPr>
              <a:t>Setting</a:t>
            </a:r>
          </a:p>
        </p:txBody>
      </p:sp>
      <p:sp>
        <p:nvSpPr>
          <p:cNvPr id="12" name="TextBox 11">
            <a:extLst>
              <a:ext uri="{FF2B5EF4-FFF2-40B4-BE49-F238E27FC236}">
                <a16:creationId xmlns:a16="http://schemas.microsoft.com/office/drawing/2014/main" id="{A91F28DD-8609-58B0-B0DE-5C8A598E662E}"/>
              </a:ext>
            </a:extLst>
          </p:cNvPr>
          <p:cNvSpPr txBox="1"/>
          <p:nvPr/>
        </p:nvSpPr>
        <p:spPr>
          <a:xfrm>
            <a:off x="9289915" y="4940030"/>
            <a:ext cx="1232511" cy="461665"/>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Education</a:t>
            </a:r>
            <a:br>
              <a:rPr lang="en-US" sz="1200" b="1" dirty="0">
                <a:solidFill>
                  <a:schemeClr val="bg1"/>
                </a:solidFill>
                <a:latin typeface="Arial Narrow" panose="020B0604020202020204" pitchFamily="34" charset="0"/>
                <a:cs typeface="Arial Narrow" panose="020B0604020202020204" pitchFamily="34" charset="0"/>
              </a:rPr>
            </a:br>
            <a:r>
              <a:rPr lang="en-US" sz="1200" b="1" dirty="0">
                <a:solidFill>
                  <a:schemeClr val="bg1"/>
                </a:solidFill>
                <a:latin typeface="Arial Narrow" panose="020B0604020202020204" pitchFamily="34" charset="0"/>
                <a:cs typeface="Arial Narrow" panose="020B0604020202020204" pitchFamily="34" charset="0"/>
              </a:rPr>
              <a:t>&amp; Training</a:t>
            </a:r>
          </a:p>
        </p:txBody>
      </p:sp>
      <p:sp>
        <p:nvSpPr>
          <p:cNvPr id="13" name="TextBox 12">
            <a:extLst>
              <a:ext uri="{FF2B5EF4-FFF2-40B4-BE49-F238E27FC236}">
                <a16:creationId xmlns:a16="http://schemas.microsoft.com/office/drawing/2014/main" id="{80CCAA0A-DEC1-96D9-1DD9-241EF34AC6EF}"/>
              </a:ext>
            </a:extLst>
          </p:cNvPr>
          <p:cNvSpPr txBox="1"/>
          <p:nvPr/>
        </p:nvSpPr>
        <p:spPr>
          <a:xfrm>
            <a:off x="7751323" y="4716294"/>
            <a:ext cx="1232508" cy="461665"/>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Job</a:t>
            </a:r>
            <a:br>
              <a:rPr lang="en-US" sz="1200" b="1" dirty="0">
                <a:solidFill>
                  <a:schemeClr val="bg1"/>
                </a:solidFill>
                <a:latin typeface="Arial Narrow" panose="020B0604020202020204" pitchFamily="34" charset="0"/>
                <a:cs typeface="Arial Narrow" panose="020B0604020202020204" pitchFamily="34" charset="0"/>
              </a:rPr>
            </a:br>
            <a:r>
              <a:rPr lang="en-US" sz="1200" b="1" dirty="0">
                <a:solidFill>
                  <a:schemeClr val="bg1"/>
                </a:solidFill>
                <a:latin typeface="Arial Narrow" panose="020B0604020202020204" pitchFamily="34" charset="0"/>
                <a:cs typeface="Arial Narrow" panose="020B0604020202020204" pitchFamily="34" charset="0"/>
              </a:rPr>
              <a:t>Search</a:t>
            </a:r>
          </a:p>
        </p:txBody>
      </p:sp>
      <p:sp>
        <p:nvSpPr>
          <p:cNvPr id="14" name="TextBox 13">
            <a:extLst>
              <a:ext uri="{FF2B5EF4-FFF2-40B4-BE49-F238E27FC236}">
                <a16:creationId xmlns:a16="http://schemas.microsoft.com/office/drawing/2014/main" id="{4C255092-A470-8287-9E34-82704ACE0510}"/>
              </a:ext>
            </a:extLst>
          </p:cNvPr>
          <p:cNvSpPr txBox="1"/>
          <p:nvPr/>
        </p:nvSpPr>
        <p:spPr>
          <a:xfrm>
            <a:off x="7162799" y="3339830"/>
            <a:ext cx="1232511" cy="461665"/>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Career</a:t>
            </a:r>
            <a:br>
              <a:rPr lang="en-US" sz="1200" b="1" dirty="0">
                <a:solidFill>
                  <a:schemeClr val="bg1"/>
                </a:solidFill>
                <a:latin typeface="Arial Narrow" panose="020B0604020202020204" pitchFamily="34" charset="0"/>
                <a:cs typeface="Arial Narrow" panose="020B0604020202020204" pitchFamily="34" charset="0"/>
              </a:rPr>
            </a:br>
            <a:r>
              <a:rPr lang="en-US" sz="1200" b="1" dirty="0">
                <a:solidFill>
                  <a:schemeClr val="bg1"/>
                </a:solidFill>
                <a:latin typeface="Arial Narrow" panose="020B0604020202020204" pitchFamily="34" charset="0"/>
                <a:cs typeface="Arial Narrow" panose="020B0604020202020204" pitchFamily="34" charset="0"/>
              </a:rPr>
              <a:t>Management</a:t>
            </a:r>
          </a:p>
        </p:txBody>
      </p:sp>
    </p:spTree>
    <p:extLst>
      <p:ext uri="{BB962C8B-B14F-4D97-AF65-F5344CB8AC3E}">
        <p14:creationId xmlns:p14="http://schemas.microsoft.com/office/powerpoint/2010/main" val="1658558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DD3776-D266-A1CA-0BFB-3C17F30C9C1A}"/>
              </a:ext>
            </a:extLst>
          </p:cNvPr>
          <p:cNvSpPr/>
          <p:nvPr/>
        </p:nvSpPr>
        <p:spPr>
          <a:xfrm>
            <a:off x="0" y="1692613"/>
            <a:ext cx="12192000" cy="3949431"/>
          </a:xfrm>
          <a:prstGeom prst="rect">
            <a:avLst/>
          </a:prstGeom>
          <a:solidFill>
            <a:srgbClr val="009DB4">
              <a:alpha val="155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1166D7-580E-DC61-8C3F-9C07FCF46D66}"/>
              </a:ext>
            </a:extLst>
          </p:cNvPr>
          <p:cNvSpPr>
            <a:spLocks noGrp="1"/>
          </p:cNvSpPr>
          <p:nvPr>
            <p:ph type="title"/>
          </p:nvPr>
        </p:nvSpPr>
        <p:spPr/>
        <p:txBody>
          <a:bodyPr/>
          <a:lstStyle/>
          <a:p>
            <a:r>
              <a:rPr lang="en-US" dirty="0"/>
              <a:t>Workforce Planning and Development leadership</a:t>
            </a:r>
          </a:p>
        </p:txBody>
      </p:sp>
      <p:sp>
        <p:nvSpPr>
          <p:cNvPr id="4" name="Footer Placeholder 3">
            <a:extLst>
              <a:ext uri="{FF2B5EF4-FFF2-40B4-BE49-F238E27FC236}">
                <a16:creationId xmlns:a16="http://schemas.microsoft.com/office/drawing/2014/main" id="{83A25C48-7706-D9DA-985D-ABA423BF5F66}"/>
              </a:ext>
            </a:extLst>
          </p:cNvPr>
          <p:cNvSpPr>
            <a:spLocks noGrp="1"/>
          </p:cNvSpPr>
          <p:nvPr>
            <p:ph type="ftr" sz="quarter" idx="3"/>
          </p:nvPr>
        </p:nvSpPr>
        <p:spPr>
          <a:xfrm>
            <a:off x="1095740" y="6356350"/>
            <a:ext cx="4114800" cy="365125"/>
          </a:xfrm>
        </p:spPr>
        <p:txBody>
          <a:bodyPr/>
          <a:lstStyle/>
          <a:p>
            <a:r>
              <a:rPr lang="en-US" dirty="0"/>
              <a:t>|   LMPartnership.org</a:t>
            </a:r>
          </a:p>
        </p:txBody>
      </p:sp>
      <p:sp>
        <p:nvSpPr>
          <p:cNvPr id="5" name="Slide Number Placeholder 4">
            <a:extLst>
              <a:ext uri="{FF2B5EF4-FFF2-40B4-BE49-F238E27FC236}">
                <a16:creationId xmlns:a16="http://schemas.microsoft.com/office/drawing/2014/main" id="{46E8F033-48A7-9D5C-ED2F-5C1E966040A9}"/>
              </a:ext>
            </a:extLst>
          </p:cNvPr>
          <p:cNvSpPr>
            <a:spLocks noGrp="1"/>
          </p:cNvSpPr>
          <p:nvPr>
            <p:ph type="sldNum" sz="quarter" idx="4"/>
          </p:nvPr>
        </p:nvSpPr>
        <p:spPr/>
        <p:txBody>
          <a:bodyPr/>
          <a:lstStyle/>
          <a:p>
            <a:fld id="{5674D194-7E72-F347-8B45-20BD1154121B}" type="slidenum">
              <a:rPr lang="en-US" smtClean="0"/>
              <a:pPr/>
              <a:t>20</a:t>
            </a:fld>
            <a:endParaRPr lang="en-US" dirty="0"/>
          </a:p>
        </p:txBody>
      </p:sp>
      <p:sp>
        <p:nvSpPr>
          <p:cNvPr id="9" name="Rectangle 8">
            <a:extLst>
              <a:ext uri="{FF2B5EF4-FFF2-40B4-BE49-F238E27FC236}">
                <a16:creationId xmlns:a16="http://schemas.microsoft.com/office/drawing/2014/main" id="{D7D7D324-33A5-337E-28B9-F2C7B5D403D9}"/>
              </a:ext>
            </a:extLst>
          </p:cNvPr>
          <p:cNvSpPr/>
          <p:nvPr/>
        </p:nvSpPr>
        <p:spPr>
          <a:xfrm>
            <a:off x="776728" y="4675677"/>
            <a:ext cx="2349277" cy="784830"/>
          </a:xfrm>
          <a:prstGeom prst="rect">
            <a:avLst/>
          </a:prstGeom>
        </p:spPr>
        <p:txBody>
          <a:bodyPr wrap="square">
            <a:spAutoFit/>
          </a:bodyPr>
          <a:lstStyle/>
          <a:p>
            <a:pPr marL="0" marR="0" lvl="0" indent="0" algn="ctr" defTabSz="1023909"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effectLst/>
                <a:uLnTx/>
                <a:uFillTx/>
                <a:latin typeface="Arial Nova" panose="020B0504020202020204" pitchFamily="34" charset="0"/>
                <a:ea typeface="+mn-ea"/>
                <a:cs typeface="+mn-cs"/>
              </a:rPr>
              <a:t>Lionel C. Sims, Jr., Esq.</a:t>
            </a:r>
          </a:p>
          <a:p>
            <a:pPr marL="0" marR="0" lvl="0" indent="0" algn="ctr" defTabSz="1023909" rtl="0" eaLnBrk="1" fontAlgn="auto" latinLnBrk="0" hangingPunct="1">
              <a:lnSpc>
                <a:spcPct val="100000"/>
              </a:lnSpc>
              <a:spcBef>
                <a:spcPts val="0"/>
              </a:spcBef>
              <a:spcAft>
                <a:spcPts val="0"/>
              </a:spcAft>
              <a:buClrTx/>
              <a:buSzTx/>
              <a:buFontTx/>
              <a:buNone/>
              <a:tabLst/>
              <a:defRPr/>
            </a:pPr>
            <a:r>
              <a:rPr kumimoji="0" lang="en-US" sz="1500" i="0" u="none" strike="noStrike" kern="1200" cap="none" spc="0" normalizeH="0" baseline="0" noProof="0" dirty="0">
                <a:ln>
                  <a:noFill/>
                </a:ln>
                <a:effectLst/>
                <a:uLnTx/>
                <a:uFillTx/>
                <a:latin typeface="Arial Nova" panose="020B0504020202020204" pitchFamily="34" charset="0"/>
                <a:ea typeface="+mn-ea"/>
                <a:cs typeface="+mn-cs"/>
              </a:rPr>
              <a:t>VP, OLMP</a:t>
            </a:r>
            <a:br>
              <a:rPr kumimoji="0" lang="en-US" sz="1500" i="0" u="none" strike="noStrike" kern="1200" cap="none" spc="0" normalizeH="0" baseline="0" noProof="0" dirty="0">
                <a:ln>
                  <a:noFill/>
                </a:ln>
                <a:effectLst/>
                <a:uLnTx/>
                <a:uFillTx/>
                <a:latin typeface="Arial Nova" panose="020B0504020202020204" pitchFamily="34" charset="0"/>
                <a:ea typeface="+mn-ea"/>
                <a:cs typeface="+mn-cs"/>
              </a:rPr>
            </a:br>
            <a:r>
              <a:rPr kumimoji="0" lang="en-US" sz="1500" i="0" u="none" strike="noStrike" kern="1200" cap="none" spc="0" normalizeH="0" baseline="0" noProof="0" dirty="0">
                <a:ln>
                  <a:noFill/>
                </a:ln>
                <a:effectLst/>
                <a:uLnTx/>
                <a:uFillTx/>
                <a:latin typeface="Arial Nova" panose="020B0504020202020204" pitchFamily="34" charset="0"/>
                <a:ea typeface="+mn-ea"/>
                <a:cs typeface="+mn-cs"/>
              </a:rPr>
              <a:t>Int. Mgmt. Lead, NWFPD</a:t>
            </a:r>
          </a:p>
        </p:txBody>
      </p:sp>
      <p:sp>
        <p:nvSpPr>
          <p:cNvPr id="10" name="TextBox 9">
            <a:extLst>
              <a:ext uri="{FF2B5EF4-FFF2-40B4-BE49-F238E27FC236}">
                <a16:creationId xmlns:a16="http://schemas.microsoft.com/office/drawing/2014/main" id="{105A9444-DBC4-8B57-E90E-E6C74A82E782}"/>
              </a:ext>
            </a:extLst>
          </p:cNvPr>
          <p:cNvSpPr txBox="1"/>
          <p:nvPr/>
        </p:nvSpPr>
        <p:spPr>
          <a:xfrm>
            <a:off x="4938383" y="4675677"/>
            <a:ext cx="2332255" cy="784830"/>
          </a:xfrm>
          <a:prstGeom prst="rect">
            <a:avLst/>
          </a:prstGeom>
          <a:noFill/>
        </p:spPr>
        <p:txBody>
          <a:bodyPr wrap="square" rtlCol="0">
            <a:spAutoFit/>
          </a:bodyPr>
          <a:lstStyle/>
          <a:p>
            <a:pPr marL="0" marR="0" lvl="0" indent="0" algn="ctr" defTabSz="1828891"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effectLst/>
                <a:uLnTx/>
                <a:uFillTx/>
                <a:latin typeface="Arial Nova" panose="020B0504020202020204" pitchFamily="34" charset="0"/>
                <a:ea typeface="+mn-ea"/>
                <a:cs typeface="+mn-cs"/>
              </a:rPr>
              <a:t>Jessica Butz</a:t>
            </a:r>
            <a:br>
              <a:rPr kumimoji="0" lang="en-US" sz="1500" b="0" i="0" u="none" strike="noStrike" kern="1200" cap="none" spc="0" normalizeH="0" baseline="0" noProof="0" dirty="0">
                <a:ln>
                  <a:noFill/>
                </a:ln>
                <a:effectLst/>
                <a:uLnTx/>
                <a:uFillTx/>
                <a:latin typeface="Arial Nova" panose="020B0504020202020204" pitchFamily="34" charset="0"/>
                <a:ea typeface="+mn-ea"/>
                <a:cs typeface="+mn-cs"/>
              </a:rPr>
            </a:br>
            <a:r>
              <a:rPr kumimoji="0" lang="en-US" sz="1500" i="0" u="none" strike="noStrike" kern="1200" cap="none" spc="0" normalizeH="0" baseline="0" noProof="0" dirty="0">
                <a:ln>
                  <a:noFill/>
                </a:ln>
                <a:effectLst/>
                <a:uLnTx/>
                <a:uFillTx/>
                <a:latin typeface="Arial Nova" panose="020B0504020202020204" pitchFamily="34" charset="0"/>
                <a:ea typeface="+mn-ea"/>
                <a:cs typeface="+mn-cs"/>
              </a:rPr>
              <a:t>Director, Alliance of Health Care Unions</a:t>
            </a:r>
          </a:p>
        </p:txBody>
      </p:sp>
      <p:sp>
        <p:nvSpPr>
          <p:cNvPr id="11" name="Rectangle 10">
            <a:extLst>
              <a:ext uri="{FF2B5EF4-FFF2-40B4-BE49-F238E27FC236}">
                <a16:creationId xmlns:a16="http://schemas.microsoft.com/office/drawing/2014/main" id="{EE40EA9A-9A4A-6924-D083-5A9726AD93B6}"/>
              </a:ext>
            </a:extLst>
          </p:cNvPr>
          <p:cNvSpPr/>
          <p:nvPr/>
        </p:nvSpPr>
        <p:spPr>
          <a:xfrm>
            <a:off x="9021544" y="4675677"/>
            <a:ext cx="2332256" cy="784830"/>
          </a:xfrm>
          <a:prstGeom prst="rect">
            <a:avLst/>
          </a:prstGeom>
        </p:spPr>
        <p:txBody>
          <a:bodyPr wrap="square">
            <a:spAutoFit/>
          </a:bodyPr>
          <a:lstStyle/>
          <a:p>
            <a:pPr marL="0" marR="0" lvl="0" indent="0" algn="ctr" defTabSz="1023909"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effectLst/>
                <a:uLnTx/>
                <a:uFillTx/>
                <a:latin typeface="Arial Nova" panose="020B0504020202020204" pitchFamily="34" charset="0"/>
                <a:ea typeface="+mn-ea"/>
                <a:cs typeface="+mn-cs"/>
              </a:rPr>
              <a:t>John Kolodny</a:t>
            </a:r>
          </a:p>
          <a:p>
            <a:pPr marL="0" marR="0" lvl="0" indent="0" algn="ctr" defTabSz="1023909" rtl="0" eaLnBrk="1" fontAlgn="auto" latinLnBrk="0" hangingPunct="1">
              <a:lnSpc>
                <a:spcPct val="100000"/>
              </a:lnSpc>
              <a:spcBef>
                <a:spcPts val="0"/>
              </a:spcBef>
              <a:spcAft>
                <a:spcPts val="0"/>
              </a:spcAft>
              <a:buClrTx/>
              <a:buSzTx/>
              <a:buFontTx/>
              <a:buNone/>
              <a:tabLst/>
              <a:defRPr/>
            </a:pPr>
            <a:r>
              <a:rPr kumimoji="0" lang="en-US" sz="1500" i="0" u="none" strike="noStrike" kern="1200" cap="none" spc="0" normalizeH="0" baseline="0" noProof="0" dirty="0">
                <a:ln>
                  <a:noFill/>
                </a:ln>
                <a:effectLst/>
                <a:uLnTx/>
                <a:uFillTx/>
                <a:latin typeface="Arial Nova" panose="020B0504020202020204" pitchFamily="34" charset="0"/>
                <a:ea typeface="+mn-ea"/>
                <a:cs typeface="+mn-cs"/>
              </a:rPr>
              <a:t>National Coordinator, Coalition</a:t>
            </a:r>
            <a:r>
              <a:rPr lang="en-US" sz="1500" dirty="0">
                <a:latin typeface="Arial Nova" panose="020B0504020202020204" pitchFamily="34" charset="0"/>
              </a:rPr>
              <a:t> of KP Unions</a:t>
            </a:r>
            <a:endParaRPr kumimoji="0" lang="en-US" sz="1500" i="0" u="none" strike="noStrike" kern="1200" cap="none" spc="0" normalizeH="0" baseline="0" noProof="0" dirty="0">
              <a:ln>
                <a:noFill/>
              </a:ln>
              <a:effectLst/>
              <a:uLnTx/>
              <a:uFillTx/>
              <a:latin typeface="Arial Nova" panose="020B0504020202020204" pitchFamily="34" charset="0"/>
              <a:ea typeface="+mn-ea"/>
              <a:cs typeface="+mn-cs"/>
            </a:endParaRPr>
          </a:p>
        </p:txBody>
      </p:sp>
      <p:pic>
        <p:nvPicPr>
          <p:cNvPr id="18" name="Picture 17" descr="A person in a suit and tie&#10;&#10;Description automatically generated">
            <a:extLst>
              <a:ext uri="{FF2B5EF4-FFF2-40B4-BE49-F238E27FC236}">
                <a16:creationId xmlns:a16="http://schemas.microsoft.com/office/drawing/2014/main" id="{DADC8CD5-8F3A-73D4-408E-ED86A52BC3EF}"/>
              </a:ext>
            </a:extLst>
          </p:cNvPr>
          <p:cNvPicPr>
            <a:picLocks noChangeAspect="1"/>
          </p:cNvPicPr>
          <p:nvPr/>
        </p:nvPicPr>
        <p:blipFill rotWithShape="1">
          <a:blip r:embed="rId3"/>
          <a:srcRect r="861"/>
          <a:stretch/>
        </p:blipFill>
        <p:spPr>
          <a:xfrm>
            <a:off x="932063" y="1978364"/>
            <a:ext cx="2011416" cy="2608554"/>
          </a:xfrm>
          <a:prstGeom prst="rect">
            <a:avLst/>
          </a:prstGeom>
        </p:spPr>
      </p:pic>
      <p:pic>
        <p:nvPicPr>
          <p:cNvPr id="26" name="Picture 25" descr="A person with long hair smiling&#10;&#10;Description automatically generated">
            <a:extLst>
              <a:ext uri="{FF2B5EF4-FFF2-40B4-BE49-F238E27FC236}">
                <a16:creationId xmlns:a16="http://schemas.microsoft.com/office/drawing/2014/main" id="{07127D00-95AD-A22F-00C4-909CE8F70216}"/>
              </a:ext>
            </a:extLst>
          </p:cNvPr>
          <p:cNvPicPr>
            <a:picLocks noChangeAspect="1"/>
          </p:cNvPicPr>
          <p:nvPr/>
        </p:nvPicPr>
        <p:blipFill rotWithShape="1">
          <a:blip r:embed="rId4"/>
          <a:srcRect r="896"/>
          <a:stretch/>
        </p:blipFill>
        <p:spPr>
          <a:xfrm>
            <a:off x="5015814" y="1978274"/>
            <a:ext cx="2010236" cy="2607955"/>
          </a:xfrm>
          <a:prstGeom prst="rect">
            <a:avLst/>
          </a:prstGeom>
        </p:spPr>
      </p:pic>
      <p:pic>
        <p:nvPicPr>
          <p:cNvPr id="29" name="Picture 28">
            <a:extLst>
              <a:ext uri="{FF2B5EF4-FFF2-40B4-BE49-F238E27FC236}">
                <a16:creationId xmlns:a16="http://schemas.microsoft.com/office/drawing/2014/main" id="{3D114A02-74C3-CC76-DB5C-4DDE71C4AC2B}"/>
              </a:ext>
            </a:extLst>
          </p:cNvPr>
          <p:cNvPicPr>
            <a:picLocks noChangeAspect="1"/>
          </p:cNvPicPr>
          <p:nvPr/>
        </p:nvPicPr>
        <p:blipFill rotWithShape="1">
          <a:blip r:embed="rId5"/>
          <a:srcRect r="976"/>
          <a:stretch/>
        </p:blipFill>
        <p:spPr>
          <a:xfrm>
            <a:off x="9098385" y="1982481"/>
            <a:ext cx="2009058" cy="2608554"/>
          </a:xfrm>
          <a:prstGeom prst="rect">
            <a:avLst/>
          </a:prstGeom>
        </p:spPr>
      </p:pic>
    </p:spTree>
    <p:extLst>
      <p:ext uri="{BB962C8B-B14F-4D97-AF65-F5344CB8AC3E}">
        <p14:creationId xmlns:p14="http://schemas.microsoft.com/office/powerpoint/2010/main" val="2674578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More information </a:t>
            </a:r>
          </a:p>
        </p:txBody>
      </p:sp>
      <p:sp>
        <p:nvSpPr>
          <p:cNvPr id="3" name="Content Placeholder 2">
            <a:extLst>
              <a:ext uri="{FF2B5EF4-FFF2-40B4-BE49-F238E27FC236}">
                <a16:creationId xmlns:a16="http://schemas.microsoft.com/office/drawing/2014/main" id="{B72DCEDC-8411-D8A7-33F4-01A5F6CE43C7}"/>
              </a:ext>
            </a:extLst>
          </p:cNvPr>
          <p:cNvSpPr>
            <a:spLocks noGrp="1"/>
          </p:cNvSpPr>
          <p:nvPr>
            <p:ph idx="1"/>
          </p:nvPr>
        </p:nvSpPr>
        <p:spPr/>
        <p:txBody>
          <a:bodyPr>
            <a:noAutofit/>
          </a:bodyPr>
          <a:lstStyle/>
          <a:p>
            <a:pPr marL="0" indent="0">
              <a:buNone/>
            </a:pPr>
            <a:r>
              <a:rPr lang="en-US" b="1" dirty="0"/>
              <a:t>Contact:</a:t>
            </a:r>
            <a:r>
              <a:rPr lang="en-US" dirty="0"/>
              <a:t> </a:t>
            </a:r>
            <a:r>
              <a:rPr lang="en-US" dirty="0">
                <a:solidFill>
                  <a:srgbClr val="0078B3"/>
                </a:solidFill>
                <a:hlinkClick r:id="rId3">
                  <a:extLst>
                    <a:ext uri="{A12FA001-AC4F-418D-AE19-62706E023703}">
                      <ahyp:hlinkClr xmlns:ahyp="http://schemas.microsoft.com/office/drawing/2018/hyperlinkcolor" val="tx"/>
                    </a:ext>
                  </a:extLst>
                </a:hlinkClick>
              </a:rPr>
              <a:t>national-wfpd@kp.org</a:t>
            </a:r>
            <a:br>
              <a:rPr lang="en-US" dirty="0"/>
            </a:br>
            <a:endParaRPr lang="en-US" dirty="0"/>
          </a:p>
          <a:p>
            <a:r>
              <a:rPr lang="en-US" sz="1800" dirty="0"/>
              <a:t>KP Career Planning: </a:t>
            </a:r>
            <a:r>
              <a:rPr lang="en-US" sz="1800" dirty="0">
                <a:solidFill>
                  <a:srgbClr val="0078B3"/>
                </a:solidFill>
                <a:hlinkClick r:id="rId4">
                  <a:extLst>
                    <a:ext uri="{A12FA001-AC4F-418D-AE19-62706E023703}">
                      <ahyp:hlinkClr xmlns:ahyp="http://schemas.microsoft.com/office/drawing/2018/hyperlinkcolor" val="tx"/>
                    </a:ext>
                  </a:extLst>
                </a:hlinkClick>
              </a:rPr>
              <a:t>kpcareerplanning.org</a:t>
            </a:r>
            <a:endParaRPr lang="en-US" sz="1800" dirty="0">
              <a:solidFill>
                <a:srgbClr val="0078B3"/>
              </a:solidFill>
            </a:endParaRPr>
          </a:p>
          <a:p>
            <a:r>
              <a:rPr lang="en-US" sz="1800" dirty="0"/>
              <a:t>Career Resource Center: </a:t>
            </a:r>
            <a:r>
              <a:rPr lang="en-US" sz="1800" dirty="0">
                <a:hlinkClick r:id="rId5"/>
              </a:rPr>
              <a:t>sp-cloud.kp.org/sites/CareerResourceCenter</a:t>
            </a:r>
            <a:endParaRPr lang="en-US" sz="1800" dirty="0"/>
          </a:p>
          <a:p>
            <a:r>
              <a:rPr lang="en-US" sz="1800" dirty="0"/>
              <a:t>Ben Hudnall Memorial Trust: </a:t>
            </a:r>
            <a:r>
              <a:rPr lang="en-US" sz="1800" dirty="0">
                <a:hlinkClick r:id="rId6"/>
              </a:rPr>
              <a:t>bhmt.org</a:t>
            </a:r>
            <a:endParaRPr lang="en-US" sz="1800" dirty="0"/>
          </a:p>
          <a:p>
            <a:r>
              <a:rPr lang="en-US" sz="1800" dirty="0"/>
              <a:t>SEIU UHW-West &amp; Joint Employer Education Fund: </a:t>
            </a:r>
            <a:r>
              <a:rPr lang="en-US" sz="1800" dirty="0">
                <a:hlinkClick r:id="rId7"/>
              </a:rPr>
              <a:t>theedfund.org</a:t>
            </a:r>
            <a:endParaRPr lang="en-US" sz="1800" dirty="0"/>
          </a:p>
          <a:p>
            <a:r>
              <a:rPr lang="en-US" sz="1800" dirty="0"/>
              <a:t>SEIU Healthcare 1199NW Multi-Employer Training Fund: </a:t>
            </a:r>
            <a:r>
              <a:rPr lang="en-US" sz="1800" dirty="0">
                <a:hlinkClick r:id="rId8"/>
              </a:rPr>
              <a:t>healthcareerfund.org</a:t>
            </a:r>
            <a:endParaRPr lang="en-US" sz="1800" dirty="0"/>
          </a:p>
          <a:p>
            <a:r>
              <a:rPr lang="en-US" sz="1800" dirty="0"/>
              <a:t>Tuition reimbursement: </a:t>
            </a:r>
            <a:r>
              <a:rPr lang="en-US" sz="1800" dirty="0">
                <a:hlinkClick r:id="rId9"/>
              </a:rPr>
              <a:t>kpcareerplanning.org/prd/tuition_reimbursement.php</a:t>
            </a:r>
            <a:endParaRPr lang="en-US" sz="1800" dirty="0"/>
          </a:p>
          <a:p>
            <a:r>
              <a:rPr lang="en-US" sz="1800" dirty="0"/>
              <a:t>Workforce Development Week: </a:t>
            </a:r>
            <a:r>
              <a:rPr lang="en-US" sz="1800" dirty="0">
                <a:hlinkClick r:id="rId10"/>
              </a:rPr>
              <a:t>kpcareerplanning.org/wdw</a:t>
            </a:r>
            <a:endParaRPr lang="en-US" sz="1800" dirty="0"/>
          </a:p>
          <a:p>
            <a:r>
              <a:rPr lang="en-US" sz="1800" dirty="0"/>
              <a:t>Workforce of the Future: </a:t>
            </a:r>
            <a:r>
              <a:rPr lang="en-US" sz="1800" dirty="0">
                <a:hlinkClick r:id="rId11"/>
              </a:rPr>
              <a:t>LMPartnership.org/workforce</a:t>
            </a:r>
            <a:endParaRPr lang="en-US" sz="1800" dirty="0"/>
          </a:p>
          <a:p>
            <a:r>
              <a:rPr lang="en-US" sz="1800" dirty="0"/>
              <a:t>Manager’s Guide to Workforce Development: </a:t>
            </a:r>
            <a:br>
              <a:rPr lang="en-US" sz="1800" dirty="0"/>
            </a:br>
            <a:r>
              <a:rPr lang="en-US" sz="1800" dirty="0">
                <a:hlinkClick r:id="rId12"/>
              </a:rPr>
              <a:t>LMPartnership.org/tools/manager’s-guide-workforce-development</a:t>
            </a:r>
            <a:endParaRPr lang="en-US" sz="1800" dirty="0"/>
          </a:p>
        </p:txBody>
      </p:sp>
      <p:sp>
        <p:nvSpPr>
          <p:cNvPr id="4" name="Footer Placeholder 3">
            <a:extLst>
              <a:ext uri="{FF2B5EF4-FFF2-40B4-BE49-F238E27FC236}">
                <a16:creationId xmlns:a16="http://schemas.microsoft.com/office/drawing/2014/main" id="{3CCC54D6-3B1C-2E1C-C6DB-671C86098CE5}"/>
              </a:ext>
            </a:extLst>
          </p:cNvPr>
          <p:cNvSpPr>
            <a:spLocks noGrp="1"/>
          </p:cNvSpPr>
          <p:nvPr>
            <p:ph type="ftr" sz="quarter" idx="3"/>
          </p:nvPr>
        </p:nvSpPr>
        <p:spPr>
          <a:xfrm>
            <a:off x="109574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LMPartnership.org</a:t>
            </a: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164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3998B9-4D88-3057-1092-9875B91287F9}"/>
              </a:ext>
            </a:extLst>
          </p:cNvPr>
          <p:cNvPicPr>
            <a:picLocks noChangeAspect="1"/>
          </p:cNvPicPr>
          <p:nvPr/>
        </p:nvPicPr>
        <p:blipFill>
          <a:blip r:embed="rId3"/>
          <a:stretch>
            <a:fillRect/>
          </a:stretch>
        </p:blipFill>
        <p:spPr>
          <a:xfrm>
            <a:off x="7296539" y="1735493"/>
            <a:ext cx="4068147" cy="4068147"/>
          </a:xfrm>
          <a:prstGeom prst="rect">
            <a:avLst/>
          </a:prstGeom>
        </p:spPr>
      </p:pic>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Purpose</a:t>
            </a:r>
          </a:p>
        </p:txBody>
      </p:sp>
      <p:sp>
        <p:nvSpPr>
          <p:cNvPr id="4" name="Footer Placeholder 3">
            <a:extLst>
              <a:ext uri="{FF2B5EF4-FFF2-40B4-BE49-F238E27FC236}">
                <a16:creationId xmlns:a16="http://schemas.microsoft.com/office/drawing/2014/main" id="{3CCC54D6-3B1C-2E1C-C6DB-671C86098CE5}"/>
              </a:ext>
            </a:extLst>
          </p:cNvPr>
          <p:cNvSpPr>
            <a:spLocks noGrp="1"/>
          </p:cNvSpPr>
          <p:nvPr>
            <p:ph type="ftr" sz="quarter" idx="3"/>
          </p:nvPr>
        </p:nvSpPr>
        <p:spPr>
          <a:xfrm>
            <a:off x="109574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LMPartnership.org</a:t>
            </a: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8E774020-69EC-B91E-BB04-C6DE066F3AB4}"/>
              </a:ext>
            </a:extLst>
          </p:cNvPr>
          <p:cNvSpPr txBox="1"/>
          <p:nvPr/>
        </p:nvSpPr>
        <p:spPr>
          <a:xfrm>
            <a:off x="826267" y="1728296"/>
            <a:ext cx="6283659" cy="4154984"/>
          </a:xfrm>
          <a:prstGeom prst="rect">
            <a:avLst/>
          </a:prstGeom>
          <a:noFill/>
        </p:spPr>
        <p:txBody>
          <a:bodyPr wrap="square" rtlCol="0">
            <a:spAutoFit/>
          </a:bodyPr>
          <a:lstStyle/>
          <a:p>
            <a:r>
              <a:rPr lang="en-US" sz="2400" b="1" dirty="0">
                <a:effectLst/>
                <a:latin typeface="Arial" panose="020B0604020202020204" pitchFamily="34" charset="0"/>
                <a:ea typeface="Calibri" panose="020F0502020204030204" pitchFamily="34" charset="0"/>
                <a:cs typeface="Arial" panose="020B0604020202020204" pitchFamily="34" charset="0"/>
              </a:rPr>
              <a:t>National Workforce Planning and Development</a:t>
            </a:r>
            <a:r>
              <a:rPr lang="en-US" sz="2400" dirty="0">
                <a:effectLst/>
                <a:latin typeface="Arial" panose="020B0604020202020204" pitchFamily="34" charset="0"/>
                <a:ea typeface="Calibri" panose="020F0502020204030204" pitchFamily="34" charset="0"/>
                <a:cs typeface="Arial" panose="020B0604020202020204" pitchFamily="34" charset="0"/>
              </a:rPr>
              <a:t> enables individual and organizational success.</a:t>
            </a:r>
          </a:p>
          <a:p>
            <a:endParaRPr lang="en-US" sz="2400" b="1" dirty="0">
              <a:latin typeface="Arial" panose="020B0604020202020204" pitchFamily="34" charset="0"/>
              <a:ea typeface="Calibri" panose="020F0502020204030204" pitchFamily="34" charset="0"/>
              <a:cs typeface="Arial" panose="020B0604020202020204" pitchFamily="34" charset="0"/>
            </a:endParaRPr>
          </a:p>
          <a:p>
            <a:r>
              <a:rPr lang="en-US" sz="2400" b="1" kern="0" dirty="0">
                <a:solidFill>
                  <a:srgbClr val="000000"/>
                </a:solidFill>
                <a:effectLst/>
                <a:latin typeface="Arial" panose="020B0604020202020204" pitchFamily="34" charset="0"/>
                <a:ea typeface="Times New Roman" panose="02020603050405020304" pitchFamily="18" charset="0"/>
              </a:rPr>
              <a:t>2005 National Agreement between KP and Partnership unions </a:t>
            </a:r>
            <a:r>
              <a:rPr lang="en-US" sz="2400" kern="0" dirty="0">
                <a:solidFill>
                  <a:srgbClr val="000000"/>
                </a:solidFill>
                <a:effectLst/>
                <a:latin typeface="Arial" panose="020B0604020202020204" pitchFamily="34" charset="0"/>
                <a:ea typeface="Times New Roman" panose="02020603050405020304" pitchFamily="18" charset="0"/>
              </a:rPr>
              <a:t>created structure for workforce development and education trusts.</a:t>
            </a:r>
            <a:br>
              <a:rPr lang="en-US" sz="1800" kern="0" dirty="0">
                <a:solidFill>
                  <a:srgbClr val="000000"/>
                </a:solidFill>
                <a:effectLst/>
                <a:latin typeface="Arial" panose="020B0604020202020204" pitchFamily="34" charset="0"/>
                <a:ea typeface="Times New Roman" panose="02020603050405020304" pitchFamily="18" charset="0"/>
              </a:rPr>
            </a:br>
            <a:endParaRPr lang="en-US" sz="2400" dirty="0">
              <a:effectLst/>
              <a:latin typeface="Arial" panose="020B0604020202020204" pitchFamily="34" charset="0"/>
              <a:ea typeface="Calibri" panose="020F0502020204030204" pitchFamily="34" charset="0"/>
              <a:cs typeface="Arial" panose="020B0604020202020204" pitchFamily="34" charset="0"/>
            </a:endParaRPr>
          </a:p>
          <a:p>
            <a:r>
              <a:rPr lang="en-US" sz="2400" b="1" dirty="0">
                <a:effectLst/>
                <a:latin typeface="Arial" panose="020B0604020202020204" pitchFamily="34" charset="0"/>
                <a:ea typeface="Calibri" panose="020F0502020204030204" pitchFamily="34" charset="0"/>
                <a:cs typeface="Arial" panose="020B0604020202020204" pitchFamily="34" charset="0"/>
              </a:rPr>
              <a:t>With our partners, we support education and training </a:t>
            </a:r>
            <a:r>
              <a:rPr lang="en-US" sz="2400" dirty="0">
                <a:effectLst/>
                <a:latin typeface="Arial" panose="020B0604020202020204" pitchFamily="34" charset="0"/>
                <a:ea typeface="Calibri" panose="020F0502020204030204" pitchFamily="34" charset="0"/>
                <a:cs typeface="Arial" panose="020B0604020202020204" pitchFamily="34" charset="0"/>
              </a:rPr>
              <a:t>for our workforce to build skills needed now and in the future.</a:t>
            </a:r>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7486CCF-E975-15E7-9F1A-6FF499226F25}"/>
              </a:ext>
            </a:extLst>
          </p:cNvPr>
          <p:cNvSpPr txBox="1"/>
          <p:nvPr/>
        </p:nvSpPr>
        <p:spPr>
          <a:xfrm>
            <a:off x="8018901" y="2231644"/>
            <a:ext cx="1232511" cy="461665"/>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External</a:t>
            </a:r>
            <a:br>
              <a:rPr lang="en-US" sz="1200" b="1" dirty="0">
                <a:solidFill>
                  <a:schemeClr val="bg1"/>
                </a:solidFill>
                <a:latin typeface="Arial Narrow" panose="020B0604020202020204" pitchFamily="34" charset="0"/>
                <a:cs typeface="Arial Narrow" panose="020B0604020202020204" pitchFamily="34" charset="0"/>
              </a:rPr>
            </a:br>
            <a:r>
              <a:rPr lang="en-US" sz="1200" b="1" dirty="0">
                <a:solidFill>
                  <a:schemeClr val="bg1"/>
                </a:solidFill>
                <a:latin typeface="Arial Narrow" panose="020B0604020202020204" pitchFamily="34" charset="0"/>
                <a:cs typeface="Arial Narrow" panose="020B0604020202020204" pitchFamily="34" charset="0"/>
              </a:rPr>
              <a:t>Partners</a:t>
            </a:r>
          </a:p>
        </p:txBody>
      </p:sp>
      <p:sp>
        <p:nvSpPr>
          <p:cNvPr id="12" name="TextBox 11">
            <a:extLst>
              <a:ext uri="{FF2B5EF4-FFF2-40B4-BE49-F238E27FC236}">
                <a16:creationId xmlns:a16="http://schemas.microsoft.com/office/drawing/2014/main" id="{406B6BC6-C149-2240-151F-09A8FC427F78}"/>
              </a:ext>
            </a:extLst>
          </p:cNvPr>
          <p:cNvSpPr txBox="1"/>
          <p:nvPr/>
        </p:nvSpPr>
        <p:spPr>
          <a:xfrm>
            <a:off x="9745728" y="2346472"/>
            <a:ext cx="1232508" cy="646331"/>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Labor</a:t>
            </a:r>
            <a:br>
              <a:rPr lang="en-US" sz="1200" b="1" dirty="0">
                <a:solidFill>
                  <a:schemeClr val="bg1"/>
                </a:solidFill>
                <a:latin typeface="Arial Narrow" panose="020B0604020202020204" pitchFamily="34" charset="0"/>
                <a:cs typeface="Arial Narrow" panose="020B0604020202020204" pitchFamily="34" charset="0"/>
              </a:rPr>
            </a:br>
            <a:r>
              <a:rPr lang="en-US" sz="1200" b="1" dirty="0">
                <a:solidFill>
                  <a:schemeClr val="bg1"/>
                </a:solidFill>
                <a:latin typeface="Arial Narrow" panose="020B0604020202020204" pitchFamily="34" charset="0"/>
                <a:cs typeface="Arial Narrow" panose="020B0604020202020204" pitchFamily="34" charset="0"/>
              </a:rPr>
              <a:t>and</a:t>
            </a:r>
            <a:br>
              <a:rPr lang="en-US" sz="1200" b="1" dirty="0">
                <a:solidFill>
                  <a:schemeClr val="bg1"/>
                </a:solidFill>
                <a:latin typeface="Arial Narrow" panose="020B0604020202020204" pitchFamily="34" charset="0"/>
                <a:cs typeface="Arial Narrow" panose="020B0604020202020204" pitchFamily="34" charset="0"/>
              </a:rPr>
            </a:br>
            <a:r>
              <a:rPr lang="en-US" sz="1200" b="1" dirty="0">
                <a:solidFill>
                  <a:schemeClr val="bg1"/>
                </a:solidFill>
                <a:latin typeface="Arial Narrow" panose="020B0604020202020204" pitchFamily="34" charset="0"/>
                <a:cs typeface="Arial Narrow" panose="020B0604020202020204" pitchFamily="34" charset="0"/>
              </a:rPr>
              <a:t>Management</a:t>
            </a:r>
          </a:p>
        </p:txBody>
      </p:sp>
      <p:sp>
        <p:nvSpPr>
          <p:cNvPr id="13" name="TextBox 12">
            <a:extLst>
              <a:ext uri="{FF2B5EF4-FFF2-40B4-BE49-F238E27FC236}">
                <a16:creationId xmlns:a16="http://schemas.microsoft.com/office/drawing/2014/main" id="{3DB57434-68DD-5B61-D7F7-580EAFFE5425}"/>
              </a:ext>
            </a:extLst>
          </p:cNvPr>
          <p:cNvSpPr txBox="1"/>
          <p:nvPr/>
        </p:nvSpPr>
        <p:spPr>
          <a:xfrm>
            <a:off x="9987800" y="4171395"/>
            <a:ext cx="1232511" cy="646331"/>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Education</a:t>
            </a:r>
            <a:br>
              <a:rPr lang="en-US" sz="1200" b="1" dirty="0">
                <a:solidFill>
                  <a:schemeClr val="bg1"/>
                </a:solidFill>
                <a:latin typeface="Arial Narrow" panose="020B0604020202020204" pitchFamily="34" charset="0"/>
                <a:cs typeface="Arial Narrow" panose="020B0604020202020204" pitchFamily="34" charset="0"/>
              </a:rPr>
            </a:br>
            <a:r>
              <a:rPr lang="en-US" sz="1200" b="1" dirty="0">
                <a:solidFill>
                  <a:schemeClr val="bg1"/>
                </a:solidFill>
                <a:latin typeface="Arial Narrow" panose="020B0604020202020204" pitchFamily="34" charset="0"/>
                <a:cs typeface="Arial Narrow" panose="020B0604020202020204" pitchFamily="34" charset="0"/>
              </a:rPr>
              <a:t>Trust </a:t>
            </a:r>
          </a:p>
          <a:p>
            <a:pPr algn="ctr"/>
            <a:r>
              <a:rPr lang="en-US" sz="1200" b="1" dirty="0">
                <a:solidFill>
                  <a:schemeClr val="bg1"/>
                </a:solidFill>
                <a:latin typeface="Arial Narrow" panose="020B0604020202020204" pitchFamily="34" charset="0"/>
                <a:cs typeface="Arial Narrow" panose="020B0604020202020204" pitchFamily="34" charset="0"/>
              </a:rPr>
              <a:t>Funds</a:t>
            </a:r>
          </a:p>
        </p:txBody>
      </p:sp>
      <p:sp>
        <p:nvSpPr>
          <p:cNvPr id="17" name="TextBox 16">
            <a:extLst>
              <a:ext uri="{FF2B5EF4-FFF2-40B4-BE49-F238E27FC236}">
                <a16:creationId xmlns:a16="http://schemas.microsoft.com/office/drawing/2014/main" id="{DC2D42E0-9F9A-6B6B-6728-A00AB66F8D51}"/>
              </a:ext>
            </a:extLst>
          </p:cNvPr>
          <p:cNvSpPr txBox="1"/>
          <p:nvPr/>
        </p:nvSpPr>
        <p:spPr>
          <a:xfrm>
            <a:off x="8469783" y="4892896"/>
            <a:ext cx="1232511" cy="646331"/>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Regional</a:t>
            </a:r>
            <a:br>
              <a:rPr lang="en-US" sz="1200" b="1" dirty="0">
                <a:solidFill>
                  <a:schemeClr val="bg1"/>
                </a:solidFill>
                <a:latin typeface="Arial Narrow" panose="020B0604020202020204" pitchFamily="34" charset="0"/>
                <a:cs typeface="Arial Narrow" panose="020B0604020202020204" pitchFamily="34" charset="0"/>
              </a:rPr>
            </a:br>
            <a:r>
              <a:rPr lang="en-US" sz="1200" b="1" dirty="0">
                <a:solidFill>
                  <a:schemeClr val="bg1"/>
                </a:solidFill>
                <a:latin typeface="Arial Narrow" panose="020B0604020202020204" pitchFamily="34" charset="0"/>
                <a:cs typeface="Arial Narrow" panose="020B0604020202020204" pitchFamily="34" charset="0"/>
              </a:rPr>
              <a:t>WFPD Committees</a:t>
            </a:r>
          </a:p>
        </p:txBody>
      </p:sp>
      <p:sp>
        <p:nvSpPr>
          <p:cNvPr id="18" name="TextBox 17">
            <a:extLst>
              <a:ext uri="{FF2B5EF4-FFF2-40B4-BE49-F238E27FC236}">
                <a16:creationId xmlns:a16="http://schemas.microsoft.com/office/drawing/2014/main" id="{1C7090B2-4912-6A74-7E45-86756907B1A3}"/>
              </a:ext>
            </a:extLst>
          </p:cNvPr>
          <p:cNvSpPr txBox="1"/>
          <p:nvPr/>
        </p:nvSpPr>
        <p:spPr>
          <a:xfrm>
            <a:off x="7242275" y="3688772"/>
            <a:ext cx="1232508" cy="646331"/>
          </a:xfrm>
          <a:prstGeom prst="rect">
            <a:avLst/>
          </a:prstGeom>
          <a:noFill/>
        </p:spPr>
        <p:txBody>
          <a:bodyPr wrap="square" rtlCol="0">
            <a:spAutoFit/>
          </a:bodyPr>
          <a:lstStyle/>
          <a:p>
            <a:pPr algn="ctr"/>
            <a:r>
              <a:rPr lang="en-US" sz="1200" b="1" dirty="0">
                <a:solidFill>
                  <a:schemeClr val="bg1"/>
                </a:solidFill>
                <a:latin typeface="Arial Narrow" panose="020B0604020202020204" pitchFamily="34" charset="0"/>
                <a:cs typeface="Arial Narrow" panose="020B0604020202020204" pitchFamily="34" charset="0"/>
              </a:rPr>
              <a:t>KP</a:t>
            </a:r>
            <a:br>
              <a:rPr lang="en-US" sz="1200" b="1" dirty="0">
                <a:solidFill>
                  <a:schemeClr val="bg1"/>
                </a:solidFill>
                <a:latin typeface="Arial Narrow" panose="020B0604020202020204" pitchFamily="34" charset="0"/>
                <a:cs typeface="Arial Narrow" panose="020B0604020202020204" pitchFamily="34" charset="0"/>
              </a:rPr>
            </a:br>
            <a:r>
              <a:rPr lang="en-US" sz="1200" b="1" dirty="0">
                <a:solidFill>
                  <a:schemeClr val="bg1"/>
                </a:solidFill>
                <a:latin typeface="Arial Narrow" panose="020B0604020202020204" pitchFamily="34" charset="0"/>
                <a:cs typeface="Arial Narrow" panose="020B0604020202020204" pitchFamily="34" charset="0"/>
              </a:rPr>
              <a:t>Operations Leaders</a:t>
            </a:r>
          </a:p>
        </p:txBody>
      </p:sp>
      <p:sp>
        <p:nvSpPr>
          <p:cNvPr id="19" name="TextBox 18">
            <a:extLst>
              <a:ext uri="{FF2B5EF4-FFF2-40B4-BE49-F238E27FC236}">
                <a16:creationId xmlns:a16="http://schemas.microsoft.com/office/drawing/2014/main" id="{4EA42BDF-B261-8803-DCD3-5BFFB84927B8}"/>
              </a:ext>
            </a:extLst>
          </p:cNvPr>
          <p:cNvSpPr txBox="1"/>
          <p:nvPr/>
        </p:nvSpPr>
        <p:spPr>
          <a:xfrm>
            <a:off x="8724507" y="3515413"/>
            <a:ext cx="1232511"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National WFPD</a:t>
            </a:r>
          </a:p>
        </p:txBody>
      </p:sp>
    </p:spTree>
    <p:extLst>
      <p:ext uri="{BB962C8B-B14F-4D97-AF65-F5344CB8AC3E}">
        <p14:creationId xmlns:p14="http://schemas.microsoft.com/office/powerpoint/2010/main" val="356738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AF591F-0797-5FF5-1865-5FF38B72B269}"/>
              </a:ext>
            </a:extLst>
          </p:cNvPr>
          <p:cNvSpPr/>
          <p:nvPr/>
        </p:nvSpPr>
        <p:spPr>
          <a:xfrm>
            <a:off x="0" y="1692613"/>
            <a:ext cx="12192000" cy="3949431"/>
          </a:xfrm>
          <a:prstGeom prst="rect">
            <a:avLst/>
          </a:prstGeom>
          <a:solidFill>
            <a:srgbClr val="009DB4">
              <a:alpha val="155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Core services</a:t>
            </a:r>
          </a:p>
        </p:txBody>
      </p:sp>
      <p:sp>
        <p:nvSpPr>
          <p:cNvPr id="3" name="Content Placeholder 2">
            <a:extLst>
              <a:ext uri="{FF2B5EF4-FFF2-40B4-BE49-F238E27FC236}">
                <a16:creationId xmlns:a16="http://schemas.microsoft.com/office/drawing/2014/main" id="{B72DCEDC-8411-D8A7-33F4-01A5F6CE43C7}"/>
              </a:ext>
            </a:extLst>
          </p:cNvPr>
          <p:cNvSpPr>
            <a:spLocks noGrp="1"/>
          </p:cNvSpPr>
          <p:nvPr>
            <p:ph idx="1"/>
          </p:nvPr>
        </p:nvSpPr>
        <p:spPr>
          <a:xfrm>
            <a:off x="838200" y="2606279"/>
            <a:ext cx="10515600" cy="2122098"/>
          </a:xfrm>
        </p:spPr>
        <p:txBody>
          <a:bodyPr>
            <a:normAutofit/>
          </a:bodyPr>
          <a:lstStyle/>
          <a:p>
            <a:r>
              <a:rPr lang="en-US" sz="2800" b="1" dirty="0">
                <a:solidFill>
                  <a:srgbClr val="000000"/>
                </a:solidFill>
                <a:effectLst/>
                <a:ea typeface="Calibri" panose="020F0502020204030204" pitchFamily="34" charset="0"/>
              </a:rPr>
              <a:t>Career development</a:t>
            </a:r>
            <a:endParaRPr lang="en-US" sz="2800" dirty="0">
              <a:solidFill>
                <a:srgbClr val="000000"/>
              </a:solidFill>
              <a:effectLst/>
              <a:ea typeface="Calibri" panose="020F0502020204030204" pitchFamily="34" charset="0"/>
            </a:endParaRPr>
          </a:p>
          <a:p>
            <a:r>
              <a:rPr lang="en-US" sz="2800" b="1" dirty="0">
                <a:solidFill>
                  <a:srgbClr val="000000"/>
                </a:solidFill>
                <a:ea typeface="Calibri" panose="020F0502020204030204" pitchFamily="34" charset="0"/>
              </a:rPr>
              <a:t>Education trust funds</a:t>
            </a:r>
            <a:endParaRPr lang="en-US" sz="2800" dirty="0">
              <a:solidFill>
                <a:srgbClr val="000000"/>
              </a:solidFill>
              <a:effectLst/>
              <a:ea typeface="Calibri" panose="020F0502020204030204" pitchFamily="34" charset="0"/>
            </a:endParaRPr>
          </a:p>
          <a:p>
            <a:r>
              <a:rPr lang="en-US" sz="2800" b="1" dirty="0">
                <a:solidFill>
                  <a:srgbClr val="000000"/>
                </a:solidFill>
                <a:effectLst/>
                <a:ea typeface="Calibri" panose="020F0502020204030204" pitchFamily="34" charset="0"/>
              </a:rPr>
              <a:t>Tuition reimbursement</a:t>
            </a:r>
          </a:p>
          <a:p>
            <a:r>
              <a:rPr lang="en-US" sz="2800" b="1" dirty="0">
                <a:solidFill>
                  <a:srgbClr val="000000"/>
                </a:solidFill>
                <a:ea typeface="Calibri" panose="020F0502020204030204" pitchFamily="34" charset="0"/>
              </a:rPr>
              <a:t>Workforce of the Future</a:t>
            </a:r>
          </a:p>
          <a:p>
            <a:endParaRPr lang="en-US" sz="2800" b="1" dirty="0">
              <a:solidFill>
                <a:srgbClr val="000000"/>
              </a:solidFill>
              <a:ea typeface="Calibri" panose="020F0502020204030204" pitchFamily="34" charset="0"/>
            </a:endParaRPr>
          </a:p>
          <a:p>
            <a:endParaRPr lang="en-US" dirty="0">
              <a:solidFill>
                <a:srgbClr val="000000"/>
              </a:solidFill>
            </a:endParaRPr>
          </a:p>
        </p:txBody>
      </p:sp>
      <p:sp>
        <p:nvSpPr>
          <p:cNvPr id="4" name="Footer Placeholder 3">
            <a:extLst>
              <a:ext uri="{FF2B5EF4-FFF2-40B4-BE49-F238E27FC236}">
                <a16:creationId xmlns:a16="http://schemas.microsoft.com/office/drawing/2014/main" id="{3CCC54D6-3B1C-2E1C-C6DB-671C86098CE5}"/>
              </a:ext>
            </a:extLst>
          </p:cNvPr>
          <p:cNvSpPr>
            <a:spLocks noGrp="1"/>
          </p:cNvSpPr>
          <p:nvPr>
            <p:ph type="ftr" sz="quarter" idx="3"/>
          </p:nvPr>
        </p:nvSpPr>
        <p:spPr>
          <a:xfrm>
            <a:off x="109574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LMPartnership.org</a:t>
            </a: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78EE6191-B3D9-0BB6-EDBC-39A52210A9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96000" y="1297223"/>
            <a:ext cx="5943600" cy="4650867"/>
          </a:xfrm>
          <a:prstGeom prst="rect">
            <a:avLst/>
          </a:prstGeom>
        </p:spPr>
      </p:pic>
    </p:spTree>
    <p:extLst>
      <p:ext uri="{BB962C8B-B14F-4D97-AF65-F5344CB8AC3E}">
        <p14:creationId xmlns:p14="http://schemas.microsoft.com/office/powerpoint/2010/main" val="284809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DC1A-0A0C-D58D-A413-1FA308F19B03}"/>
              </a:ext>
            </a:extLst>
          </p:cNvPr>
          <p:cNvSpPr>
            <a:spLocks noGrp="1"/>
          </p:cNvSpPr>
          <p:nvPr>
            <p:ph type="title"/>
          </p:nvPr>
        </p:nvSpPr>
        <p:spPr/>
        <p:txBody>
          <a:bodyPr/>
          <a:lstStyle/>
          <a:p>
            <a:r>
              <a:rPr lang="en-US" dirty="0"/>
              <a:t>Career Development</a:t>
            </a:r>
          </a:p>
        </p:txBody>
      </p:sp>
      <p:sp>
        <p:nvSpPr>
          <p:cNvPr id="5" name="Slide Number Placeholder 4">
            <a:extLst>
              <a:ext uri="{FF2B5EF4-FFF2-40B4-BE49-F238E27FC236}">
                <a16:creationId xmlns:a16="http://schemas.microsoft.com/office/drawing/2014/main" id="{1CD0E144-389C-DB45-B907-D4E897A5B75D}"/>
              </a:ext>
            </a:extLst>
          </p:cNvPr>
          <p:cNvSpPr>
            <a:spLocks noGrp="1"/>
          </p:cNvSpPr>
          <p:nvPr>
            <p:ph type="sldNum" sz="quarter" idx="4"/>
          </p:nvPr>
        </p:nvSpPr>
        <p:spPr/>
        <p:txBody>
          <a:bodyPr/>
          <a:lstStyle/>
          <a:p>
            <a:fld id="{5674D194-7E72-F347-8B45-20BD1154121B}" type="slidenum">
              <a:rPr lang="en-US" smtClean="0"/>
              <a:pPr/>
              <a:t>5</a:t>
            </a:fld>
            <a:endParaRPr lang="en-US" dirty="0"/>
          </a:p>
        </p:txBody>
      </p:sp>
      <p:sp>
        <p:nvSpPr>
          <p:cNvPr id="3" name="Footer Placeholder 4">
            <a:extLst>
              <a:ext uri="{FF2B5EF4-FFF2-40B4-BE49-F238E27FC236}">
                <a16:creationId xmlns:a16="http://schemas.microsoft.com/office/drawing/2014/main" id="{CE453F74-01C8-F7F7-F582-71C403B2B550}"/>
              </a:ext>
            </a:extLst>
          </p:cNvPr>
          <p:cNvSpPr>
            <a:spLocks noGrp="1"/>
          </p:cNvSpPr>
          <p:nvPr>
            <p:ph type="ftr" sz="quarter" idx="3"/>
          </p:nvPr>
        </p:nvSpPr>
        <p:spPr>
          <a:xfrm>
            <a:off x="109574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LMPartnership.org</a:t>
            </a:r>
          </a:p>
        </p:txBody>
      </p:sp>
    </p:spTree>
    <p:extLst>
      <p:ext uri="{BB962C8B-B14F-4D97-AF65-F5344CB8AC3E}">
        <p14:creationId xmlns:p14="http://schemas.microsoft.com/office/powerpoint/2010/main" val="302717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AF591F-0797-5FF5-1865-5FF38B72B269}"/>
              </a:ext>
            </a:extLst>
          </p:cNvPr>
          <p:cNvSpPr/>
          <p:nvPr/>
        </p:nvSpPr>
        <p:spPr>
          <a:xfrm>
            <a:off x="0" y="1692613"/>
            <a:ext cx="12192000" cy="3949431"/>
          </a:xfrm>
          <a:prstGeom prst="rect">
            <a:avLst/>
          </a:prstGeom>
          <a:solidFill>
            <a:srgbClr val="009DB4">
              <a:alpha val="155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Core services</a:t>
            </a:r>
          </a:p>
        </p:txBody>
      </p:sp>
      <p:sp>
        <p:nvSpPr>
          <p:cNvPr id="3" name="Content Placeholder 2">
            <a:extLst>
              <a:ext uri="{FF2B5EF4-FFF2-40B4-BE49-F238E27FC236}">
                <a16:creationId xmlns:a16="http://schemas.microsoft.com/office/drawing/2014/main" id="{B72DCEDC-8411-D8A7-33F4-01A5F6CE43C7}"/>
              </a:ext>
            </a:extLst>
          </p:cNvPr>
          <p:cNvSpPr>
            <a:spLocks noGrp="1"/>
          </p:cNvSpPr>
          <p:nvPr>
            <p:ph idx="1"/>
          </p:nvPr>
        </p:nvSpPr>
        <p:spPr>
          <a:xfrm>
            <a:off x="838200" y="2606279"/>
            <a:ext cx="3714345" cy="2122098"/>
          </a:xfrm>
        </p:spPr>
        <p:txBody>
          <a:bodyPr anchor="ctr" anchorCtr="0">
            <a:normAutofit/>
          </a:bodyPr>
          <a:lstStyle/>
          <a:p>
            <a:pPr marL="0" indent="0">
              <a:buNone/>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Career planning for union members and managers who want to help them.</a:t>
            </a:r>
            <a:endParaRPr lang="en-US" sz="28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3CCC54D6-3B1C-2E1C-C6DB-671C86098CE5}"/>
              </a:ext>
            </a:extLst>
          </p:cNvPr>
          <p:cNvSpPr>
            <a:spLocks noGrp="1"/>
          </p:cNvSpPr>
          <p:nvPr>
            <p:ph type="ftr" sz="quarter" idx="3"/>
          </p:nvPr>
        </p:nvSpPr>
        <p:spPr>
          <a:xfrm>
            <a:off x="109574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LMPartnership.org</a:t>
            </a: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0F1F5DFE-39C8-611A-85B3-D99704D1C6CE}"/>
              </a:ext>
            </a:extLst>
          </p:cNvPr>
          <p:cNvGrpSpPr/>
          <p:nvPr/>
        </p:nvGrpSpPr>
        <p:grpSpPr>
          <a:xfrm>
            <a:off x="5193172" y="1887814"/>
            <a:ext cx="7102576" cy="4299626"/>
            <a:chOff x="3980768" y="1643974"/>
            <a:chExt cx="8367232" cy="5065200"/>
          </a:xfrm>
        </p:grpSpPr>
        <p:sp>
          <p:nvSpPr>
            <p:cNvPr id="11" name="Rectangle 10">
              <a:extLst>
                <a:ext uri="{FF2B5EF4-FFF2-40B4-BE49-F238E27FC236}">
                  <a16:creationId xmlns:a16="http://schemas.microsoft.com/office/drawing/2014/main" id="{A8B54EC1-F6F5-43DE-AFA5-396516896D3F}"/>
                </a:ext>
              </a:extLst>
            </p:cNvPr>
            <p:cNvSpPr/>
            <p:nvPr/>
          </p:nvSpPr>
          <p:spPr>
            <a:xfrm>
              <a:off x="5204299" y="1809345"/>
              <a:ext cx="5875506" cy="36186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0BCD09EB-8970-35EC-9188-EDC03964761E}"/>
                </a:ext>
              </a:extLst>
            </p:cNvPr>
            <p:cNvGrpSpPr/>
            <p:nvPr/>
          </p:nvGrpSpPr>
          <p:grpSpPr>
            <a:xfrm>
              <a:off x="3980768" y="1643974"/>
              <a:ext cx="8367232" cy="5065200"/>
              <a:chOff x="3980768" y="1643974"/>
              <a:chExt cx="8367232" cy="5065200"/>
            </a:xfrm>
          </p:grpSpPr>
          <p:pic>
            <p:nvPicPr>
              <p:cNvPr id="10" name="Picture 9" descr="A close-up of a computer&#10;&#10;Description automatically generated">
                <a:extLst>
                  <a:ext uri="{FF2B5EF4-FFF2-40B4-BE49-F238E27FC236}">
                    <a16:creationId xmlns:a16="http://schemas.microsoft.com/office/drawing/2014/main" id="{F6828A0F-A33B-99E5-8B75-5A6AAD671035}"/>
                  </a:ext>
                </a:extLst>
              </p:cNvPr>
              <p:cNvPicPr>
                <a:picLocks noChangeAspect="1"/>
              </p:cNvPicPr>
              <p:nvPr/>
            </p:nvPicPr>
            <p:blipFill>
              <a:blip r:embed="rId3"/>
              <a:stretch>
                <a:fillRect/>
              </a:stretch>
            </p:blipFill>
            <p:spPr>
              <a:xfrm>
                <a:off x="3980768" y="1643974"/>
                <a:ext cx="8367232" cy="5065200"/>
              </a:xfrm>
              <a:prstGeom prst="rect">
                <a:avLst/>
              </a:prstGeom>
            </p:spPr>
          </p:pic>
          <p:pic>
            <p:nvPicPr>
              <p:cNvPr id="8" name="Picture 7" descr="Graphical user interface, website&#10;&#10;Description automatically generated">
                <a:extLst>
                  <a:ext uri="{FF2B5EF4-FFF2-40B4-BE49-F238E27FC236}">
                    <a16:creationId xmlns:a16="http://schemas.microsoft.com/office/drawing/2014/main" id="{86ADE0B0-4010-5F02-4050-74F204EE01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9827" y="2051619"/>
                <a:ext cx="5603790" cy="3299101"/>
              </a:xfrm>
              <a:prstGeom prst="rect">
                <a:avLst/>
              </a:prstGeom>
            </p:spPr>
          </p:pic>
        </p:grpSp>
      </p:grpSp>
    </p:spTree>
    <p:extLst>
      <p:ext uri="{BB962C8B-B14F-4D97-AF65-F5344CB8AC3E}">
        <p14:creationId xmlns:p14="http://schemas.microsoft.com/office/powerpoint/2010/main" val="378997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AF591F-0797-5FF5-1865-5FF38B72B269}"/>
              </a:ext>
            </a:extLst>
          </p:cNvPr>
          <p:cNvSpPr/>
          <p:nvPr/>
        </p:nvSpPr>
        <p:spPr>
          <a:xfrm>
            <a:off x="0" y="1692613"/>
            <a:ext cx="12192000" cy="3949431"/>
          </a:xfrm>
          <a:prstGeom prst="rect">
            <a:avLst/>
          </a:prstGeom>
          <a:solidFill>
            <a:srgbClr val="009DB4">
              <a:alpha val="155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erson sitting at a table with a computer">
            <a:extLst>
              <a:ext uri="{FF2B5EF4-FFF2-40B4-BE49-F238E27FC236}">
                <a16:creationId xmlns:a16="http://schemas.microsoft.com/office/drawing/2014/main" id="{7A49A07A-356B-5983-E877-2839E7759EA3}"/>
              </a:ext>
            </a:extLst>
          </p:cNvPr>
          <p:cNvPicPr>
            <a:picLocks noChangeAspect="1"/>
          </p:cNvPicPr>
          <p:nvPr/>
        </p:nvPicPr>
        <p:blipFill rotWithShape="1">
          <a:blip r:embed="rId3"/>
          <a:srcRect l="11034" t="436" r="14160" b="701"/>
          <a:stretch/>
        </p:blipFill>
        <p:spPr>
          <a:xfrm>
            <a:off x="6097438" y="1302351"/>
            <a:ext cx="5944090" cy="4636169"/>
          </a:xfrm>
          <a:prstGeom prst="rect">
            <a:avLst/>
          </a:prstGeom>
        </p:spPr>
      </p:pic>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Core services</a:t>
            </a:r>
          </a:p>
        </p:txBody>
      </p:sp>
      <p:sp>
        <p:nvSpPr>
          <p:cNvPr id="4" name="Footer Placeholder 3">
            <a:extLst>
              <a:ext uri="{FF2B5EF4-FFF2-40B4-BE49-F238E27FC236}">
                <a16:creationId xmlns:a16="http://schemas.microsoft.com/office/drawing/2014/main" id="{3CCC54D6-3B1C-2E1C-C6DB-671C86098CE5}"/>
              </a:ext>
            </a:extLst>
          </p:cNvPr>
          <p:cNvSpPr>
            <a:spLocks noGrp="1"/>
          </p:cNvSpPr>
          <p:nvPr>
            <p:ph type="ftr" sz="quarter" idx="3"/>
          </p:nvPr>
        </p:nvSpPr>
        <p:spPr>
          <a:xfrm>
            <a:off x="109574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LMPartnership.org</a:t>
            </a: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sp>
        <p:nvSpPr>
          <p:cNvPr id="8" name="Content Placeholder 2">
            <a:extLst>
              <a:ext uri="{FF2B5EF4-FFF2-40B4-BE49-F238E27FC236}">
                <a16:creationId xmlns:a16="http://schemas.microsoft.com/office/drawing/2014/main" id="{AA4FDD9B-0701-1C9A-1AD6-90233AF22F77}"/>
              </a:ext>
            </a:extLst>
          </p:cNvPr>
          <p:cNvSpPr txBox="1">
            <a:spLocks/>
          </p:cNvSpPr>
          <p:nvPr/>
        </p:nvSpPr>
        <p:spPr>
          <a:xfrm>
            <a:off x="838200" y="2003899"/>
            <a:ext cx="4395281" cy="1906621"/>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Clr>
                <a:srgbClr val="EC732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C73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C732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C732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C732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sz="2800" b="0" i="0" u="none" strike="noStrike" kern="1200" cap="none" spc="0" normalizeH="0" baseline="0" noProof="0" dirty="0">
                <a:ln>
                  <a:noFill/>
                </a:ln>
                <a:effectLst/>
                <a:uLnTx/>
                <a:uFillTx/>
                <a:latin typeface="Arial" panose="020B0604020202020204" pitchFamily="34" charset="0"/>
              </a:rPr>
              <a:t>Our career paths tool helps you create a personalized action plan to reach your goals.</a:t>
            </a:r>
          </a:p>
        </p:txBody>
      </p:sp>
      <p:sp>
        <p:nvSpPr>
          <p:cNvPr id="9" name="Content Placeholder 2">
            <a:extLst>
              <a:ext uri="{FF2B5EF4-FFF2-40B4-BE49-F238E27FC236}">
                <a16:creationId xmlns:a16="http://schemas.microsoft.com/office/drawing/2014/main" id="{8B4B15B0-D2EC-6DAE-49D6-CDE850A2EA30}"/>
              </a:ext>
            </a:extLst>
          </p:cNvPr>
          <p:cNvSpPr txBox="1">
            <a:spLocks/>
          </p:cNvSpPr>
          <p:nvPr/>
        </p:nvSpPr>
        <p:spPr>
          <a:xfrm>
            <a:off x="416668" y="3858639"/>
            <a:ext cx="2552775" cy="1653701"/>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Clr>
                <a:srgbClr val="EC732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C73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C732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C732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C732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0" lang="en-US" sz="4400" b="1" i="0" u="none" strike="noStrike" kern="1200" cap="none" spc="0" normalizeH="0" baseline="0" noProof="0" dirty="0">
                <a:ln>
                  <a:noFill/>
                </a:ln>
                <a:solidFill>
                  <a:srgbClr val="008397"/>
                </a:solidFill>
                <a:effectLst/>
                <a:uLnTx/>
                <a:uFillTx/>
                <a:latin typeface="Arial" panose="020B0604020202020204" pitchFamily="34" charset="0"/>
                <a:cs typeface="Arial" panose="020B0604020202020204" pitchFamily="34" charset="0"/>
              </a:rPr>
              <a:t>20,000+</a:t>
            </a:r>
            <a:r>
              <a:rPr kumimoji="0" lang="en-US" sz="2400" b="0" i="0" u="none" strike="noStrike" kern="1200" cap="none" spc="0" normalizeH="0" baseline="0" noProof="0" dirty="0">
                <a:ln>
                  <a:noFill/>
                </a:ln>
                <a:solidFill>
                  <a:srgbClr val="008397"/>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career path profiles</a:t>
            </a:r>
            <a:endParaRPr kumimoji="0" lang="en-US" b="0" i="0" u="none" strike="noStrike" kern="1200" cap="none" spc="0" normalizeH="0" baseline="0" noProof="0" dirty="0">
              <a:ln>
                <a:noFill/>
              </a:ln>
              <a:effectLst/>
              <a:uLnTx/>
              <a:uFillTx/>
              <a:latin typeface="Arial" panose="020B0604020202020204" pitchFamily="34" charset="0"/>
            </a:endParaRPr>
          </a:p>
        </p:txBody>
      </p:sp>
      <p:sp>
        <p:nvSpPr>
          <p:cNvPr id="11" name="Content Placeholder 2">
            <a:extLst>
              <a:ext uri="{FF2B5EF4-FFF2-40B4-BE49-F238E27FC236}">
                <a16:creationId xmlns:a16="http://schemas.microsoft.com/office/drawing/2014/main" id="{38592DA2-1B49-78F8-2A0C-697965A2C7EB}"/>
              </a:ext>
            </a:extLst>
          </p:cNvPr>
          <p:cNvSpPr txBox="1">
            <a:spLocks/>
          </p:cNvSpPr>
          <p:nvPr/>
        </p:nvSpPr>
        <p:spPr>
          <a:xfrm>
            <a:off x="3254754" y="3858639"/>
            <a:ext cx="2675105" cy="1653701"/>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Clr>
                <a:srgbClr val="EC732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C73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C732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C732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C732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0" lang="en-US" sz="4400" b="1" i="0" u="none" strike="noStrike" kern="1200" cap="none" spc="0" normalizeH="0" baseline="0" noProof="0" dirty="0">
                <a:ln>
                  <a:noFill/>
                </a:ln>
                <a:solidFill>
                  <a:srgbClr val="008397"/>
                </a:solidFill>
                <a:effectLst/>
                <a:uLnTx/>
                <a:uFillTx/>
                <a:latin typeface="Arial" panose="020B0604020202020204" pitchFamily="34" charset="0"/>
                <a:cs typeface="Arial" panose="020B0604020202020204" pitchFamily="34" charset="0"/>
              </a:rPr>
              <a:t>6,000+</a:t>
            </a:r>
            <a:r>
              <a:rPr kumimoji="0" lang="en-US" sz="2400" b="0" i="0" u="none" strike="noStrike" kern="1200" cap="none" spc="0" normalizeH="0" baseline="0" noProof="0" dirty="0">
                <a:ln>
                  <a:noFill/>
                </a:ln>
                <a:solidFill>
                  <a:srgbClr val="008397"/>
                </a:solidFill>
                <a:effectLst/>
                <a:uLnTx/>
                <a:uFillTx/>
                <a:latin typeface="Arial" panose="020B0604020202020204" pitchFamily="34" charset="0"/>
                <a:cs typeface="Arial" panose="020B0604020202020204" pitchFamily="34" charset="0"/>
              </a:rPr>
              <a:t> </a:t>
            </a:r>
            <a:br>
              <a:rPr kumimoji="0" lang="en-US" sz="2400" b="0" i="0" u="none" strike="noStrike" kern="1200" cap="none" spc="0" normalizeH="0" baseline="0" noProof="0" dirty="0">
                <a:ln>
                  <a:noFill/>
                </a:ln>
                <a:solidFill>
                  <a:srgbClr val="008397"/>
                </a:solidFill>
                <a:effectLst/>
                <a:uLnTx/>
                <a:uFillTx/>
                <a:latin typeface="Arial" panose="020B0604020202020204" pitchFamily="34" charset="0"/>
                <a:cs typeface="Arial" panose="020B0604020202020204" pitchFamily="34" charset="0"/>
              </a:rPr>
            </a:b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action</a:t>
            </a:r>
            <a:b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plans</a:t>
            </a:r>
            <a:endParaRPr kumimoji="0" lang="en-US" b="0" i="0" u="none" strike="noStrike" kern="1200" cap="none" spc="0" normalizeH="0" baseline="0" noProof="0" dirty="0">
              <a:ln>
                <a:noFill/>
              </a:ln>
              <a:effectLst/>
              <a:uLnTx/>
              <a:uFillTx/>
              <a:latin typeface="Arial" panose="020B0604020202020204" pitchFamily="34" charset="0"/>
            </a:endParaRPr>
          </a:p>
        </p:txBody>
      </p:sp>
      <p:cxnSp>
        <p:nvCxnSpPr>
          <p:cNvPr id="13" name="Straight Connector 12">
            <a:extLst>
              <a:ext uri="{FF2B5EF4-FFF2-40B4-BE49-F238E27FC236}">
                <a16:creationId xmlns:a16="http://schemas.microsoft.com/office/drawing/2014/main" id="{1A3E604D-EC0C-1C4A-AE07-44A8694645CA}"/>
              </a:ext>
            </a:extLst>
          </p:cNvPr>
          <p:cNvCxnSpPr>
            <a:cxnSpLocks/>
          </p:cNvCxnSpPr>
          <p:nvPr/>
        </p:nvCxnSpPr>
        <p:spPr>
          <a:xfrm>
            <a:off x="3249222" y="4053526"/>
            <a:ext cx="0" cy="1272618"/>
          </a:xfrm>
          <a:prstGeom prst="line">
            <a:avLst/>
          </a:prstGeom>
          <a:ln>
            <a:solidFill>
              <a:srgbClr val="0083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6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AF591F-0797-5FF5-1865-5FF38B72B269}"/>
              </a:ext>
            </a:extLst>
          </p:cNvPr>
          <p:cNvSpPr/>
          <p:nvPr/>
        </p:nvSpPr>
        <p:spPr>
          <a:xfrm>
            <a:off x="0" y="1692613"/>
            <a:ext cx="12192000" cy="3949431"/>
          </a:xfrm>
          <a:prstGeom prst="rect">
            <a:avLst/>
          </a:prstGeom>
          <a:solidFill>
            <a:srgbClr val="009DB4">
              <a:alpha val="1553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8356464-9A78-DC7B-9F6E-0CDDD91EB65C}"/>
              </a:ext>
            </a:extLst>
          </p:cNvPr>
          <p:cNvPicPr>
            <a:picLocks noChangeAspect="1"/>
          </p:cNvPicPr>
          <p:nvPr/>
        </p:nvPicPr>
        <p:blipFill rotWithShape="1">
          <a:blip r:embed="rId3">
            <a:extLst>
              <a:ext uri="{28A0092B-C50C-407E-A947-70E740481C1C}">
                <a14:useLocalDpi xmlns:a14="http://schemas.microsoft.com/office/drawing/2010/main" val="0"/>
              </a:ext>
            </a:extLst>
          </a:blip>
          <a:srcRect l="4744" t="1148" r="21899" b="1607"/>
          <a:stretch/>
        </p:blipFill>
        <p:spPr>
          <a:xfrm>
            <a:off x="6095998" y="1307038"/>
            <a:ext cx="5943601" cy="4639766"/>
          </a:xfrm>
          <a:prstGeom prst="rect">
            <a:avLst/>
          </a:prstGeom>
        </p:spPr>
      </p:pic>
      <p:sp>
        <p:nvSpPr>
          <p:cNvPr id="2" name="Title 1">
            <a:extLst>
              <a:ext uri="{FF2B5EF4-FFF2-40B4-BE49-F238E27FC236}">
                <a16:creationId xmlns:a16="http://schemas.microsoft.com/office/drawing/2014/main" id="{B6A67C62-9668-8FCE-506F-75D62F599074}"/>
              </a:ext>
            </a:extLst>
          </p:cNvPr>
          <p:cNvSpPr>
            <a:spLocks noGrp="1"/>
          </p:cNvSpPr>
          <p:nvPr>
            <p:ph type="title"/>
          </p:nvPr>
        </p:nvSpPr>
        <p:spPr/>
        <p:txBody>
          <a:bodyPr/>
          <a:lstStyle/>
          <a:p>
            <a:r>
              <a:rPr lang="en-US" dirty="0"/>
              <a:t>Career Resource Center</a:t>
            </a:r>
          </a:p>
        </p:txBody>
      </p:sp>
      <p:sp>
        <p:nvSpPr>
          <p:cNvPr id="4" name="Footer Placeholder 3">
            <a:extLst>
              <a:ext uri="{FF2B5EF4-FFF2-40B4-BE49-F238E27FC236}">
                <a16:creationId xmlns:a16="http://schemas.microsoft.com/office/drawing/2014/main" id="{3CCC54D6-3B1C-2E1C-C6DB-671C86098CE5}"/>
              </a:ext>
            </a:extLst>
          </p:cNvPr>
          <p:cNvSpPr>
            <a:spLocks noGrp="1"/>
          </p:cNvSpPr>
          <p:nvPr>
            <p:ph type="ftr" sz="quarter" idx="3"/>
          </p:nvPr>
        </p:nvSpPr>
        <p:spPr>
          <a:xfrm>
            <a:off x="109574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   LMPartnership.org</a:t>
            </a:r>
          </a:p>
        </p:txBody>
      </p:sp>
      <p:sp>
        <p:nvSpPr>
          <p:cNvPr id="5" name="Slide Number Placeholder 4">
            <a:extLst>
              <a:ext uri="{FF2B5EF4-FFF2-40B4-BE49-F238E27FC236}">
                <a16:creationId xmlns:a16="http://schemas.microsoft.com/office/drawing/2014/main" id="{7A768B38-13AE-E7E6-7BA3-3C3F9C00416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74D194-7E72-F347-8B45-20BD1154121B}" type="slidenum">
              <a:rPr kumimoji="0" lang="en-US" sz="1200" b="1" i="0" u="none" strike="noStrike" kern="1200" cap="none" spc="0" normalizeH="0" baseline="0" noProof="0" smtClean="0">
                <a:ln>
                  <a:noFill/>
                </a:ln>
                <a:solidFill>
                  <a:srgbClr val="EB7223"/>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srgbClr val="EB7223"/>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7404D87A-6FDB-7A8A-ACC2-6031AAAF05B1}"/>
              </a:ext>
            </a:extLst>
          </p:cNvPr>
          <p:cNvSpPr txBox="1">
            <a:spLocks/>
          </p:cNvSpPr>
          <p:nvPr/>
        </p:nvSpPr>
        <p:spPr>
          <a:xfrm>
            <a:off x="838200" y="2606279"/>
            <a:ext cx="3714345" cy="2122098"/>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Clr>
                <a:srgbClr val="EC732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C732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C7324"/>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C7324"/>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C7324"/>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 new one-stop hub for all employees to plan their careers.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12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DC1A-0A0C-D58D-A413-1FA308F19B03}"/>
              </a:ext>
            </a:extLst>
          </p:cNvPr>
          <p:cNvSpPr>
            <a:spLocks noGrp="1"/>
          </p:cNvSpPr>
          <p:nvPr>
            <p:ph type="title"/>
          </p:nvPr>
        </p:nvSpPr>
        <p:spPr/>
        <p:txBody>
          <a:bodyPr/>
          <a:lstStyle/>
          <a:p>
            <a:r>
              <a:rPr lang="en-US" dirty="0"/>
              <a:t>Education Trust Funds</a:t>
            </a:r>
          </a:p>
        </p:txBody>
      </p:sp>
      <p:sp>
        <p:nvSpPr>
          <p:cNvPr id="5" name="Slide Number Placeholder 4">
            <a:extLst>
              <a:ext uri="{FF2B5EF4-FFF2-40B4-BE49-F238E27FC236}">
                <a16:creationId xmlns:a16="http://schemas.microsoft.com/office/drawing/2014/main" id="{1CD0E144-389C-DB45-B907-D4E897A5B75D}"/>
              </a:ext>
            </a:extLst>
          </p:cNvPr>
          <p:cNvSpPr>
            <a:spLocks noGrp="1"/>
          </p:cNvSpPr>
          <p:nvPr>
            <p:ph type="sldNum" sz="quarter" idx="4"/>
          </p:nvPr>
        </p:nvSpPr>
        <p:spPr/>
        <p:txBody>
          <a:bodyPr/>
          <a:lstStyle/>
          <a:p>
            <a:fld id="{5674D194-7E72-F347-8B45-20BD1154121B}" type="slidenum">
              <a:rPr lang="en-US" smtClean="0"/>
              <a:pPr/>
              <a:t>9</a:t>
            </a:fld>
            <a:endParaRPr lang="en-US" dirty="0"/>
          </a:p>
        </p:txBody>
      </p:sp>
      <p:sp>
        <p:nvSpPr>
          <p:cNvPr id="3" name="Footer Placeholder 4">
            <a:extLst>
              <a:ext uri="{FF2B5EF4-FFF2-40B4-BE49-F238E27FC236}">
                <a16:creationId xmlns:a16="http://schemas.microsoft.com/office/drawing/2014/main" id="{02AD762A-6647-455F-E319-D4EACD25F82B}"/>
              </a:ext>
            </a:extLst>
          </p:cNvPr>
          <p:cNvSpPr>
            <a:spLocks noGrp="1"/>
          </p:cNvSpPr>
          <p:nvPr>
            <p:ph type="ftr" sz="quarter" idx="3"/>
          </p:nvPr>
        </p:nvSpPr>
        <p:spPr>
          <a:xfrm>
            <a:off x="109574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   LMPartnership.org</a:t>
            </a:r>
          </a:p>
        </p:txBody>
      </p:sp>
    </p:spTree>
    <p:extLst>
      <p:ext uri="{BB962C8B-B14F-4D97-AF65-F5344CB8AC3E}">
        <p14:creationId xmlns:p14="http://schemas.microsoft.com/office/powerpoint/2010/main" val="405450375"/>
      </p:ext>
    </p:extLst>
  </p:cSld>
  <p:clrMapOvr>
    <a:masterClrMapping/>
  </p:clrMapOvr>
</p:sld>
</file>

<file path=ppt/theme/theme1.xml><?xml version="1.0" encoding="utf-8"?>
<a:theme xmlns:a="http://schemas.openxmlformats.org/drawingml/2006/main" name="Office Theme">
  <a:themeElements>
    <a:clrScheme name="Hyperlinks KP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78B3"/>
      </a:hlink>
      <a:folHlink>
        <a:srgbClr val="0078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96E801B57AD54D8AB9FAF6F56B5593" ma:contentTypeVersion="17" ma:contentTypeDescription="Create a new document." ma:contentTypeScope="" ma:versionID="3e33918a4c62fd7b56ee5ec687e275e8">
  <xsd:schema xmlns:xsd="http://www.w3.org/2001/XMLSchema" xmlns:xs="http://www.w3.org/2001/XMLSchema" xmlns:p="http://schemas.microsoft.com/office/2006/metadata/properties" xmlns:ns3="b1f32bbc-aa5a-4b42-8e11-438416fe4fd1" xmlns:ns4="5aea9709-f69a-4d19-8e4e-f255fe6a905f" targetNamespace="http://schemas.microsoft.com/office/2006/metadata/properties" ma:root="true" ma:fieldsID="138da15c4eb8107677bd7ff6b6dc9c38" ns3:_="" ns4:_="">
    <xsd:import namespace="b1f32bbc-aa5a-4b42-8e11-438416fe4fd1"/>
    <xsd:import namespace="5aea9709-f69a-4d19-8e4e-f255fe6a90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f32bbc-aa5a-4b42-8e11-438416fe4f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ea9709-f69a-4d19-8e4e-f255fe6a90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1f32bbc-aa5a-4b42-8e11-438416fe4fd1" xsi:nil="true"/>
  </documentManagement>
</p:properties>
</file>

<file path=customXml/itemProps1.xml><?xml version="1.0" encoding="utf-8"?>
<ds:datastoreItem xmlns:ds="http://schemas.openxmlformats.org/officeDocument/2006/customXml" ds:itemID="{5EA306A0-7FED-4AB9-9EFE-0B32110E6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f32bbc-aa5a-4b42-8e11-438416fe4fd1"/>
    <ds:schemaRef ds:uri="5aea9709-f69a-4d19-8e4e-f255fe6a90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058402-A4ED-4F66-8F29-8DE8CA7C6C7D}">
  <ds:schemaRefs>
    <ds:schemaRef ds:uri="http://schemas.microsoft.com/sharepoint/v3/contenttype/forms"/>
  </ds:schemaRefs>
</ds:datastoreItem>
</file>

<file path=customXml/itemProps3.xml><?xml version="1.0" encoding="utf-8"?>
<ds:datastoreItem xmlns:ds="http://schemas.openxmlformats.org/officeDocument/2006/customXml" ds:itemID="{AD53AD38-2F64-4B52-9E0F-160BAF990A7A}">
  <ds:schemaRef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infopath/2007/PartnerControls"/>
    <ds:schemaRef ds:uri="b1f32bbc-aa5a-4b42-8e11-438416fe4fd1"/>
    <ds:schemaRef ds:uri="http://purl.org/dc/terms/"/>
    <ds:schemaRef ds:uri="http://www.w3.org/XML/1998/namespace"/>
    <ds:schemaRef ds:uri="5aea9709-f69a-4d19-8e4e-f255fe6a905f"/>
    <ds:schemaRef ds:uri="http://schemas.microsoft.com/office/2006/metadata/properties"/>
  </ds:schemaRefs>
</ds:datastoreItem>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otalTime>50902</TotalTime>
  <Words>2159</Words>
  <Application>Microsoft Office PowerPoint</Application>
  <PresentationFormat>Widescreen</PresentationFormat>
  <Paragraphs>212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Arial Narrow</vt:lpstr>
      <vt:lpstr>Arial Nova</vt:lpstr>
      <vt:lpstr>Calibri</vt:lpstr>
      <vt:lpstr>Office Theme</vt:lpstr>
      <vt:lpstr>The Power of Partnership</vt:lpstr>
      <vt:lpstr>Career mobility</vt:lpstr>
      <vt:lpstr>Purpose</vt:lpstr>
      <vt:lpstr>Core services</vt:lpstr>
      <vt:lpstr>Career Development</vt:lpstr>
      <vt:lpstr>Core services</vt:lpstr>
      <vt:lpstr>Core services</vt:lpstr>
      <vt:lpstr>Career Resource Center</vt:lpstr>
      <vt:lpstr>Education Trust Funds</vt:lpstr>
      <vt:lpstr>Education trusts at a glance</vt:lpstr>
      <vt:lpstr>Education trusts: Programs and services</vt:lpstr>
      <vt:lpstr>Cohort training</vt:lpstr>
      <vt:lpstr>Employee success story</vt:lpstr>
      <vt:lpstr>Manager success story</vt:lpstr>
      <vt:lpstr>Tuition Reimbursement</vt:lpstr>
      <vt:lpstr>Tuition reimbursement</vt:lpstr>
      <vt:lpstr>Workforce of the Future</vt:lpstr>
      <vt:lpstr>Workforce of the Future initiative</vt:lpstr>
      <vt:lpstr>Take action</vt:lpstr>
      <vt:lpstr>Workforce Planning and Development leadership</vt:lpstr>
      <vt:lpstr>More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Retter</dc:creator>
  <cp:lastModifiedBy>Alec Rosenberg</cp:lastModifiedBy>
  <cp:revision>106</cp:revision>
  <dcterms:created xsi:type="dcterms:W3CDTF">2022-10-04T19:13:44Z</dcterms:created>
  <dcterms:modified xsi:type="dcterms:W3CDTF">2024-09-25T07:28:25Z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0x0101007B96E801B57AD54D8AB9FAF6F56B5593</vt:lpwstr>
  </property>
  <property fmtid="{D5CDD505-2E9C-101B-9397-08002B2CF9AE}" pid="3" name="_MarkAsFinal">
    <vt:bool>true</vt:bool>
  </property>
</Properties>
</file>