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79" r:id="rId3"/>
    <p:sldId id="257" r:id="rId4"/>
    <p:sldId id="283" r:id="rId5"/>
    <p:sldId id="260" r:id="rId6"/>
    <p:sldId id="282" r:id="rId7"/>
    <p:sldId id="263" r:id="rId8"/>
    <p:sldId id="262" r:id="rId9"/>
    <p:sldId id="284" r:id="rId10"/>
    <p:sldId id="265" r:id="rId11"/>
    <p:sldId id="269" r:id="rId12"/>
    <p:sldId id="280" r:id="rId13"/>
    <p:sldId id="270" r:id="rId14"/>
    <p:sldId id="271" r:id="rId15"/>
    <p:sldId id="272" r:id="rId16"/>
    <p:sldId id="273" r:id="rId17"/>
    <p:sldId id="266" r:id="rId18"/>
    <p:sldId id="285" r:id="rId19"/>
    <p:sldId id="267" r:id="rId20"/>
    <p:sldId id="275" r:id="rId21"/>
    <p:sldId id="277" r:id="rId22"/>
    <p:sldId id="281" r:id="rId23"/>
    <p:sldId id="276" r:id="rId24"/>
    <p:sldId id="27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Robbins" initials="MR" lastIdx="6" clrIdx="0">
    <p:extLst/>
  </p:cmAuthor>
  <p:cmAuthor id="2" name="Colleen O'Neill"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D7719"/>
    <a:srgbClr val="EC7819"/>
    <a:srgbClr val="331834"/>
    <a:srgbClr val="EC761A"/>
    <a:srgbClr val="67676C"/>
    <a:srgbClr val="139DBC"/>
    <a:srgbClr val="D76A21"/>
    <a:srgbClr val="D17124"/>
    <a:srgbClr val="DA71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7" autoAdjust="0"/>
    <p:restoredTop sz="87616" autoAdjust="0"/>
  </p:normalViewPr>
  <p:slideViewPr>
    <p:cSldViewPr snapToGrid="0" snapToObjects="1">
      <p:cViewPr varScale="1">
        <p:scale>
          <a:sx n="78" d="100"/>
          <a:sy n="78" d="100"/>
        </p:scale>
        <p:origin x="1056" y="67"/>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6" d="100"/>
        <a:sy n="66" d="100"/>
      </p:scale>
      <p:origin x="0" y="0"/>
    </p:cViewPr>
  </p:sorterViewPr>
  <p:notesViewPr>
    <p:cSldViewPr snapToGrid="0" snapToObjects="1" showGuides="1">
      <p:cViewPr varScale="1">
        <p:scale>
          <a:sx n="105" d="100"/>
          <a:sy n="105" d="100"/>
        </p:scale>
        <p:origin x="185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C1D8C8-AC5C-7941-8240-10FE3B004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542AEB-2558-D343-BFA4-CA9D085C4A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932656-1817-204B-B25A-C387848B6548}" type="datetimeFigureOut">
              <a:rPr lang="en-US" smtClean="0"/>
              <a:t>3/30/2018</a:t>
            </a:fld>
            <a:endParaRPr lang="en-US" dirty="0"/>
          </a:p>
        </p:txBody>
      </p:sp>
      <p:sp>
        <p:nvSpPr>
          <p:cNvPr id="4" name="Footer Placeholder 3">
            <a:extLst>
              <a:ext uri="{FF2B5EF4-FFF2-40B4-BE49-F238E27FC236}">
                <a16:creationId xmlns:a16="http://schemas.microsoft.com/office/drawing/2014/main" id="{7AEC576B-06CF-8D4B-A0CF-5028F3CEAA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C38A846-32B5-1A4F-B3ED-A9D9B84658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002CAB-3F44-2F4E-9C5F-B96404785465}" type="slidenum">
              <a:rPr lang="en-US" smtClean="0"/>
              <a:t>‹#›</a:t>
            </a:fld>
            <a:endParaRPr lang="en-US" dirty="0"/>
          </a:p>
        </p:txBody>
      </p:sp>
    </p:spTree>
    <p:extLst>
      <p:ext uri="{BB962C8B-B14F-4D97-AF65-F5344CB8AC3E}">
        <p14:creationId xmlns:p14="http://schemas.microsoft.com/office/powerpoint/2010/main" val="765739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2EFE6-CEDC-DD4C-A278-E2084169D439}" type="datetimeFigureOut">
              <a:rPr lang="en-US" smtClean="0"/>
              <a:t>3/30/2018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FAE84-0FFC-A549-BE14-9FC10893ADCF}" type="slidenum">
              <a:rPr lang="en-US" smtClean="0"/>
              <a:t>‹#›</a:t>
            </a:fld>
            <a:endParaRPr lang="en-US" dirty="0"/>
          </a:p>
        </p:txBody>
      </p:sp>
    </p:spTree>
    <p:extLst>
      <p:ext uri="{BB962C8B-B14F-4D97-AF65-F5344CB8AC3E}">
        <p14:creationId xmlns:p14="http://schemas.microsoft.com/office/powerpoint/2010/main" val="293770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dc.gov/niosh/engcontrol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dc.gov/niosh/pp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Intended audience: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Workplace safety co-leads, safety committee members, safety champions, and frontline workers and supervisors.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used: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facilitator’s guide is best used in conjunction with the Labor Management Partnership handout Workplace Safety Primer: Understanding and Preventing Injuries at Work. It will help frontline teams and safety leaders understand key principles of workplace safety and correct safety hazards by addressing root causes of injuries, identifying hazards and finding solutions.</a:t>
            </a:r>
          </a:p>
          <a:p>
            <a:endParaRPr lang="en-US" sz="12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Created March 2018</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a:t>
            </a:fld>
            <a:endParaRPr lang="en-US" dirty="0"/>
          </a:p>
        </p:txBody>
      </p:sp>
    </p:spTree>
    <p:extLst>
      <p:ext uri="{BB962C8B-B14F-4D97-AF65-F5344CB8AC3E}">
        <p14:creationId xmlns:p14="http://schemas.microsoft.com/office/powerpoint/2010/main" val="3736467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a:spcBef>
                <a:spcPct val="0"/>
              </a:spcBef>
            </a:pPr>
            <a:r>
              <a:rPr lang="en-US" altLang="en-US" b="1" dirty="0">
                <a:latin typeface="+mn-lt"/>
                <a:cs typeface="Tahoma" panose="020B0604030504040204" pitchFamily="34" charset="0"/>
              </a:rPr>
              <a:t>Facilitator: </a:t>
            </a:r>
            <a:r>
              <a:rPr lang="en-US" altLang="en-US" b="0" dirty="0">
                <a:latin typeface="+mn-lt"/>
                <a:cs typeface="Tahoma" panose="020B0604030504040204" pitchFamily="34" charset="0"/>
              </a:rPr>
              <a:t>Read Shelly’s story and discuss: </a:t>
            </a:r>
            <a:r>
              <a:rPr lang="en-US" altLang="en-US" b="1" dirty="0">
                <a:latin typeface="+mn-lt"/>
                <a:cs typeface="Tahoma" panose="020B0604030504040204" pitchFamily="34" charset="0"/>
              </a:rPr>
              <a:t>Workplace Safety Primer, pages 3</a:t>
            </a:r>
            <a:r>
              <a:rPr lang="mr-IN" altLang="en-US" b="1" dirty="0">
                <a:latin typeface="+mn-lt"/>
                <a:cs typeface="Tahoma" panose="020B0604030504040204" pitchFamily="34" charset="0"/>
              </a:rPr>
              <a:t>–</a:t>
            </a:r>
            <a:r>
              <a:rPr lang="en-US" altLang="en-US" b="1" dirty="0">
                <a:latin typeface="+mn-lt"/>
                <a:cs typeface="Tahoma" panose="020B0604030504040204" pitchFamily="34" charset="0"/>
              </a:rPr>
              <a:t>4</a:t>
            </a:r>
          </a:p>
          <a:p>
            <a:pPr>
              <a:spcBef>
                <a:spcPct val="0"/>
              </a:spcBef>
            </a:pPr>
            <a:endParaRPr lang="en-US" altLang="en-US" b="1" dirty="0">
              <a:solidFill>
                <a:srgbClr val="213469"/>
              </a:solidFill>
              <a:latin typeface="+mn-lt"/>
              <a:ea typeface="Calibri" panose="020F0502020204030204" pitchFamily="34" charset="0"/>
              <a:cs typeface="Times New Roman" panose="02020603050405020304" pitchFamily="18" charset="0"/>
            </a:endParaRPr>
          </a:p>
          <a:p>
            <a:pPr>
              <a:spcBef>
                <a:spcPct val="0"/>
              </a:spcBef>
            </a:pPr>
            <a:r>
              <a:rPr lang="en-US" altLang="en-US" b="0" i="1" dirty="0">
                <a:solidFill>
                  <a:srgbClr val="213469"/>
                </a:solidFill>
                <a:latin typeface="+mn-lt"/>
                <a:ea typeface="Calibri" panose="020F0502020204030204" pitchFamily="34" charset="0"/>
                <a:cs typeface="Times New Roman" panose="02020603050405020304" pitchFamily="18" charset="0"/>
              </a:rPr>
              <a:t>Shelly is a registered nurse at a medical center. One afternoon her co-worker called her over and asked for</a:t>
            </a:r>
            <a:r>
              <a:rPr lang="en-US" altLang="en-US" b="0" i="1" dirty="0">
                <a:solidFill>
                  <a:srgbClr val="000000"/>
                </a:solidFill>
                <a:latin typeface="+mn-lt"/>
              </a:rPr>
              <a:t> </a:t>
            </a:r>
            <a:r>
              <a:rPr lang="en-US" altLang="en-US" b="0" i="1" dirty="0">
                <a:solidFill>
                  <a:srgbClr val="213469"/>
                </a:solidFill>
                <a:latin typeface="+mn-lt"/>
                <a:cs typeface="Calibri" panose="020F0502020204030204" pitchFamily="34" charset="0"/>
              </a:rPr>
              <a:t>her help moving a patient to an upright position on the bed. Shelly went to help, and as she twisted slightly while lifting the patient, she felt something pop in her back. Later, when the pain intensified, she went to see her doctor and found out she had injured a disk.</a:t>
            </a:r>
            <a:endParaRPr lang="en-US" altLang="en-US" b="0" i="1" dirty="0">
              <a:latin typeface="+mn-lt"/>
              <a:cs typeface="Tahoma" panose="020B0604030504040204" pitchFamily="34" charset="0"/>
            </a:endParaRPr>
          </a:p>
          <a:p>
            <a:pPr>
              <a:spcBef>
                <a:spcPct val="0"/>
              </a:spcBef>
            </a:pPr>
            <a:endParaRPr lang="en-US" altLang="en-US" b="1" i="1" dirty="0">
              <a:latin typeface="+mn-lt"/>
              <a:cs typeface="Tahoma" panose="020B0604030504040204" pitchFamily="34" charset="0"/>
            </a:endParaRPr>
          </a:p>
          <a:p>
            <a:pPr>
              <a:spcBef>
                <a:spcPct val="0"/>
              </a:spcBef>
            </a:pPr>
            <a:r>
              <a:rPr lang="en-US" altLang="en-US" b="1" dirty="0">
                <a:latin typeface="+mn-lt"/>
                <a:cs typeface="Tahoma" panose="020B0604030504040204" pitchFamily="34" charset="0"/>
              </a:rPr>
              <a:t>Facilitator: </a:t>
            </a:r>
            <a:r>
              <a:rPr lang="en-US" altLang="en-US" dirty="0">
                <a:latin typeface="+mn-lt"/>
                <a:cs typeface="Tahoma" panose="020B0604030504040204" pitchFamily="34" charset="0"/>
              </a:rPr>
              <a:t>We can have a chuckle at this cartoon, but in reality, injuring your back is no laughing matter.</a:t>
            </a:r>
            <a:r>
              <a:rPr lang="en-US" altLang="en-US" baseline="0" dirty="0">
                <a:latin typeface="+mn-lt"/>
                <a:cs typeface="Tahoma" panose="020B0604030504040204" pitchFamily="34" charset="0"/>
              </a:rPr>
              <a:t> </a:t>
            </a:r>
            <a:r>
              <a:rPr lang="en-US" altLang="en-US" dirty="0">
                <a:latin typeface="+mn-lt"/>
                <a:cs typeface="Tahoma" panose="020B0604030504040204" pitchFamily="34" charset="0"/>
              </a:rPr>
              <a:t>Just as understanding the root causes of an injury involves a </a:t>
            </a:r>
            <a:r>
              <a:rPr lang="en-US" altLang="en-US" b="1" dirty="0">
                <a:latin typeface="+mn-lt"/>
                <a:cs typeface="Tahoma" panose="020B0604030504040204" pitchFamily="34" charset="0"/>
              </a:rPr>
              <a:t>systems approach, </a:t>
            </a:r>
            <a:r>
              <a:rPr lang="en-US" altLang="en-US" dirty="0">
                <a:latin typeface="+mn-lt"/>
                <a:cs typeface="Tahoma" panose="020B0604030504040204" pitchFamily="34" charset="0"/>
              </a:rPr>
              <a:t>so does coming up with solutions. In Josh’s example, the solutions should involve ways to make the hamper bags less full or heavy.</a:t>
            </a:r>
          </a:p>
          <a:p>
            <a:pPr>
              <a:spcBef>
                <a:spcPct val="0"/>
              </a:spcBef>
            </a:pPr>
            <a:endParaRPr lang="en-US" altLang="en-US" dirty="0">
              <a:latin typeface="+mn-lt"/>
              <a:cs typeface="Tahoma" panose="020B0604030504040204" pitchFamily="34" charset="0"/>
            </a:endParaRPr>
          </a:p>
          <a:p>
            <a:pPr>
              <a:spcBef>
                <a:spcPct val="0"/>
              </a:spcBef>
            </a:pPr>
            <a:r>
              <a:rPr lang="en-US" altLang="en-US" dirty="0">
                <a:latin typeface="+mn-lt"/>
                <a:cs typeface="Tahoma" panose="020B0604030504040204" pitchFamily="34" charset="0"/>
              </a:rPr>
              <a:t>Let’s talk about Shelly’s injury. </a:t>
            </a:r>
            <a:r>
              <a:rPr lang="en-US" altLang="en-US" b="0" i="1" dirty="0">
                <a:latin typeface="+mn-lt"/>
                <a:cs typeface="Tahoma" panose="020B0604030504040204" pitchFamily="34" charset="0"/>
              </a:rPr>
              <a:t>(Ask audience the following questions):</a:t>
            </a:r>
          </a:p>
          <a:p>
            <a:pPr>
              <a:spcBef>
                <a:spcPct val="0"/>
              </a:spcBef>
            </a:pPr>
            <a:endParaRPr lang="en-US" altLang="en-US" b="1" dirty="0">
              <a:solidFill>
                <a:srgbClr val="00ACC7"/>
              </a:solidFill>
              <a:latin typeface="+mn-lt"/>
              <a:cs typeface="Tahoma" panose="020B0604030504040204" pitchFamily="34" charset="0"/>
            </a:endParaRPr>
          </a:p>
          <a:p>
            <a:pPr>
              <a:spcBef>
                <a:spcPct val="0"/>
              </a:spcBef>
            </a:pPr>
            <a:r>
              <a:rPr lang="en-US" altLang="en-US" b="1" dirty="0">
                <a:solidFill>
                  <a:srgbClr val="00ACC7"/>
                </a:solidFill>
                <a:latin typeface="+mn-lt"/>
                <a:cs typeface="Tahoma" panose="020B0604030504040204" pitchFamily="34" charset="0"/>
              </a:rPr>
              <a:t>Why did this injury occur?</a:t>
            </a:r>
            <a:endParaRPr lang="en-US" altLang="en-US" dirty="0">
              <a:latin typeface="+mn-lt"/>
            </a:endParaRPr>
          </a:p>
          <a:p>
            <a:pPr marL="171450" indent="-171450" eaLnBrk="0" hangingPunct="0">
              <a:spcBef>
                <a:spcPct val="0"/>
              </a:spcBef>
              <a:buFont typeface="Arial"/>
              <a:buChar char="•"/>
            </a:pPr>
            <a:r>
              <a:rPr lang="en-US" altLang="en-US" b="1" dirty="0">
                <a:latin typeface="+mn-lt"/>
                <a:cs typeface="Tahoma" panose="020B0604030504040204" pitchFamily="34" charset="0"/>
              </a:rPr>
              <a:t>Direct cause: </a:t>
            </a:r>
            <a:r>
              <a:rPr lang="en-US" altLang="en-US" dirty="0">
                <a:latin typeface="+mn-lt"/>
                <a:cs typeface="Tahoma" panose="020B0604030504040204" pitchFamily="34" charset="0"/>
              </a:rPr>
              <a:t>Shelly was lifting a patient, and in doing so, twisted slightly.</a:t>
            </a:r>
          </a:p>
          <a:p>
            <a:pPr marL="171450" indent="-171450" eaLnBrk="0" hangingPunct="0">
              <a:spcBef>
                <a:spcPct val="0"/>
              </a:spcBef>
              <a:buFont typeface="Arial"/>
              <a:buChar char="•"/>
            </a:pPr>
            <a:r>
              <a:rPr lang="en-US" altLang="en-US" b="1" dirty="0">
                <a:latin typeface="+mn-lt"/>
                <a:cs typeface="Tahoma" panose="020B0604030504040204" pitchFamily="34" charset="0"/>
              </a:rPr>
              <a:t>Underlying cause: </a:t>
            </a:r>
            <a:r>
              <a:rPr lang="en-US" altLang="en-US" dirty="0">
                <a:latin typeface="+mn-lt"/>
                <a:cs typeface="Tahoma" panose="020B0604030504040204" pitchFamily="34" charset="0"/>
              </a:rPr>
              <a:t>Common practice is to boost patients without lift assist equipment. Perhaps there wasn’t a sliding sheet within easy access or a ceiling lift in the room.</a:t>
            </a:r>
          </a:p>
          <a:p>
            <a:pPr>
              <a:defRPr/>
            </a:pPr>
            <a:endParaRPr lang="en-US" sz="1100" b="1" dirty="0">
              <a:solidFill>
                <a:schemeClr val="tx2"/>
              </a:solidFill>
              <a:latin typeface="+mn-lt"/>
              <a:ea typeface="Tahoma" panose="020B0604030504040204" pitchFamily="34" charset="0"/>
              <a:cs typeface="Tahoma" panose="020B0604030504040204" pitchFamily="34" charset="0"/>
            </a:endParaRPr>
          </a:p>
          <a:p>
            <a:pPr>
              <a:defRPr/>
            </a:pPr>
            <a:r>
              <a:rPr lang="en-US" sz="1100" b="1" dirty="0">
                <a:solidFill>
                  <a:schemeClr val="tx2"/>
                </a:solidFill>
                <a:latin typeface="+mn-lt"/>
                <a:ea typeface="Tahoma" panose="020B0604030504040204" pitchFamily="34" charset="0"/>
                <a:cs typeface="Tahoma" panose="020B0604030504040204" pitchFamily="34" charset="0"/>
              </a:rPr>
              <a:t>What solutions could make Shelly’s work environment safer?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mn-lt"/>
                <a:ea typeface="Tahoma" panose="020B0604030504040204" pitchFamily="34" charset="0"/>
                <a:cs typeface="Times New Roman" panose="02020603050405020304" pitchFamily="18" charset="0"/>
              </a:rPr>
              <a:t>In this case, Shelly should have received training on safe lifting practices, including proper body mechanics. However, even if she did this with ideal body mechanics she could still be injured, because this lift is inherently unsafe. A better solution is to use a ceiling lift or sliding sheet to aid with boosting a patient. These lifting aids reduce the force needed to boost the patient, reducing the risk to the worker’s body.</a:t>
            </a:r>
            <a:endParaRPr lang="en-US" sz="1100" b="1" dirty="0">
              <a:solidFill>
                <a:schemeClr val="tx2"/>
              </a:solidFill>
              <a:latin typeface="+mn-lt"/>
              <a:ea typeface="Tahoma" panose="020B0604030504040204" pitchFamily="34" charset="0"/>
              <a:cs typeface="Tahoma" panose="020B0604030504040204" pitchFamily="34" charset="0"/>
            </a:endParaRPr>
          </a:p>
          <a:p>
            <a:pPr>
              <a:defRPr/>
            </a:pPr>
            <a:endParaRPr lang="en-US" sz="1100" dirty="0">
              <a:latin typeface="+mn-lt"/>
            </a:endParaRP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10</a:t>
            </a:fld>
            <a:endParaRPr lang="en-US" dirty="0"/>
          </a:p>
        </p:txBody>
      </p:sp>
    </p:spTree>
    <p:extLst>
      <p:ext uri="{BB962C8B-B14F-4D97-AF65-F5344CB8AC3E}">
        <p14:creationId xmlns:p14="http://schemas.microsoft.com/office/powerpoint/2010/main" val="919008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Facilitator: </a:t>
            </a:r>
            <a:r>
              <a:rPr lang="en-US" sz="1200" b="0" dirty="0"/>
              <a:t>Take a few minutes to read the </a:t>
            </a:r>
            <a:r>
              <a:rPr lang="en-US" sz="1200" b="1" dirty="0"/>
              <a:t>Workplace Safety Primer, pages 4</a:t>
            </a:r>
            <a:r>
              <a:rPr lang="mr-IN" sz="1200" b="1" dirty="0"/>
              <a:t>–</a:t>
            </a:r>
            <a:r>
              <a:rPr lang="en-US" sz="1200" b="1" dirty="0"/>
              <a:t>6, </a:t>
            </a:r>
            <a:r>
              <a:rPr lang="en-US" sz="1200" b="0" dirty="0"/>
              <a:t>on the Hierarchy of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0" i="0" kern="1200" dirty="0">
                <a:solidFill>
                  <a:schemeClr val="tx1"/>
                </a:solidFill>
                <a:effectLst/>
                <a:latin typeface="+mn-lt"/>
                <a:ea typeface="+mn-ea"/>
                <a:cs typeface="+mn-cs"/>
              </a:rPr>
              <a:t>The idea behind this hierarchy is that the control methods at the top of graphic are potentially more effective and protective than those at the bottom. Following this hierarchy normally leads to the implementation of inherently safer systems, where the risk of illness or injury has been reduced substantially.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let’s go the next slide. </a:t>
            </a:r>
            <a:r>
              <a:rPr lang="en-US" sz="1200" b="0" i="1" kern="1200" dirty="0">
                <a:solidFill>
                  <a:schemeClr val="tx1"/>
                </a:solidFill>
                <a:effectLst/>
                <a:latin typeface="+mn-lt"/>
                <a:ea typeface="+mn-ea"/>
                <a:cs typeface="+mn-cs"/>
              </a:rPr>
              <a:t>(Turn to next slide).</a:t>
            </a:r>
            <a:endParaRPr lang="en-US" sz="1200" b="0" i="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Elimination and Substitution</a:t>
            </a:r>
          </a:p>
          <a:p>
            <a:r>
              <a:rPr lang="en-US" sz="1200" b="0" i="0" kern="1200" dirty="0">
                <a:solidFill>
                  <a:schemeClr val="tx1"/>
                </a:solidFill>
                <a:effectLst/>
                <a:latin typeface="+mn-lt"/>
                <a:ea typeface="+mn-ea"/>
                <a:cs typeface="+mn-cs"/>
              </a:rPr>
              <a:t>Elimination and substitution, while most effective at reducing hazards, also tend to be the most difficult to implement in an existing process. If the process is still at the design or development stage, elimination and substitution of hazards may be inexpensive and simple to implement. For an existing process, major changes in equipment and procedures may be required to eliminate or substitute for a hazard.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Engineering Controls</a:t>
            </a:r>
          </a:p>
          <a:p>
            <a:r>
              <a:rPr lang="en-US" sz="1200" b="0" i="0" u="sng" kern="1200" dirty="0">
                <a:solidFill>
                  <a:schemeClr val="tx1"/>
                </a:solidFill>
                <a:effectLst/>
                <a:latin typeface="+mn-lt"/>
                <a:ea typeface="+mn-ea"/>
                <a:cs typeface="+mn-cs"/>
                <a:hlinkClick r:id="rId3"/>
              </a:rPr>
              <a:t>Engineering controls</a:t>
            </a:r>
            <a:r>
              <a:rPr lang="en-US" sz="1200" b="0" i="0" kern="1200" dirty="0">
                <a:solidFill>
                  <a:schemeClr val="tx1"/>
                </a:solidFill>
                <a:effectLst/>
                <a:latin typeface="+mn-lt"/>
                <a:ea typeface="+mn-ea"/>
                <a:cs typeface="+mn-cs"/>
              </a:rPr>
              <a:t> are favored over administrative and personal protective equipment (PPE) for controlling existing worker exposures in the workplace because they are designed to remove the hazard at the source, before it comes in contact with the worker. Well-designed engineering controls can be highly effective in protecting workers, and typically are independent of worker interactions to provide this high level of protection. The initial cost of engineering controls can be higher than the cost of administrative controls or PPE, but over the longer term, operating costs are frequently lower, and in some instances, can provide a cost savings in other areas of the process.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Administrative Controls/Worker Awareness and PPE</a:t>
            </a:r>
          </a:p>
          <a:p>
            <a:r>
              <a:rPr lang="en-US" sz="1200" b="0" i="0" kern="1200" dirty="0">
                <a:solidFill>
                  <a:schemeClr val="tx1"/>
                </a:solidFill>
                <a:effectLst/>
                <a:latin typeface="+mn-lt"/>
                <a:ea typeface="+mn-ea"/>
                <a:cs typeface="+mn-cs"/>
              </a:rPr>
              <a:t>Administrative controls and </a:t>
            </a:r>
            <a:r>
              <a:rPr lang="en-US" sz="1200" b="0" i="0" u="sng" kern="1200" dirty="0">
                <a:solidFill>
                  <a:schemeClr val="tx1"/>
                </a:solidFill>
                <a:effectLst/>
                <a:latin typeface="+mn-lt"/>
                <a:ea typeface="+mn-ea"/>
                <a:cs typeface="+mn-cs"/>
                <a:hlinkClick r:id="rId4"/>
              </a:rPr>
              <a:t>PPE</a:t>
            </a:r>
            <a:r>
              <a:rPr lang="en-US" sz="1200" b="0" i="0" kern="1200" dirty="0">
                <a:solidFill>
                  <a:schemeClr val="tx1"/>
                </a:solidFill>
                <a:effectLst/>
                <a:latin typeface="+mn-lt"/>
                <a:ea typeface="+mn-ea"/>
                <a:cs typeface="+mn-cs"/>
              </a:rPr>
              <a:t> are frequently used with existing processes where hazards are not particularly well controlled. Administrative controls and PPE programs may be relatively inexpensive to establish but, over the long term, can be very costly to sustain. These methods for protecting workers also have proven to be less effective than other measures, requiring significant effort by the affected workers.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Adapted from the </a:t>
            </a:r>
            <a:r>
              <a:rPr lang="en-US" sz="1200" b="1" dirty="0"/>
              <a:t>www.cdc.gov/niosh/topics/hierarchy/.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dirty="0"/>
          </a:p>
        </p:txBody>
      </p:sp>
      <p:sp>
        <p:nvSpPr>
          <p:cNvPr id="4" name="Slide Number Placeholder 3"/>
          <p:cNvSpPr>
            <a:spLocks noGrp="1"/>
          </p:cNvSpPr>
          <p:nvPr>
            <p:ph type="sldNum" sz="quarter" idx="10"/>
          </p:nvPr>
        </p:nvSpPr>
        <p:spPr/>
        <p:txBody>
          <a:bodyPr/>
          <a:lstStyle/>
          <a:p>
            <a:fld id="{9FFFAE84-0FFC-A549-BE14-9FC10893ADCF}" type="slidenum">
              <a:rPr lang="en-US" smtClean="0"/>
              <a:t>11</a:t>
            </a:fld>
            <a:endParaRPr lang="en-US" dirty="0"/>
          </a:p>
        </p:txBody>
      </p:sp>
    </p:spTree>
    <p:extLst>
      <p:ext uri="{BB962C8B-B14F-4D97-AF65-F5344CB8AC3E}">
        <p14:creationId xmlns:p14="http://schemas.microsoft.com/office/powerpoint/2010/main" val="288868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dirty="0"/>
              <a:t>When we eliminate a hazard, no one is exposed to it. We can work down the controls to find solutions, but we should always keep in mind that keeping workers and patients safe is our priority.</a:t>
            </a:r>
          </a:p>
          <a:p>
            <a:endParaRPr lang="en-US" sz="1200" dirty="0"/>
          </a:p>
          <a:p>
            <a:pPr marL="0" indent="0">
              <a:buNone/>
            </a:pPr>
            <a:r>
              <a:rPr lang="en-US" sz="1200" dirty="0"/>
              <a:t>Using the Hierarchy of Controls approach, we can find solutions that:</a:t>
            </a:r>
          </a:p>
          <a:p>
            <a:pPr marL="171450" indent="-171450">
              <a:buFont typeface="Arial"/>
              <a:buChar char="•"/>
            </a:pPr>
            <a:r>
              <a:rPr lang="en-US" sz="1200" b="1" dirty="0"/>
              <a:t>Eliminate the opportunity for errors</a:t>
            </a:r>
          </a:p>
          <a:p>
            <a:pPr marL="171450" indent="-171450">
              <a:buFont typeface="Arial"/>
              <a:buChar char="•"/>
            </a:pPr>
            <a:r>
              <a:rPr lang="en-US" sz="1200" b="1" dirty="0"/>
              <a:t>Make it hard to do the wrong thing</a:t>
            </a:r>
          </a:p>
          <a:p>
            <a:pPr marL="171450" indent="-171450">
              <a:buFont typeface="Arial"/>
              <a:buChar char="•"/>
            </a:pPr>
            <a:r>
              <a:rPr lang="en-US" sz="1200" b="1" dirty="0"/>
              <a:t>Make it easy to do the right thing</a:t>
            </a:r>
          </a:p>
          <a:p>
            <a:endParaRPr lang="en-US" dirty="0"/>
          </a:p>
          <a:p>
            <a:r>
              <a:rPr lang="en-US" dirty="0"/>
              <a:t>Let’s review each of these controls. </a:t>
            </a:r>
            <a:r>
              <a:rPr lang="en-US" i="1" dirty="0"/>
              <a:t>(</a:t>
            </a:r>
            <a:r>
              <a:rPr lang="en-US" b="0" i="1" dirty="0"/>
              <a:t>Turn to next slide).</a:t>
            </a:r>
          </a:p>
        </p:txBody>
      </p:sp>
      <p:sp>
        <p:nvSpPr>
          <p:cNvPr id="4" name="Slide Number Placeholder 3"/>
          <p:cNvSpPr>
            <a:spLocks noGrp="1"/>
          </p:cNvSpPr>
          <p:nvPr>
            <p:ph type="sldNum" sz="quarter" idx="10"/>
          </p:nvPr>
        </p:nvSpPr>
        <p:spPr/>
        <p:txBody>
          <a:bodyPr/>
          <a:lstStyle/>
          <a:p>
            <a:fld id="{9FFFAE84-0FFC-A549-BE14-9FC10893ADCF}" type="slidenum">
              <a:rPr lang="en-US" smtClean="0"/>
              <a:t>12</a:t>
            </a:fld>
            <a:endParaRPr lang="en-US" dirty="0"/>
          </a:p>
        </p:txBody>
      </p:sp>
    </p:spTree>
    <p:extLst>
      <p:ext uri="{BB962C8B-B14F-4D97-AF65-F5344CB8AC3E}">
        <p14:creationId xmlns:p14="http://schemas.microsoft.com/office/powerpoint/2010/main" val="86080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3034"/>
          </a:xfrm>
        </p:spPr>
        <p:txBody>
          <a:bodyPr/>
          <a:lstStyle/>
          <a:p>
            <a:pPr marL="0" lvl="0" indent="0" algn="l" defTabSz="457200" eaLnBrk="0" hangingPunct="0">
              <a:spcBef>
                <a:spcPts val="325"/>
              </a:spcBef>
              <a:spcAft>
                <a:spcPts val="800"/>
              </a:spcAft>
              <a:buFontTx/>
              <a:buNone/>
            </a:pPr>
            <a:r>
              <a:rPr lang="en-US" altLang="en-US" sz="1200" b="1" i="0" spc="0" dirty="0">
                <a:latin typeface="+mn-lt"/>
                <a:cs typeface="Arial" panose="020B0604020202020204" pitchFamily="34" charset="0"/>
              </a:rPr>
              <a:t>Instructions: </a:t>
            </a:r>
            <a:r>
              <a:rPr lang="en-US" altLang="en-US" sz="1200" b="0" i="1" spc="0" dirty="0">
                <a:latin typeface="+mn-lt"/>
                <a:cs typeface="Arial" panose="020B0604020202020204" pitchFamily="34" charset="0"/>
              </a:rPr>
              <a:t>Review the following concepts, then hold a discussion using the questions below.</a:t>
            </a:r>
          </a:p>
          <a:p>
            <a:pPr marL="0" lvl="0" indent="0" algn="l" defTabSz="457200" eaLnBrk="0" hangingPunct="0">
              <a:spcBef>
                <a:spcPts val="325"/>
              </a:spcBef>
              <a:spcAft>
                <a:spcPts val="800"/>
              </a:spcAft>
              <a:buFontTx/>
              <a:buNone/>
            </a:pPr>
            <a:endParaRPr lang="en-US" altLang="en-US" sz="1200" b="0" i="1" spc="0" dirty="0">
              <a:latin typeface="+mn-lt"/>
              <a:cs typeface="Arial" panose="020B0604020202020204" pitchFamily="34" charset="0"/>
            </a:endParaRPr>
          </a:p>
          <a:p>
            <a:pPr marL="0" marR="0" lvl="0" indent="0" algn="l" defTabSz="457200" rtl="0" eaLnBrk="0" fontAlgn="auto" latinLnBrk="0" hangingPunct="0">
              <a:lnSpc>
                <a:spcPct val="100000"/>
              </a:lnSpc>
              <a:spcBef>
                <a:spcPts val="325"/>
              </a:spcBef>
              <a:spcAft>
                <a:spcPts val="800"/>
              </a:spcAft>
              <a:buClrTx/>
              <a:buSzTx/>
              <a:buFontTx/>
              <a:buNone/>
              <a:tabLst/>
              <a:defRPr/>
            </a:pPr>
            <a:r>
              <a:rPr lang="en-US" altLang="en-US" sz="1200" b="1" spc="0" dirty="0">
                <a:latin typeface="+mn-lt"/>
                <a:cs typeface="Arial" panose="020B0604020202020204" pitchFamily="34" charset="0"/>
              </a:rPr>
              <a:t>Facilitator: </a:t>
            </a:r>
            <a:r>
              <a:rPr lang="en-US" altLang="en-US" sz="1200" b="0" spc="0" dirty="0">
                <a:latin typeface="+mn-lt"/>
                <a:cs typeface="Arial" panose="020B0604020202020204" pitchFamily="34" charset="0"/>
              </a:rPr>
              <a:t> Look at the bottom of </a:t>
            </a:r>
            <a:r>
              <a:rPr lang="en-US" altLang="en-US" sz="1200" b="1" spc="0" dirty="0">
                <a:latin typeface="+mn-lt"/>
                <a:cs typeface="Arial" panose="020B0604020202020204" pitchFamily="34" charset="0"/>
              </a:rPr>
              <a:t>page 4 in the Workplace Safety Primer. </a:t>
            </a:r>
            <a:r>
              <a:rPr lang="en-US" altLang="en-US" sz="1200" b="0" spc="0" dirty="0">
                <a:latin typeface="+mn-lt"/>
                <a:cs typeface="Arial" panose="020B0604020202020204" pitchFamily="34" charset="0"/>
              </a:rPr>
              <a:t>Let’s review elimination and substitution….</a:t>
            </a:r>
          </a:p>
          <a:p>
            <a:pPr marL="0" lvl="0" indent="0" algn="l" defTabSz="457200" eaLnBrk="0" hangingPunct="0">
              <a:spcBef>
                <a:spcPts val="325"/>
              </a:spcBef>
              <a:spcAft>
                <a:spcPts val="800"/>
              </a:spcAft>
              <a:buFontTx/>
              <a:buNone/>
            </a:pPr>
            <a:endParaRPr lang="en-US" altLang="en-US" sz="1200" b="0" i="1" spc="0" dirty="0">
              <a:latin typeface="+mn-lt"/>
              <a:cs typeface="Arial" panose="020B0604020202020204" pitchFamily="34" charset="0"/>
            </a:endParaRPr>
          </a:p>
          <a:p>
            <a:pPr marL="0" lvl="0" indent="0" algn="l" defTabSz="457200" eaLnBrk="0" hangingPunct="0">
              <a:spcBef>
                <a:spcPts val="325"/>
              </a:spcBef>
              <a:spcAft>
                <a:spcPts val="800"/>
              </a:spcAft>
              <a:buFontTx/>
              <a:buNone/>
            </a:pPr>
            <a:r>
              <a:rPr lang="en-US" altLang="en-US" sz="1200" b="1" spc="0" dirty="0">
                <a:latin typeface="+mn-lt"/>
                <a:cs typeface="Arial" panose="020B0604020202020204" pitchFamily="34" charset="0"/>
              </a:rPr>
              <a:t>Elimination</a:t>
            </a:r>
          </a:p>
          <a:p>
            <a:pPr marL="0" lvl="0" indent="0" algn="l" defTabSz="457200" eaLnBrk="0" hangingPunct="0">
              <a:spcBef>
                <a:spcPts val="325"/>
              </a:spcBef>
              <a:spcAft>
                <a:spcPts val="800"/>
              </a:spcAft>
              <a:buFontTx/>
              <a:buNone/>
            </a:pPr>
            <a:r>
              <a:rPr lang="en-US" altLang="en-US" sz="1200" spc="0" dirty="0">
                <a:latin typeface="+mn-lt"/>
                <a:cs typeface="Arial" panose="020B0604020202020204" pitchFamily="34" charset="0"/>
              </a:rPr>
              <a:t>The best way to protect employees is to remove/eliminate the hazards from the work environment altogether. Then you directly address the hazard and do not depend on employees’ actions to be effective. </a:t>
            </a:r>
          </a:p>
          <a:p>
            <a:pPr marL="0" lvl="0" indent="0" algn="l" defTabSz="457200" eaLnBrk="0" hangingPunct="0">
              <a:spcBef>
                <a:spcPts val="325"/>
              </a:spcBef>
              <a:spcAft>
                <a:spcPts val="800"/>
              </a:spcAft>
              <a:buFontTx/>
              <a:buNone/>
            </a:pPr>
            <a:endParaRPr lang="en-US" altLang="en-US" sz="1200" spc="0" dirty="0">
              <a:latin typeface="+mn-lt"/>
              <a:cs typeface="Arial" panose="020B0604020202020204" pitchFamily="34" charset="0"/>
            </a:endParaRPr>
          </a:p>
          <a:p>
            <a:pPr marL="0" lvl="0" indent="0" algn="l" defTabSz="457200" eaLnBrk="0" hangingPunct="0">
              <a:spcBef>
                <a:spcPts val="325"/>
              </a:spcBef>
              <a:spcAft>
                <a:spcPts val="800"/>
              </a:spcAft>
              <a:buFontTx/>
              <a:buNone/>
            </a:pPr>
            <a:r>
              <a:rPr lang="en-US" altLang="en-US" sz="1200" spc="0" dirty="0">
                <a:latin typeface="+mn-lt"/>
                <a:cs typeface="Arial" panose="020B0604020202020204" pitchFamily="34" charset="0"/>
              </a:rPr>
              <a:t>Examples include:</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Leaky pipe fixed so floor does not have wet spots</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Asbestos removed from a facility</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Facility built without asbestos</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Lead-free paint and plumbing</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Medical equipment without latex or PVC</a:t>
            </a:r>
          </a:p>
          <a:p>
            <a:pPr marL="171450" lvl="0" indent="-171450" algn="l" defTabSz="457200" eaLnBrk="0" hangingPunct="0">
              <a:spcBef>
                <a:spcPct val="0"/>
              </a:spcBef>
              <a:spcAft>
                <a:spcPts val="800"/>
              </a:spcAft>
              <a:buFont typeface="Arial"/>
              <a:buChar char="•"/>
            </a:pPr>
            <a:r>
              <a:rPr lang="en-US" altLang="en-US" sz="1200" spc="0" dirty="0">
                <a:latin typeface="+mn-lt"/>
                <a:cs typeface="Arial" panose="020B0604020202020204" pitchFamily="34" charset="0"/>
              </a:rPr>
              <a:t>Thermometers without mercury</a:t>
            </a:r>
          </a:p>
          <a:p>
            <a:pPr marL="0" lvl="0" indent="0" algn="l" defTabSz="457200" eaLnBrk="0" hangingPunct="0">
              <a:spcBef>
                <a:spcPct val="0"/>
              </a:spcBef>
              <a:buFontTx/>
              <a:buNone/>
            </a:pPr>
            <a:endParaRPr lang="en-US" altLang="en-US" sz="1200" b="1" spc="0" dirty="0">
              <a:solidFill>
                <a:srgbClr val="FFFFFF"/>
              </a:solidFill>
              <a:latin typeface="+mn-lt"/>
              <a:ea typeface="Calibri" panose="020F0502020204030204" pitchFamily="34" charset="0"/>
              <a:cs typeface="Arial" panose="020B0604020202020204" pitchFamily="34" charset="0"/>
            </a:endParaRPr>
          </a:p>
          <a:p>
            <a:pPr marL="0" lvl="0" indent="0" algn="l" defTabSz="457200" eaLnBrk="0" hangingPunct="0">
              <a:spcBef>
                <a:spcPct val="0"/>
              </a:spcBef>
              <a:buFontTx/>
              <a:buNone/>
            </a:pPr>
            <a:r>
              <a:rPr lang="en-US" altLang="en-US" sz="1200" b="1" spc="0" dirty="0">
                <a:solidFill>
                  <a:srgbClr val="FFFFFF"/>
                </a:solidFill>
                <a:latin typeface="+mn-lt"/>
                <a:ea typeface="Calibri" panose="020F0502020204030204" pitchFamily="34" charset="0"/>
                <a:cs typeface="Arial" panose="020B0604020202020204" pitchFamily="34" charset="0"/>
              </a:rPr>
              <a:t>Substitution</a:t>
            </a:r>
            <a:endParaRPr lang="en-US" altLang="en-US" sz="1200" spc="0" dirty="0">
              <a:latin typeface="+mn-lt"/>
              <a:ea typeface="Tahoma" panose="020B0604030504040204" pitchFamily="34" charset="0"/>
              <a:cs typeface="Arial" panose="020B0604020202020204" pitchFamily="34" charset="0"/>
            </a:endParaRPr>
          </a:p>
          <a:p>
            <a:pPr marL="0" lvl="0" indent="0" algn="l" defTabSz="457200" eaLnBrk="0" hangingPunct="0">
              <a:spcBef>
                <a:spcPct val="0"/>
              </a:spcBef>
              <a:buFontTx/>
              <a:buNone/>
            </a:pPr>
            <a:r>
              <a:rPr lang="en-US" altLang="en-US" sz="1200" spc="0" dirty="0">
                <a:latin typeface="+mn-lt"/>
                <a:ea typeface="Tahoma" panose="020B0604030504040204" pitchFamily="34" charset="0"/>
                <a:cs typeface="Arial" panose="020B0604020202020204" pitchFamily="34" charset="0"/>
              </a:rPr>
              <a:t>Another way to remove the hazard is to replace it with a safer alternative. Examples include:</a:t>
            </a:r>
            <a:endParaRPr lang="en-US" altLang="en-US" sz="1200" spc="0" dirty="0">
              <a:latin typeface="+mn-lt"/>
              <a:ea typeface="+mn-ea"/>
              <a:cs typeface="Arial" panose="020B0604020202020204" pitchFamily="34" charset="0"/>
            </a:endParaRPr>
          </a:p>
          <a:p>
            <a:pPr marL="171450" lvl="0" indent="-171450" algn="l" defTabSz="457200" eaLnBrk="0" hangingPunct="0">
              <a:spcBef>
                <a:spcPct val="0"/>
              </a:spcBef>
              <a:buFont typeface="Arial"/>
              <a:buChar char="•"/>
            </a:pPr>
            <a:r>
              <a:rPr lang="en-US" altLang="en-US" sz="1200" spc="0" dirty="0">
                <a:latin typeface="+mn-lt"/>
                <a:cs typeface="Arial" panose="020B0604020202020204" pitchFamily="34" charset="0"/>
              </a:rPr>
              <a:t>Substitute safer sterilizing process for ethylene oxide</a:t>
            </a:r>
          </a:p>
          <a:p>
            <a:pPr marL="171450" lvl="0" indent="-171450" algn="l" defTabSz="457200" eaLnBrk="0" hangingPunct="0">
              <a:spcBef>
                <a:spcPct val="0"/>
              </a:spcBef>
              <a:buFont typeface="Arial"/>
              <a:buChar char="•"/>
            </a:pPr>
            <a:r>
              <a:rPr lang="en-US" altLang="en-US" sz="1200" spc="0" dirty="0">
                <a:latin typeface="+mn-lt"/>
                <a:cs typeface="Arial" panose="020B0604020202020204" pitchFamily="34" charset="0"/>
              </a:rPr>
              <a:t>Use less toxic cleaning products to clean office areas</a:t>
            </a:r>
          </a:p>
          <a:p>
            <a:pPr marL="171450" lvl="0" indent="-171450" algn="l" defTabSz="457200" eaLnBrk="0" hangingPunct="0">
              <a:spcBef>
                <a:spcPct val="0"/>
              </a:spcBef>
              <a:buFont typeface="Arial"/>
              <a:buChar char="•"/>
            </a:pPr>
            <a:r>
              <a:rPr lang="en-US" altLang="en-US" sz="1200" spc="0" dirty="0">
                <a:latin typeface="+mn-lt"/>
                <a:cs typeface="Arial" panose="020B0604020202020204" pitchFamily="34" charset="0"/>
              </a:rPr>
              <a:t>Use gloves made with </a:t>
            </a:r>
            <a:r>
              <a:rPr lang="en-US" altLang="en-US" sz="1200" spc="0" dirty="0" err="1">
                <a:latin typeface="+mn-lt"/>
                <a:cs typeface="Arial" panose="020B0604020202020204" pitchFamily="34" charset="0"/>
              </a:rPr>
              <a:t>nonlatex</a:t>
            </a:r>
            <a:r>
              <a:rPr lang="en-US" altLang="en-US" sz="1200" spc="0" dirty="0">
                <a:latin typeface="+mn-lt"/>
                <a:cs typeface="Arial" panose="020B0604020202020204" pitchFamily="34" charset="0"/>
              </a:rPr>
              <a:t> material instead of latex</a:t>
            </a:r>
          </a:p>
          <a:p>
            <a:endParaRPr lang="en-US" dirty="0">
              <a:latin typeface="+mn-lt"/>
            </a:endParaRPr>
          </a:p>
          <a:p>
            <a:r>
              <a:rPr lang="en-US" sz="1400" b="1" dirty="0">
                <a:latin typeface="+mn-lt"/>
              </a:rPr>
              <a:t>DISCUSSION</a:t>
            </a:r>
          </a:p>
          <a:p>
            <a:r>
              <a:rPr lang="en-US" sz="1400" b="1" dirty="0">
                <a:latin typeface="+mn-lt"/>
              </a:rPr>
              <a:t>Can you name any others? </a:t>
            </a:r>
          </a:p>
          <a:p>
            <a:r>
              <a:rPr lang="en-US" sz="1400" b="1" dirty="0">
                <a:latin typeface="+mn-lt"/>
              </a:rPr>
              <a:t>Can you provide an example of something else you have eliminated or substituted in your workplace?</a:t>
            </a:r>
          </a:p>
        </p:txBody>
      </p:sp>
      <p:sp>
        <p:nvSpPr>
          <p:cNvPr id="4" name="Slide Number Placeholder 3"/>
          <p:cNvSpPr>
            <a:spLocks noGrp="1"/>
          </p:cNvSpPr>
          <p:nvPr>
            <p:ph type="sldNum" sz="quarter" idx="10"/>
          </p:nvPr>
        </p:nvSpPr>
        <p:spPr/>
        <p:txBody>
          <a:bodyPr/>
          <a:lstStyle/>
          <a:p>
            <a:fld id="{9FFFAE84-0FFC-A549-BE14-9FC10893ADCF}" type="slidenum">
              <a:rPr lang="en-US" smtClean="0"/>
              <a:t>13</a:t>
            </a:fld>
            <a:endParaRPr lang="en-US" dirty="0"/>
          </a:p>
        </p:txBody>
      </p:sp>
    </p:spTree>
    <p:extLst>
      <p:ext uri="{BB962C8B-B14F-4D97-AF65-F5344CB8AC3E}">
        <p14:creationId xmlns:p14="http://schemas.microsoft.com/office/powerpoint/2010/main" val="1597243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55560"/>
          </a:xfr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1200" b="1" i="0" spc="0" dirty="0">
                <a:latin typeface="+mn-lt"/>
                <a:cs typeface="Arial" panose="020B0604020202020204" pitchFamily="34" charset="0"/>
              </a:rPr>
              <a:t>Instructions: </a:t>
            </a:r>
            <a:r>
              <a:rPr lang="en-US" altLang="en-US" sz="1200" b="0" i="1" spc="0" dirty="0">
                <a:latin typeface="+mn-lt"/>
                <a:cs typeface="Arial" panose="020B0604020202020204" pitchFamily="34" charset="0"/>
              </a:rPr>
              <a:t>Review the following concepts, then hold a discussion using the questions below.</a:t>
            </a:r>
          </a:p>
          <a:p>
            <a:pPr lvl="0" algn="l" defTabSz="457200">
              <a:spcBef>
                <a:spcPct val="0"/>
              </a:spcBef>
              <a:buFontTx/>
              <a:buNone/>
            </a:pPr>
            <a:endParaRPr lang="en-US" altLang="en-US" sz="1200" b="1" spc="0" dirty="0">
              <a:latin typeface="+mn-lt"/>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1200" b="1" spc="0" dirty="0">
                <a:latin typeface="+mn-lt"/>
                <a:cs typeface="Arial" panose="020B0604020202020204" pitchFamily="34" charset="0"/>
              </a:rPr>
              <a:t>Facilitator: </a:t>
            </a:r>
            <a:r>
              <a:rPr lang="en-US" altLang="en-US" sz="1200" b="0" spc="0" dirty="0">
                <a:latin typeface="+mn-lt"/>
                <a:cs typeface="Arial" panose="020B0604020202020204" pitchFamily="34" charset="0"/>
              </a:rPr>
              <a:t>Turn to </a:t>
            </a:r>
            <a:r>
              <a:rPr lang="en-US" altLang="en-US" sz="1200" b="1" spc="0" dirty="0">
                <a:latin typeface="+mn-lt"/>
                <a:cs typeface="Arial" panose="020B0604020202020204" pitchFamily="34" charset="0"/>
              </a:rPr>
              <a:t>page 5 of the Workplace Safety Primer. </a:t>
            </a:r>
            <a:r>
              <a:rPr lang="en-US" altLang="en-US" sz="1200" b="0" spc="0" dirty="0">
                <a:latin typeface="+mn-lt"/>
                <a:cs typeface="Arial" panose="020B0604020202020204" pitchFamily="34" charset="0"/>
              </a:rPr>
              <a:t>Let’s look at engineering controls…</a:t>
            </a:r>
          </a:p>
          <a:p>
            <a:pPr lvl="0" algn="l" defTabSz="457200">
              <a:spcBef>
                <a:spcPct val="0"/>
              </a:spcBef>
              <a:buFontTx/>
              <a:buNone/>
            </a:pPr>
            <a:endParaRPr lang="en-US" altLang="en-US" sz="1200" b="1" spc="0" dirty="0">
              <a:latin typeface="+mn-lt"/>
              <a:cs typeface="Arial" panose="020B0604020202020204" pitchFamily="34" charset="0"/>
            </a:endParaRPr>
          </a:p>
          <a:p>
            <a:pPr lvl="0" algn="l" defTabSz="457200">
              <a:spcBef>
                <a:spcPct val="0"/>
              </a:spcBef>
              <a:buFontTx/>
              <a:buNone/>
            </a:pPr>
            <a:r>
              <a:rPr lang="en-US" altLang="en-US" sz="1200" b="1" spc="0" dirty="0">
                <a:latin typeface="+mn-lt"/>
                <a:cs typeface="Arial" panose="020B0604020202020204" pitchFamily="34" charset="0"/>
              </a:rPr>
              <a:t>Engineering controls </a:t>
            </a:r>
            <a:r>
              <a:rPr lang="en-US" altLang="en-US" sz="1200" spc="0" dirty="0">
                <a:latin typeface="+mn-lt"/>
                <a:cs typeface="Arial" panose="020B0604020202020204" pitchFamily="34" charset="0"/>
              </a:rPr>
              <a:t>remove the hazard at the source so that it is kept away from the employees. They directly address the hazard and do not depend as much on employees’ actions to be effective.</a:t>
            </a:r>
          </a:p>
          <a:p>
            <a:pPr marL="0" lvl="0" indent="0" algn="l" defTabSz="457200">
              <a:spcBef>
                <a:spcPct val="0"/>
              </a:spcBef>
              <a:buFontTx/>
              <a:buNone/>
            </a:pPr>
            <a:endParaRPr lang="en-US" altLang="en-US" sz="1200" b="0" spc="0" dirty="0">
              <a:latin typeface="+mn-lt"/>
              <a:cs typeface="Arial" panose="020B0604020202020204" pitchFamily="34" charset="0"/>
            </a:endParaRPr>
          </a:p>
          <a:p>
            <a:pPr marL="0" lvl="0" indent="0" algn="l" defTabSz="457200">
              <a:spcBef>
                <a:spcPct val="0"/>
              </a:spcBef>
              <a:buFontTx/>
              <a:buNone/>
            </a:pPr>
            <a:r>
              <a:rPr lang="en-US" altLang="en-US" sz="1200" b="0" spc="0" dirty="0">
                <a:latin typeface="+mn-lt"/>
                <a:cs typeface="Arial" panose="020B0604020202020204" pitchFamily="34" charset="0"/>
              </a:rPr>
              <a:t>Examples include:</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Local exhaust ventilation where infectious agents or toxic materials are found</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Using needles with a safety mechanism that is triggered automatically</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Using “no-lift” hampers for linen</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Sharps disposal containers</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Equipment used to help lift, mobilize, position or transfer a patient</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Lead-shielded walls surrounding radiation-producing equipment</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Carts for transporting supplies</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Powered cart/truck for moving heavy items</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Beds that change height and position at the touch of a button</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Powered transport chairs</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Nonskid mats or flooring in areas that can be wet</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Microfiber mop</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Telephone headset</a:t>
            </a:r>
          </a:p>
          <a:p>
            <a:pPr marL="171450" lvl="0" indent="-171450" algn="l" defTabSz="457200">
              <a:spcBef>
                <a:spcPct val="0"/>
              </a:spcBef>
              <a:buFont typeface="Arial"/>
              <a:buChar char="•"/>
            </a:pPr>
            <a:r>
              <a:rPr lang="en-US" altLang="en-US" sz="1200" b="0" spc="0" dirty="0">
                <a:latin typeface="+mn-lt"/>
                <a:cs typeface="Arial" panose="020B0604020202020204" pitchFamily="34" charset="0"/>
              </a:rPr>
              <a:t>Adjustable-height computer workstation</a:t>
            </a:r>
          </a:p>
          <a:p>
            <a:endParaRPr lang="en-US" sz="1200" b="1" dirty="0">
              <a:latin typeface="+mn-lt"/>
            </a:endParaRPr>
          </a:p>
          <a:p>
            <a:r>
              <a:rPr lang="en-US" sz="1200" b="1" dirty="0">
                <a:latin typeface="+mn-lt"/>
              </a:rPr>
              <a:t>DISCUSSION </a:t>
            </a:r>
          </a:p>
          <a:p>
            <a:r>
              <a:rPr lang="en-US" sz="1200" b="1" dirty="0">
                <a:latin typeface="+mn-lt"/>
              </a:rPr>
              <a:t>Can you name any others? </a:t>
            </a:r>
          </a:p>
          <a:p>
            <a:r>
              <a:rPr lang="en-US" sz="1200" b="1" dirty="0">
                <a:latin typeface="+mn-lt"/>
              </a:rPr>
              <a:t>Can you provide an example of an engineering control in your facility?</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14</a:t>
            </a:fld>
            <a:endParaRPr lang="en-US" dirty="0"/>
          </a:p>
        </p:txBody>
      </p:sp>
    </p:spTree>
    <p:extLst>
      <p:ext uri="{BB962C8B-B14F-4D97-AF65-F5344CB8AC3E}">
        <p14:creationId xmlns:p14="http://schemas.microsoft.com/office/powerpoint/2010/main" val="4261996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auto" latinLnBrk="0" hangingPunct="0">
              <a:lnSpc>
                <a:spcPct val="100000"/>
              </a:lnSpc>
              <a:spcBef>
                <a:spcPts val="325"/>
              </a:spcBef>
              <a:spcAft>
                <a:spcPts val="800"/>
              </a:spcAft>
              <a:buClrTx/>
              <a:buSzTx/>
              <a:buFontTx/>
              <a:buNone/>
              <a:tabLst/>
              <a:defRPr/>
            </a:pPr>
            <a:r>
              <a:rPr lang="en-US" altLang="en-US" sz="1200" b="1" i="0" spc="0" dirty="0">
                <a:latin typeface="+mn-lt"/>
                <a:cs typeface="Arial" panose="020B0604020202020204" pitchFamily="34" charset="0"/>
              </a:rPr>
              <a:t>Instructions: </a:t>
            </a:r>
            <a:r>
              <a:rPr lang="en-US" altLang="en-US" sz="1200" b="0" i="1" spc="0" dirty="0">
                <a:latin typeface="+mn-lt"/>
                <a:cs typeface="Arial" panose="020B0604020202020204" pitchFamily="34" charset="0"/>
              </a:rPr>
              <a:t>Review the following concepts, then hold a discussion using the questions below.</a:t>
            </a:r>
          </a:p>
          <a:p>
            <a:pPr marL="0" marR="0" lvl="0" indent="0" algn="l" defTabSz="457200" rtl="0" eaLnBrk="0" fontAlgn="auto" latinLnBrk="0" hangingPunct="0">
              <a:lnSpc>
                <a:spcPct val="100000"/>
              </a:lnSpc>
              <a:spcBef>
                <a:spcPts val="325"/>
              </a:spcBef>
              <a:spcAft>
                <a:spcPts val="800"/>
              </a:spcAft>
              <a:buClrTx/>
              <a:buSzTx/>
              <a:buFontTx/>
              <a:buNone/>
              <a:tabLst/>
              <a:defRPr/>
            </a:pPr>
            <a:endParaRPr lang="en-US" altLang="en-US" sz="1200" b="1" spc="0" dirty="0">
              <a:latin typeface="+mn-lt"/>
              <a:cs typeface="Arial" panose="020B0604020202020204" pitchFamily="34" charset="0"/>
            </a:endParaRPr>
          </a:p>
          <a:p>
            <a:pPr marL="0" marR="0" lvl="0" indent="0" algn="l" defTabSz="457200" rtl="0" eaLnBrk="0" fontAlgn="auto" latinLnBrk="0" hangingPunct="0">
              <a:lnSpc>
                <a:spcPct val="100000"/>
              </a:lnSpc>
              <a:spcBef>
                <a:spcPts val="325"/>
              </a:spcBef>
              <a:spcAft>
                <a:spcPts val="800"/>
              </a:spcAft>
              <a:buClrTx/>
              <a:buSzTx/>
              <a:buFontTx/>
              <a:buNone/>
              <a:tabLst/>
              <a:defRPr/>
            </a:pPr>
            <a:r>
              <a:rPr lang="en-US" altLang="en-US" sz="1200" b="1" spc="0" dirty="0">
                <a:latin typeface="+mn-lt"/>
                <a:cs typeface="Arial" panose="020B0604020202020204" pitchFamily="34" charset="0"/>
              </a:rPr>
              <a:t>Facilitator: </a:t>
            </a:r>
            <a:r>
              <a:rPr lang="en-US" altLang="en-US" sz="1200" b="0" spc="0" dirty="0">
                <a:latin typeface="+mn-lt"/>
                <a:cs typeface="Arial" panose="020B0604020202020204" pitchFamily="34" charset="0"/>
              </a:rPr>
              <a:t>Now, let’s discuss administrative controls at the bottom of </a:t>
            </a:r>
            <a:r>
              <a:rPr lang="en-US" altLang="en-US" sz="1200" b="1" spc="0" dirty="0">
                <a:latin typeface="+mn-lt"/>
                <a:cs typeface="Arial" panose="020B0604020202020204" pitchFamily="34" charset="0"/>
              </a:rPr>
              <a:t>page 5 of the Workplace Safety Primer.</a:t>
            </a:r>
            <a:endParaRPr lang="en-US" altLang="en-US" sz="1200" b="0" spc="0" dirty="0">
              <a:latin typeface="+mn-lt"/>
              <a:cs typeface="Arial" panose="020B0604020202020204" pitchFamily="34" charset="0"/>
            </a:endParaRPr>
          </a:p>
          <a:p>
            <a:pPr marL="0" marR="0" lvl="0" indent="0" algn="l" defTabSz="457200" rtl="0" eaLnBrk="0" fontAlgn="auto" latinLnBrk="0" hangingPunct="0">
              <a:lnSpc>
                <a:spcPct val="100000"/>
              </a:lnSpc>
              <a:spcBef>
                <a:spcPts val="325"/>
              </a:spcBef>
              <a:spcAft>
                <a:spcPts val="800"/>
              </a:spcAft>
              <a:buClrTx/>
              <a:buSzTx/>
              <a:buFontTx/>
              <a:buNone/>
              <a:tabLst/>
              <a:defRPr/>
            </a:pPr>
            <a:endParaRPr lang="en-US" altLang="en-US" sz="1200" spc="0" dirty="0">
              <a:latin typeface="Arial" panose="020B0604020202020204" pitchFamily="34" charset="0"/>
              <a:cs typeface="Arial" panose="020B0604020202020204" pitchFamily="34" charset="0"/>
            </a:endParaRPr>
          </a:p>
          <a:p>
            <a:pPr marL="0" marR="0" lvl="0" indent="0" algn="l" defTabSz="457200" rtl="0" eaLnBrk="0" fontAlgn="auto" latinLnBrk="0" hangingPunct="0">
              <a:lnSpc>
                <a:spcPct val="100000"/>
              </a:lnSpc>
              <a:spcBef>
                <a:spcPts val="325"/>
              </a:spcBef>
              <a:spcAft>
                <a:spcPts val="800"/>
              </a:spcAft>
              <a:buClrTx/>
              <a:buSzTx/>
              <a:buFontTx/>
              <a:buNone/>
              <a:tabLst/>
              <a:defRPr/>
            </a:pPr>
            <a:r>
              <a:rPr lang="en-US" altLang="en-US" sz="1200" spc="0" dirty="0">
                <a:latin typeface="Arial" panose="020B0604020202020204" pitchFamily="34" charset="0"/>
                <a:cs typeface="Arial" panose="020B0604020202020204" pitchFamily="34" charset="0"/>
              </a:rPr>
              <a:t>When a hazard cannot be eliminated or engineered out, another option is to change work procedures and safety rules to limit employees’ exposure to the danger. These often are called </a:t>
            </a:r>
            <a:r>
              <a:rPr lang="en-US" altLang="en-US" sz="1200" b="1" spc="0" dirty="0">
                <a:latin typeface="Arial" panose="020B0604020202020204" pitchFamily="34" charset="0"/>
                <a:cs typeface="Arial" panose="020B0604020202020204" pitchFamily="34" charset="0"/>
              </a:rPr>
              <a:t>administrative controls.</a:t>
            </a:r>
          </a:p>
          <a:p>
            <a:pPr marL="0" lvl="0" indent="0" algn="l" defTabSz="457200" eaLnBrk="0" hangingPunct="0">
              <a:spcBef>
                <a:spcPct val="0"/>
              </a:spcBef>
              <a:spcAft>
                <a:spcPts val="800"/>
              </a:spcAft>
              <a:buFontTx/>
              <a:buNone/>
            </a:pPr>
            <a:endParaRPr lang="en-US" altLang="en-US" sz="1200" spc="0" dirty="0">
              <a:latin typeface="Arial" panose="020B0604020202020204" pitchFamily="34" charset="0"/>
              <a:cs typeface="Arial" panose="020B0604020202020204" pitchFamily="34" charset="0"/>
            </a:endParaRPr>
          </a:p>
          <a:p>
            <a:pPr marL="0" lvl="0" indent="0" algn="l" defTabSz="457200" eaLnBrk="0" hangingPunct="0">
              <a:spcBef>
                <a:spcPct val="0"/>
              </a:spcBef>
              <a:spcAft>
                <a:spcPts val="800"/>
              </a:spcAft>
              <a:buFontTx/>
              <a:buNone/>
            </a:pPr>
            <a:r>
              <a:rPr lang="en-US" altLang="en-US" sz="1200" spc="0" dirty="0">
                <a:latin typeface="Arial" panose="020B0604020202020204" pitchFamily="34" charset="0"/>
                <a:cs typeface="Arial" panose="020B0604020202020204" pitchFamily="34" charset="0"/>
              </a:rPr>
              <a:t>Examples include</a:t>
            </a:r>
            <a:r>
              <a:rPr lang="en-US" altLang="en-US" dirty="0">
                <a:latin typeface="Arial" panose="020B0604020202020204" pitchFamily="34" charset="0"/>
                <a:cs typeface="Arial" panose="020B0604020202020204" pitchFamily="34" charset="0"/>
              </a:rPr>
              <a:t>:</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Assigning enough people to do the job safely</a:t>
            </a:r>
          </a:p>
          <a:p>
            <a:pPr marL="171450" lvl="0" indent="-171450" algn="l" defTabSz="457200" eaLnBrk="0" hangingPunct="0">
              <a:spcBef>
                <a:spcPct val="0"/>
              </a:spcBef>
              <a:spcAft>
                <a:spcPts val="800"/>
              </a:spcAft>
              <a:buFont typeface="Arial"/>
              <a:buChar char="•"/>
            </a:pPr>
            <a:r>
              <a:rPr lang="en-US" altLang="en-US" sz="1200" b="0" spc="0" dirty="0">
                <a:latin typeface="Arial" panose="020B0604020202020204" pitchFamily="34" charset="0"/>
                <a:cs typeface="Arial" panose="020B0604020202020204" pitchFamily="34" charset="0"/>
              </a:rPr>
              <a:t>Providing worker training</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Rotating employees between hazardous tasks and nonhazardous tasks</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Having an established way to send a signal when there is a problem (for example, a panic button)</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Having a policy that tells workers to use lift equipment to lift patients</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Revising procedures for a task to include the steps needed to do it safely</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Posting a quick-reference card near a piece of equipment to remind people how to use it safely</a:t>
            </a:r>
          </a:p>
          <a:p>
            <a:pPr marL="171450" lvl="0" indent="-171450" algn="l" defTabSz="457200" eaLnBrk="0" hangingPunct="0">
              <a:spcBef>
                <a:spcPct val="0"/>
              </a:spcBef>
              <a:spcAft>
                <a:spcPts val="800"/>
              </a:spcAft>
              <a:buFont typeface="Arial"/>
              <a:buChar char="•"/>
            </a:pPr>
            <a:r>
              <a:rPr lang="en-US" altLang="en-US" sz="1200" spc="0" dirty="0">
                <a:latin typeface="Arial" panose="020B0604020202020204" pitchFamily="34" charset="0"/>
                <a:cs typeface="Arial" panose="020B0604020202020204" pitchFamily="34" charset="0"/>
              </a:rPr>
              <a:t>Installing warning signs, lights and alarms</a:t>
            </a:r>
          </a:p>
          <a:p>
            <a:pPr lvl="1" algn="l" defTabSz="457200" eaLnBrk="0" hangingPunct="0">
              <a:spcBef>
                <a:spcPct val="0"/>
              </a:spcBef>
              <a:buClr>
                <a:srgbClr val="213469"/>
              </a:buClr>
              <a:buFontTx/>
              <a:buNone/>
            </a:pPr>
            <a:endParaRPr lang="en-US" altLang="en-US" sz="1200" spc="0" dirty="0">
              <a:latin typeface="Arial" panose="020B0604020202020204" pitchFamily="34" charset="0"/>
              <a:cs typeface="Arial" panose="020B0604020202020204" pitchFamily="34" charset="0"/>
            </a:endParaRPr>
          </a:p>
          <a:p>
            <a:r>
              <a:rPr lang="en-US" dirty="0"/>
              <a:t>The least effective control—with the most individual action needed—is </a:t>
            </a:r>
            <a:r>
              <a:rPr lang="en-US" b="1" dirty="0"/>
              <a:t>worker awareness and more training.</a:t>
            </a:r>
            <a:r>
              <a:rPr lang="en-US" dirty="0"/>
              <a:t> While it is important for all of us to be updated on the newest procedures and processes—without attention given to the other controls—we are not fixing the problem.</a:t>
            </a:r>
          </a:p>
          <a:p>
            <a:endParaRPr lang="en-US" dirty="0"/>
          </a:p>
          <a:p>
            <a:r>
              <a:rPr lang="en-US" dirty="0"/>
              <a:t>Warnings, procedures</a:t>
            </a:r>
            <a:r>
              <a:rPr lang="en-US" baseline="0" dirty="0"/>
              <a:t> and</a:t>
            </a:r>
            <a:r>
              <a:rPr lang="en-US" dirty="0"/>
              <a:t> trainings are important, but they don’t separate workers from the hazard, they just remind us of the hazard.</a:t>
            </a:r>
          </a:p>
          <a:p>
            <a:endParaRPr lang="en-US" dirty="0"/>
          </a:p>
          <a:p>
            <a:r>
              <a:rPr lang="en-US" sz="1200" b="1" dirty="0"/>
              <a:t>DISCUSSION</a:t>
            </a:r>
          </a:p>
          <a:p>
            <a:r>
              <a:rPr lang="en-US" sz="1200" b="1" dirty="0"/>
              <a:t>Can you provide an example of a workplace safety policy or procedure?</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15</a:t>
            </a:fld>
            <a:endParaRPr lang="en-US" dirty="0"/>
          </a:p>
        </p:txBody>
      </p:sp>
    </p:spTree>
    <p:extLst>
      <p:ext uri="{BB962C8B-B14F-4D97-AF65-F5344CB8AC3E}">
        <p14:creationId xmlns:p14="http://schemas.microsoft.com/office/powerpoint/2010/main" val="392072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ct val="0"/>
              </a:spcBef>
              <a:spcAft>
                <a:spcPts val="0"/>
              </a:spcAft>
              <a:buClrTx/>
              <a:buSzTx/>
              <a:buFontTx/>
              <a:buNone/>
              <a:tabLst/>
              <a:defRPr/>
            </a:pPr>
            <a:r>
              <a:rPr lang="en-US" altLang="en-US" sz="1200" b="1" i="0" spc="0" dirty="0">
                <a:latin typeface="+mn-lt"/>
                <a:cs typeface="Arial" panose="020B0604020202020204" pitchFamily="34" charset="0"/>
              </a:rPr>
              <a:t>Instructions: </a:t>
            </a:r>
            <a:r>
              <a:rPr lang="en-US" altLang="en-US" sz="1200" b="0" i="1" spc="0" dirty="0">
                <a:latin typeface="+mn-lt"/>
                <a:cs typeface="Arial" panose="020B0604020202020204" pitchFamily="34" charset="0"/>
              </a:rPr>
              <a:t>Review the following concepts, then hold a discussion using the questions below.</a:t>
            </a:r>
          </a:p>
          <a:p>
            <a:pPr marL="0" lvl="0" indent="0" algn="l" defTabSz="457200">
              <a:lnSpc>
                <a:spcPct val="107000"/>
              </a:lnSpc>
              <a:spcBef>
                <a:spcPct val="0"/>
              </a:spcBef>
              <a:buFontTx/>
              <a:buNone/>
            </a:pPr>
            <a:endParaRPr lang="en-US" altLang="en-US" sz="1200" b="1" spc="0" dirty="0">
              <a:latin typeface="Arial" panose="020B0604020202020204" pitchFamily="34" charset="0"/>
              <a:cs typeface="Arial" panose="020B0604020202020204" pitchFamily="34" charset="0"/>
            </a:endParaRPr>
          </a:p>
          <a:p>
            <a:pPr marL="0" lvl="0" indent="0" algn="l" defTabSz="457200">
              <a:lnSpc>
                <a:spcPct val="107000"/>
              </a:lnSpc>
              <a:spcBef>
                <a:spcPct val="0"/>
              </a:spcBef>
              <a:buFontTx/>
              <a:buNone/>
            </a:pPr>
            <a:r>
              <a:rPr lang="en-US" altLang="en-US" sz="1200" b="1" spc="0" dirty="0">
                <a:latin typeface="Arial" panose="020B0604020202020204" pitchFamily="34" charset="0"/>
                <a:cs typeface="Arial" panose="020B0604020202020204" pitchFamily="34" charset="0"/>
              </a:rPr>
              <a:t>Facilitator: </a:t>
            </a:r>
            <a:r>
              <a:rPr lang="en-US" altLang="en-US" sz="1200" b="0" spc="0" dirty="0">
                <a:latin typeface="Arial" panose="020B0604020202020204" pitchFamily="34" charset="0"/>
                <a:cs typeface="Arial" panose="020B0604020202020204" pitchFamily="34" charset="0"/>
              </a:rPr>
              <a:t>Let’s talk about personal protective equipment, or PPE. Turn to </a:t>
            </a:r>
            <a:r>
              <a:rPr lang="en-US" altLang="en-US" sz="1200" b="1" spc="0" dirty="0">
                <a:latin typeface="Arial" panose="020B0604020202020204" pitchFamily="34" charset="0"/>
                <a:cs typeface="Arial" panose="020B0604020202020204" pitchFamily="34" charset="0"/>
              </a:rPr>
              <a:t>page 6 in the Workplace Safety Primer.</a:t>
            </a:r>
            <a:endParaRPr lang="en-US" altLang="en-US" sz="1200" b="0" spc="0" dirty="0">
              <a:latin typeface="Arial" panose="020B0604020202020204" pitchFamily="34" charset="0"/>
              <a:cs typeface="Arial" panose="020B0604020202020204" pitchFamily="34" charset="0"/>
            </a:endParaRPr>
          </a:p>
          <a:p>
            <a:pPr marL="0" lvl="0" indent="0" algn="l" defTabSz="457200">
              <a:lnSpc>
                <a:spcPct val="107000"/>
              </a:lnSpc>
              <a:spcBef>
                <a:spcPct val="0"/>
              </a:spcBef>
              <a:buFontTx/>
              <a:buNone/>
            </a:pPr>
            <a:endParaRPr lang="en-US" altLang="en-US" sz="1200" b="1" spc="0" dirty="0">
              <a:latin typeface="Arial" panose="020B0604020202020204" pitchFamily="34" charset="0"/>
              <a:cs typeface="Arial" panose="020B0604020202020204" pitchFamily="34" charset="0"/>
            </a:endParaRPr>
          </a:p>
          <a:p>
            <a:pPr marL="0" lvl="0" indent="0" algn="l" defTabSz="457200">
              <a:lnSpc>
                <a:spcPct val="107000"/>
              </a:lnSpc>
              <a:spcBef>
                <a:spcPct val="0"/>
              </a:spcBef>
              <a:buFontTx/>
              <a:buNone/>
            </a:pPr>
            <a:r>
              <a:rPr lang="en-US" altLang="en-US" sz="1200" b="1" spc="0" dirty="0">
                <a:latin typeface="Arial" panose="020B0604020202020204" pitchFamily="34" charset="0"/>
                <a:cs typeface="Arial" panose="020B0604020202020204" pitchFamily="34" charset="0"/>
              </a:rPr>
              <a:t>Personal protective equipment, or PPE,</a:t>
            </a:r>
            <a:r>
              <a:rPr lang="en-US" altLang="en-US" sz="1200" spc="0" dirty="0">
                <a:latin typeface="Arial" panose="020B0604020202020204" pitchFamily="34" charset="0"/>
                <a:cs typeface="Arial" panose="020B0604020202020204" pitchFamily="34" charset="0"/>
              </a:rPr>
              <a:t> is worn to help shield people from exposure to a hazard. It is less protective than the other options because it doesn’t get rid of or control the hazard itself. Instead, it places an imperfect barrier between the hazard and the worker. </a:t>
            </a:r>
          </a:p>
          <a:p>
            <a:pPr marL="0" lvl="0" indent="0" algn="l" defTabSz="457200">
              <a:lnSpc>
                <a:spcPct val="107000"/>
              </a:lnSpc>
              <a:spcBef>
                <a:spcPct val="0"/>
              </a:spcBef>
              <a:buFontTx/>
              <a:buNone/>
            </a:pPr>
            <a:endParaRPr lang="en-US" altLang="en-US" sz="1200" spc="0" dirty="0">
              <a:latin typeface="Arial" panose="020B0604020202020204" pitchFamily="34" charset="0"/>
              <a:cs typeface="Arial" panose="020B0604020202020204" pitchFamily="34" charset="0"/>
            </a:endParaRPr>
          </a:p>
          <a:p>
            <a:pPr marL="0" lvl="0" indent="0" algn="l" defTabSz="457200">
              <a:lnSpc>
                <a:spcPct val="107000"/>
              </a:lnSpc>
              <a:spcBef>
                <a:spcPct val="0"/>
              </a:spcBef>
              <a:buFontTx/>
              <a:buNone/>
            </a:pPr>
            <a:r>
              <a:rPr lang="en-US" altLang="en-US" sz="1200" spc="0" dirty="0">
                <a:latin typeface="Arial" panose="020B0604020202020204" pitchFamily="34" charset="0"/>
                <a:cs typeface="Arial" panose="020B0604020202020204" pitchFamily="34" charset="0"/>
              </a:rPr>
              <a:t>Examples include:</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Gloves (exam, surgical, cut-resistant, rubber)</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Respirators (N95, PAPR)</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Lead apron</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Protective clothing (gown, shoe cover, head and neck cover, water-resistant or waterproof apron or gown)</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Face shield</a:t>
            </a:r>
          </a:p>
          <a:p>
            <a:pPr marL="171450" lvl="0" indent="-171450" algn="l" defTabSz="457200">
              <a:lnSpc>
                <a:spcPct val="107000"/>
              </a:lnSpc>
              <a:spcBef>
                <a:spcPct val="0"/>
              </a:spcBef>
              <a:buFont typeface="Arial"/>
              <a:buChar char="•"/>
            </a:pPr>
            <a:r>
              <a:rPr lang="en-US" altLang="en-US" sz="1200" spc="0" dirty="0">
                <a:latin typeface="Arial" panose="020B0604020202020204" pitchFamily="34" charset="0"/>
                <a:cs typeface="Arial" panose="020B0604020202020204" pitchFamily="34" charset="0"/>
              </a:rPr>
              <a:t>Eye protection</a:t>
            </a:r>
          </a:p>
          <a:p>
            <a:pPr lvl="1" algn="l" defTabSz="457200">
              <a:spcBef>
                <a:spcPts val="400"/>
              </a:spcBef>
              <a:buClr>
                <a:srgbClr val="213469"/>
              </a:buClr>
              <a:buSzPts val="800"/>
              <a:buFontTx/>
              <a:buNone/>
            </a:pPr>
            <a:endParaRPr lang="en-US" altLang="en-US" sz="1200" spc="0" dirty="0">
              <a:latin typeface="Arial" panose="020B0604020202020204" pitchFamily="34" charset="0"/>
              <a:cs typeface="Arial" panose="020B0604020202020204" pitchFamily="34" charset="0"/>
            </a:endParaRPr>
          </a:p>
          <a:p>
            <a:r>
              <a:rPr lang="en-US" sz="1200" b="1" dirty="0"/>
              <a:t>DISCUSSION</a:t>
            </a:r>
          </a:p>
          <a:p>
            <a:r>
              <a:rPr lang="en-US" sz="1200" b="1" dirty="0"/>
              <a:t>Can you provide examples of barriers or challenges to using PPE in your area?</a:t>
            </a:r>
          </a:p>
          <a:p>
            <a:r>
              <a:rPr lang="en-US" sz="1200" b="1" dirty="0"/>
              <a:t>How can we solve those?</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16</a:t>
            </a:fld>
            <a:endParaRPr lang="en-US" dirty="0"/>
          </a:p>
        </p:txBody>
      </p:sp>
    </p:spTree>
    <p:extLst>
      <p:ext uri="{BB962C8B-B14F-4D97-AF65-F5344CB8AC3E}">
        <p14:creationId xmlns:p14="http://schemas.microsoft.com/office/powerpoint/2010/main" val="3336026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Tabletop Activity </a:t>
            </a:r>
            <a:r>
              <a:rPr lang="mr-IN" b="1" dirty="0"/>
              <a:t>–</a:t>
            </a:r>
            <a:r>
              <a:rPr lang="en-US" b="1" dirty="0"/>
              <a:t> 15 minutes</a:t>
            </a:r>
          </a:p>
          <a:p>
            <a:endParaRPr lang="en-US" b="1" dirty="0"/>
          </a:p>
          <a:p>
            <a:r>
              <a:rPr lang="en-US" b="1" dirty="0"/>
              <a:t>Hierarchy of Controls</a:t>
            </a:r>
          </a:p>
          <a:p>
            <a:endParaRPr lang="en-US" dirty="0"/>
          </a:p>
          <a:p>
            <a:r>
              <a:rPr lang="en-US" b="1" dirty="0"/>
              <a:t>Facilitator: </a:t>
            </a:r>
            <a:r>
              <a:rPr lang="en-US" dirty="0"/>
              <a:t>Now, let’s pause for a tabletop activity. We’re going to break into small groups and discuss how the Hierarchy of Controls can help us find effective solutions to prevent injuries from happening. </a:t>
            </a:r>
          </a:p>
          <a:p>
            <a:endParaRPr lang="en-US" b="0" i="0" dirty="0"/>
          </a:p>
          <a:p>
            <a:r>
              <a:rPr lang="en-US" b="0" i="1" dirty="0"/>
              <a:t>(Have the audience do the following)</a:t>
            </a:r>
            <a:r>
              <a:rPr lang="en-US" b="0" dirty="0"/>
              <a:t>:</a:t>
            </a:r>
          </a:p>
          <a:p>
            <a:endParaRPr lang="en-US" b="0" dirty="0"/>
          </a:p>
          <a:p>
            <a:pPr marL="171450" indent="-171450">
              <a:buFont typeface="Arial" panose="020B0604020202020204" pitchFamily="34" charset="0"/>
              <a:buChar char="•"/>
            </a:pPr>
            <a:r>
              <a:rPr lang="en-US" dirty="0"/>
              <a:t>Break into small groups</a:t>
            </a:r>
          </a:p>
          <a:p>
            <a:pPr marL="171450" indent="-171450">
              <a:buFont typeface="Arial" panose="020B0604020202020204" pitchFamily="34" charset="0"/>
              <a:buChar char="•"/>
            </a:pPr>
            <a:r>
              <a:rPr lang="en-US" dirty="0"/>
              <a:t>Have them identify an injury risk in their own department </a:t>
            </a:r>
          </a:p>
          <a:p>
            <a:pPr marL="171450" indent="-171450">
              <a:buFont typeface="Arial" panose="020B0604020202020204" pitchFamily="34" charset="0"/>
              <a:buChar char="•"/>
            </a:pPr>
            <a:r>
              <a:rPr lang="en-US" dirty="0"/>
              <a:t>Discuss how to eliminate or reduce that risk using the Hierarchy of Controls on page 4 of the Workplace Safety Primer </a:t>
            </a:r>
          </a:p>
          <a:p>
            <a:pPr marL="171450" indent="-171450">
              <a:buFont typeface="Arial" panose="020B0604020202020204" pitchFamily="34" charset="0"/>
              <a:buChar char="•"/>
            </a:pPr>
            <a:r>
              <a:rPr lang="en-US" dirty="0"/>
              <a:t>Report back </a:t>
            </a:r>
          </a:p>
          <a:p>
            <a:endParaRPr lang="en-US" dirty="0"/>
          </a:p>
          <a:p>
            <a:pPr>
              <a:defRPr/>
            </a:pPr>
            <a:r>
              <a:rPr lang="en-US" sz="1200" b="1" dirty="0">
                <a:latin typeface="+mn-lt"/>
                <a:ea typeface="Calibri" panose="020F0502020204030204" pitchFamily="34" charset="0"/>
                <a:cs typeface="Tahoma" panose="020B0604030504040204" pitchFamily="34" charset="0"/>
              </a:rPr>
              <a:t>Facilitator: </a:t>
            </a:r>
            <a:r>
              <a:rPr lang="en-US" sz="1200" dirty="0">
                <a:latin typeface="+mn-lt"/>
                <a:ea typeface="Calibri" panose="020F0502020204030204" pitchFamily="34" charset="0"/>
                <a:cs typeface="Tahoma" panose="020B0604030504040204" pitchFamily="34" charset="0"/>
              </a:rPr>
              <a:t>Remember, various methods can be used to protect workers. </a:t>
            </a:r>
            <a:r>
              <a:rPr lang="en-US" sz="1200" dirty="0"/>
              <a:t>These are called </a:t>
            </a:r>
            <a:r>
              <a:rPr lang="en-US" sz="1200" b="1" dirty="0"/>
              <a:t>hazard controls,</a:t>
            </a:r>
            <a:r>
              <a:rPr lang="en-US" sz="1200" dirty="0"/>
              <a:t> and not all controls are equally effective. 	</a:t>
            </a:r>
          </a:p>
          <a:p>
            <a:pPr>
              <a:defRPr/>
            </a:pPr>
            <a:r>
              <a:rPr lang="en-US" sz="1200" dirty="0"/>
              <a:t>We call this the “</a:t>
            </a:r>
            <a:r>
              <a:rPr lang="en-US" sz="1200" b="1" dirty="0"/>
              <a:t>hierarchy of controls.</a:t>
            </a:r>
            <a:r>
              <a:rPr lang="en-US" sz="1200" dirty="0"/>
              <a:t>” Often a combination of methods offers the best protection.	</a:t>
            </a:r>
            <a:endParaRPr lang="en-US" sz="1200" b="1" dirty="0"/>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17</a:t>
            </a:fld>
            <a:endParaRPr lang="en-US" dirty="0"/>
          </a:p>
        </p:txBody>
      </p:sp>
    </p:spTree>
    <p:extLst>
      <p:ext uri="{BB962C8B-B14F-4D97-AF65-F5344CB8AC3E}">
        <p14:creationId xmlns:p14="http://schemas.microsoft.com/office/powerpoint/2010/main" val="34518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18</a:t>
            </a:fld>
            <a:endParaRPr lang="en-US" dirty="0"/>
          </a:p>
        </p:txBody>
      </p:sp>
    </p:spTree>
    <p:extLst>
      <p:ext uri="{BB962C8B-B14F-4D97-AF65-F5344CB8AC3E}">
        <p14:creationId xmlns:p14="http://schemas.microsoft.com/office/powerpoint/2010/main" val="3723744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a:t>
            </a:r>
            <a:r>
              <a:rPr lang="en-US" b="0" dirty="0"/>
              <a:t>Let’s talk about the common hazards in health care. Turn to </a:t>
            </a:r>
            <a:r>
              <a:rPr lang="en-US" b="1" dirty="0"/>
              <a:t>page 7 in the Workplace Safety Primer.</a:t>
            </a:r>
          </a:p>
          <a:p>
            <a:endParaRPr lang="en-US" altLang="en-US" dirty="0">
              <a:latin typeface="Tahoma" panose="020B0604030504040204" pitchFamily="34" charset="0"/>
              <a:ea typeface="Tahoma" panose="020B0604030504040204" pitchFamily="34" charset="0"/>
              <a:cs typeface="Times New Roman" panose="02020603050405020304" pitchFamily="18" charset="0"/>
            </a:endParaRPr>
          </a:p>
          <a:p>
            <a:r>
              <a:rPr lang="en-US" altLang="en-US" dirty="0">
                <a:latin typeface="Tahoma" panose="020B0604030504040204" pitchFamily="34" charset="0"/>
                <a:ea typeface="Tahoma" panose="020B0604030504040204" pitchFamily="34" charset="0"/>
                <a:cs typeface="Times New Roman" panose="02020603050405020304" pitchFamily="18" charset="0"/>
              </a:rPr>
              <a:t>Health care workers face a number of serious safety and health hazards. Many of them are obvious, like sharp objects, slippery floors and heavy bags or boxes. </a:t>
            </a:r>
          </a:p>
          <a:p>
            <a:endParaRPr lang="en-US" altLang="en-US" dirty="0">
              <a:latin typeface="Tahoma" panose="020B0604030504040204" pitchFamily="34" charset="0"/>
              <a:ea typeface="Tahoma" panose="020B0604030504040204" pitchFamily="34" charset="0"/>
              <a:cs typeface="Times New Roman" panose="02020603050405020304" pitchFamily="18" charset="0"/>
            </a:endParaRPr>
          </a:p>
          <a:p>
            <a:r>
              <a:rPr lang="en-US" altLang="en-US" dirty="0">
                <a:latin typeface="Tahoma" panose="020B0604030504040204" pitchFamily="34" charset="0"/>
                <a:ea typeface="Tahoma" panose="020B0604030504040204" pitchFamily="34" charset="0"/>
                <a:cs typeface="Times New Roman" panose="02020603050405020304" pitchFamily="18" charset="0"/>
              </a:rPr>
              <a:t>Other hazards, such as repetitive movements and chemical exposure, may be less obvious. </a:t>
            </a:r>
          </a:p>
          <a:p>
            <a:endParaRPr lang="en-US" altLang="en-US" dirty="0">
              <a:latin typeface="Tahoma" panose="020B0604030504040204" pitchFamily="34" charset="0"/>
              <a:ea typeface="Tahoma" panose="020B0604030504040204" pitchFamily="34" charset="0"/>
              <a:cs typeface="Times New Roman" panose="02020603050405020304" pitchFamily="18" charset="0"/>
            </a:endParaRPr>
          </a:p>
          <a:p>
            <a:r>
              <a:rPr lang="en-US" altLang="en-US" dirty="0">
                <a:latin typeface="Tahoma" panose="020B0604030504040204" pitchFamily="34" charset="0"/>
                <a:ea typeface="Tahoma" panose="020B0604030504040204" pitchFamily="34" charset="0"/>
                <a:cs typeface="Times New Roman" panose="02020603050405020304" pitchFamily="18" charset="0"/>
              </a:rPr>
              <a:t>Sometimes it is hard to tell whether repetitive movements on the job caused the pain in your arms, hands or back. It also may be hard to tell whether the chemicals at work caused an illness.</a:t>
            </a:r>
          </a:p>
          <a:p>
            <a:endParaRPr lang="en-US" altLang="en-US" dirty="0">
              <a:latin typeface="Tahoma" panose="020B0604030504040204" pitchFamily="34" charset="0"/>
              <a:ea typeface="Tahoma" panose="020B0604030504040204" pitchFamily="34" charset="0"/>
              <a:cs typeface="Times New Roman" panose="02020603050405020304" pitchFamily="18" charset="0"/>
            </a:endParaRPr>
          </a:p>
          <a:p>
            <a:r>
              <a:rPr lang="en-US" altLang="en-US" dirty="0">
                <a:latin typeface="Tahoma" panose="020B0604030504040204" pitchFamily="34" charset="0"/>
                <a:ea typeface="Tahoma" panose="020B0604030504040204" pitchFamily="34" charset="0"/>
                <a:cs typeface="Times New Roman" panose="02020603050405020304" pitchFamily="18" charset="0"/>
              </a:rPr>
              <a:t>It is important to be aware of the variety of hazards to look for on the job.</a:t>
            </a:r>
          </a:p>
          <a:p>
            <a:endParaRPr lang="en-US" b="0" i="0" dirty="0"/>
          </a:p>
          <a:p>
            <a:r>
              <a:rPr lang="en-US" b="0" i="0" dirty="0"/>
              <a:t>Now, let’s look at each hazard, starting on page 8 of the Workplace Safety Primer. </a:t>
            </a:r>
          </a:p>
          <a:p>
            <a:endParaRPr lang="en-US" b="0" i="0" dirty="0"/>
          </a:p>
          <a:p>
            <a:r>
              <a:rPr lang="en-US" b="0" i="0" dirty="0"/>
              <a:t>(</a:t>
            </a:r>
            <a:r>
              <a:rPr lang="en-US" b="0" i="1" dirty="0"/>
              <a:t>Have the audience review the following</a:t>
            </a:r>
            <a:r>
              <a:rPr lang="en-US" b="0" i="0" dirty="0"/>
              <a:t>): </a:t>
            </a:r>
          </a:p>
          <a:p>
            <a:endParaRPr lang="en-US" b="0" i="0" dirty="0"/>
          </a:p>
          <a:p>
            <a:pPr marL="228600" indent="-228600">
              <a:buFont typeface="+mj-lt"/>
              <a:buAutoNum type="arabicPeriod"/>
            </a:pPr>
            <a:r>
              <a:rPr lang="en-US" dirty="0"/>
              <a:t>Ergonomic Hazards</a:t>
            </a:r>
          </a:p>
          <a:p>
            <a:pPr marL="228600" indent="-228600">
              <a:buFont typeface="+mj-lt"/>
              <a:buAutoNum type="arabicPeriod"/>
            </a:pPr>
            <a:r>
              <a:rPr lang="en-US" dirty="0"/>
              <a:t>Infectious Agents and Blood-Borne Pathogens</a:t>
            </a:r>
          </a:p>
          <a:p>
            <a:pPr marL="228600" indent="-228600">
              <a:buFont typeface="+mj-lt"/>
              <a:buAutoNum type="arabicPeriod"/>
            </a:pPr>
            <a:r>
              <a:rPr lang="en-US" dirty="0"/>
              <a:t>Chemicals and Hazardous Drugs</a:t>
            </a:r>
          </a:p>
          <a:p>
            <a:pPr marL="228600" indent="-228600">
              <a:buFont typeface="+mj-lt"/>
              <a:buAutoNum type="arabicPeriod"/>
            </a:pPr>
            <a:r>
              <a:rPr lang="en-US" dirty="0"/>
              <a:t>Stress</a:t>
            </a:r>
          </a:p>
          <a:p>
            <a:pPr marL="228600" indent="-228600">
              <a:buFont typeface="+mj-lt"/>
              <a:buAutoNum type="arabicPeriod"/>
            </a:pPr>
            <a:r>
              <a:rPr lang="en-US" dirty="0"/>
              <a:t>Radioactive Material and X-Ray Hazards</a:t>
            </a:r>
          </a:p>
          <a:p>
            <a:pPr marL="228600" indent="-228600">
              <a:buFont typeface="+mj-lt"/>
              <a:buAutoNum type="arabicPeriod"/>
            </a:pPr>
            <a:r>
              <a:rPr lang="en-US" dirty="0"/>
              <a:t>Workplace Violence</a:t>
            </a:r>
          </a:p>
          <a:p>
            <a:pPr marL="228600" indent="-228600">
              <a:buFont typeface="+mj-lt"/>
              <a:buAutoNum type="arabicPeriod"/>
            </a:pPr>
            <a:r>
              <a:rPr lang="en-US" dirty="0"/>
              <a:t>Physical Safety Hazards</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19</a:t>
            </a:fld>
            <a:endParaRPr lang="en-US" dirty="0"/>
          </a:p>
        </p:txBody>
      </p:sp>
    </p:spTree>
    <p:extLst>
      <p:ext uri="{BB962C8B-B14F-4D97-AF65-F5344CB8AC3E}">
        <p14:creationId xmlns:p14="http://schemas.microsoft.com/office/powerpoint/2010/main" val="139819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each participant has a copy of the </a:t>
            </a:r>
            <a:r>
              <a:rPr lang="en-US" b="1" dirty="0"/>
              <a:t>Workplace Safety Primer: Understanding and Preventing Injuries at Work </a:t>
            </a:r>
            <a:r>
              <a:rPr lang="en-US" dirty="0"/>
              <a:t>as this is meant to be a companion facilitator’s guide to that document. The primer can be downloaded at https://</a:t>
            </a:r>
            <a:r>
              <a:rPr lang="en-US" dirty="0" err="1"/>
              <a:t>www.LMPartnership.org</a:t>
            </a:r>
            <a:r>
              <a:rPr lang="en-US" dirty="0"/>
              <a:t>/tools/workplace-safety-primer</a:t>
            </a:r>
          </a:p>
          <a:p>
            <a:endParaRPr lang="en-US" dirty="0"/>
          </a:p>
          <a:p>
            <a:r>
              <a:rPr lang="en-US" b="1" dirty="0"/>
              <a:t>This facilitator’s guide is as flexible as you need it.</a:t>
            </a:r>
          </a:p>
          <a:p>
            <a:pPr marL="228600" indent="-228600">
              <a:buFont typeface="+mj-lt"/>
              <a:buAutoNum type="arabicPeriod"/>
            </a:pPr>
            <a:r>
              <a:rPr lang="en-US" dirty="0"/>
              <a:t>You can break it up into two sections — slides 2</a:t>
            </a:r>
            <a:r>
              <a:rPr lang="mr-IN" dirty="0"/>
              <a:t>–</a:t>
            </a:r>
            <a:r>
              <a:rPr lang="en-US" dirty="0"/>
              <a:t>8 focusing on the underlying causes for injuries, and slides 9</a:t>
            </a:r>
            <a:r>
              <a:rPr lang="mr-IN" dirty="0"/>
              <a:t>–</a:t>
            </a:r>
            <a:r>
              <a:rPr lang="en-US" dirty="0"/>
              <a:t>24</a:t>
            </a:r>
            <a:r>
              <a:rPr lang="en-US" baseline="0" dirty="0"/>
              <a:t> on</a:t>
            </a:r>
            <a:r>
              <a:rPr lang="en-US" dirty="0"/>
              <a:t> solutions and resources.</a:t>
            </a:r>
          </a:p>
          <a:p>
            <a:pPr marL="228600" indent="-228600">
              <a:buFont typeface="+mj-lt"/>
              <a:buAutoNum type="arabicPeriod"/>
            </a:pPr>
            <a:r>
              <a:rPr lang="en-US" dirty="0"/>
              <a:t>There also are areas in which you can lead participants in tabletop activities (slides 7, 17 and 20). </a:t>
            </a:r>
          </a:p>
          <a:p>
            <a:pPr marL="228600" indent="-228600">
              <a:buFont typeface="+mj-lt"/>
              <a:buAutoNum type="arabicPeriod"/>
            </a:pPr>
            <a:r>
              <a:rPr lang="en-US" dirty="0"/>
              <a:t>The tabletop activities can help prompt discussion and make the learning more specific to each group’s workplace and experience.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Each activity takes about 15 minutes to read, discuss and report back; however, these can be cut or shortened if you are running short of time, or enhanced if you have more time.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Talking points are included in the notes section for each slide.</a:t>
            </a:r>
          </a:p>
          <a:p>
            <a:pPr marL="228600" indent="-228600">
              <a:buFont typeface="+mj-lt"/>
              <a:buAutoNum type="arabicPeriod"/>
            </a:pPr>
            <a:r>
              <a:rPr lang="en-US" dirty="0"/>
              <a:t>Don’t forget to add your local and regional workplace safety resources to the final slide.</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2</a:t>
            </a:fld>
            <a:endParaRPr lang="en-US" dirty="0"/>
          </a:p>
        </p:txBody>
      </p:sp>
    </p:spTree>
    <p:extLst>
      <p:ext uri="{BB962C8B-B14F-4D97-AF65-F5344CB8AC3E}">
        <p14:creationId xmlns:p14="http://schemas.microsoft.com/office/powerpoint/2010/main" val="286947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Tabletop Activity </a:t>
            </a:r>
            <a:r>
              <a:rPr lang="mr-IN" b="1" dirty="0"/>
              <a:t>–</a:t>
            </a:r>
            <a:r>
              <a:rPr lang="en-US" b="1" dirty="0"/>
              <a:t> 15</a:t>
            </a:r>
            <a:r>
              <a:rPr lang="en-US" b="1" baseline="0" dirty="0"/>
              <a:t> minutes </a:t>
            </a:r>
          </a:p>
          <a:p>
            <a:endParaRPr lang="en-US" b="1" dirty="0"/>
          </a:p>
          <a:p>
            <a:r>
              <a:rPr lang="en-US" b="1" dirty="0"/>
              <a:t>Finding Solutions</a:t>
            </a:r>
          </a:p>
          <a:p>
            <a:endParaRPr lang="en-US" b="1" dirty="0"/>
          </a:p>
          <a:p>
            <a:r>
              <a:rPr lang="en-US" b="1" dirty="0"/>
              <a:t>Facilitator: </a:t>
            </a:r>
            <a:r>
              <a:rPr lang="en-US" b="0" dirty="0"/>
              <a:t>Let’s break for a tabletop activity. I’m going to read the instructions, then I’ll give you an example. </a:t>
            </a:r>
          </a:p>
          <a:p>
            <a:endParaRPr lang="en-US" b="0" i="1" dirty="0"/>
          </a:p>
          <a:p>
            <a:r>
              <a:rPr lang="en-US" b="0" i="1" dirty="0"/>
              <a:t>(Read instructions):</a:t>
            </a:r>
          </a:p>
          <a:p>
            <a:endParaRPr lang="en-US" b="0" i="1" dirty="0"/>
          </a:p>
          <a:p>
            <a:pPr marL="171450" indent="-171450">
              <a:buFont typeface="Arial" panose="020B0604020202020204" pitchFamily="34" charset="0"/>
              <a:buChar char="•"/>
            </a:pPr>
            <a:r>
              <a:rPr lang="en-US" dirty="0"/>
              <a:t>Break into groups</a:t>
            </a:r>
          </a:p>
          <a:p>
            <a:pPr marL="171450" indent="-171450">
              <a:buFont typeface="Arial" panose="020B0604020202020204" pitchFamily="34" charset="0"/>
              <a:buChar char="•"/>
            </a:pPr>
            <a:r>
              <a:rPr lang="en-US" dirty="0"/>
              <a:t>Pick one common hazard in your facility and discuss how you might approach an injury investigation using the Hierarchy of Controls you just learned about on page 4 of the Workplace Safety Primer.</a:t>
            </a:r>
          </a:p>
          <a:p>
            <a:pPr marL="171450" indent="-171450">
              <a:buFont typeface="Arial" panose="020B0604020202020204" pitchFamily="34" charset="0"/>
              <a:buChar char="•"/>
            </a:pPr>
            <a:r>
              <a:rPr lang="en-US" dirty="0"/>
              <a:t>Ask: what do other workers need to be aware of if they wander into another area they aren’t familiar with?</a:t>
            </a:r>
          </a:p>
          <a:p>
            <a:pPr marL="171450" indent="-171450">
              <a:buFont typeface="Arial" panose="020B0604020202020204" pitchFamily="34" charset="0"/>
              <a:buChar char="•"/>
            </a:pPr>
            <a:r>
              <a:rPr lang="en-US" dirty="0"/>
              <a:t>Report back to group</a:t>
            </a:r>
          </a:p>
          <a:p>
            <a:endParaRPr lang="en-US" b="0" i="1" dirty="0"/>
          </a:p>
          <a:p>
            <a:pPr marL="0" indent="0">
              <a:buFont typeface="Arial" panose="020B0604020202020204" pitchFamily="34" charset="0"/>
              <a:buNone/>
            </a:pPr>
            <a:r>
              <a:rPr lang="en-US" b="1" i="0" dirty="0"/>
              <a:t>Facilitator: </a:t>
            </a:r>
            <a:r>
              <a:rPr lang="en-US" b="0" i="0" dirty="0"/>
              <a:t>Here’s my example:</a:t>
            </a:r>
            <a:r>
              <a:rPr lang="en-US" b="1" dirty="0"/>
              <a:t> </a:t>
            </a:r>
          </a:p>
          <a:p>
            <a:pPr marL="171450" indent="-171450">
              <a:buFontTx/>
              <a:buChar char="-"/>
            </a:pPr>
            <a:r>
              <a:rPr lang="en-US" dirty="0"/>
              <a:t>Ergonomic hazards are common for office workers because they spend a lot of time at their desk, working on computers. </a:t>
            </a:r>
          </a:p>
          <a:p>
            <a:pPr marL="171450" indent="-171450">
              <a:buFontTx/>
              <a:buChar char="-"/>
            </a:pPr>
            <a:r>
              <a:rPr lang="en-US" dirty="0"/>
              <a:t>Looking at the Hierarchy of Controls, the best way to avoid injury is by applying administrative controls. </a:t>
            </a:r>
          </a:p>
          <a:p>
            <a:pPr marL="171450" indent="-171450">
              <a:buFontTx/>
              <a:buChar char="-"/>
            </a:pPr>
            <a:r>
              <a:rPr lang="en-US" dirty="0"/>
              <a:t>We could protect workers from injury by adjusting their work stations and scheduling an ergonomic evaluation, improved (or different) equipment to reduce ergonomic risk, scheduled rest breaks, rotate work tasks during the day to reduce exposure to the same ergonomic risk all day.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it’s your turn!</a:t>
            </a:r>
          </a:p>
          <a:p>
            <a:endParaRPr lang="en-US" b="0"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20</a:t>
            </a:fld>
            <a:endParaRPr lang="en-US" dirty="0"/>
          </a:p>
        </p:txBody>
      </p:sp>
    </p:spTree>
    <p:extLst>
      <p:ext uri="{BB962C8B-B14F-4D97-AF65-F5344CB8AC3E}">
        <p14:creationId xmlns:p14="http://schemas.microsoft.com/office/powerpoint/2010/main" val="355682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Instructions</a:t>
            </a:r>
          </a:p>
          <a:p>
            <a:endParaRPr lang="en-US" b="1" dirty="0"/>
          </a:p>
          <a:p>
            <a:r>
              <a:rPr lang="en-US" b="1" dirty="0"/>
              <a:t>Review the BIG ideas from the training:</a:t>
            </a:r>
          </a:p>
          <a:p>
            <a:pPr marL="171450" indent="-171450">
              <a:buFont typeface="Arial" panose="020B0604020202020204" pitchFamily="34" charset="0"/>
              <a:buChar char="•"/>
            </a:pPr>
            <a:r>
              <a:rPr lang="en-US" dirty="0"/>
              <a:t>Direct and Underlying Causes</a:t>
            </a:r>
          </a:p>
          <a:p>
            <a:pPr marL="171450" indent="-171450">
              <a:buFont typeface="Arial" panose="020B0604020202020204" pitchFamily="34" charset="0"/>
              <a:buChar char="•"/>
            </a:pPr>
            <a:r>
              <a:rPr lang="en-US" dirty="0"/>
              <a:t>Systems Approach</a:t>
            </a:r>
          </a:p>
          <a:p>
            <a:pPr marL="171450" indent="-171450">
              <a:buFont typeface="Arial" panose="020B0604020202020204" pitchFamily="34" charset="0"/>
              <a:buChar char="•"/>
            </a:pPr>
            <a:r>
              <a:rPr lang="en-US" dirty="0"/>
              <a:t>Hierarchy of Controls</a:t>
            </a:r>
          </a:p>
          <a:p>
            <a:pPr marL="171450" indent="-171450">
              <a:buFont typeface="Arial" panose="020B0604020202020204" pitchFamily="34" charset="0"/>
              <a:buChar char="•"/>
            </a:pPr>
            <a:r>
              <a:rPr lang="en-US" dirty="0"/>
              <a:t>Common Hazards</a:t>
            </a:r>
          </a:p>
          <a:p>
            <a:endParaRPr lang="en-US" dirty="0"/>
          </a:p>
          <a:p>
            <a:r>
              <a:rPr lang="en-US" dirty="0"/>
              <a:t>Encourage participants to keep the Workplace Safety Primer handy to help review when they approach injury prevention in their facility.</a:t>
            </a:r>
          </a:p>
        </p:txBody>
      </p:sp>
      <p:sp>
        <p:nvSpPr>
          <p:cNvPr id="4" name="Slide Number Placeholder 3"/>
          <p:cNvSpPr>
            <a:spLocks noGrp="1"/>
          </p:cNvSpPr>
          <p:nvPr>
            <p:ph type="sldNum" sz="quarter" idx="10"/>
          </p:nvPr>
        </p:nvSpPr>
        <p:spPr/>
        <p:txBody>
          <a:bodyPr/>
          <a:lstStyle/>
          <a:p>
            <a:fld id="{9FFFAE84-0FFC-A549-BE14-9FC10893ADCF}" type="slidenum">
              <a:rPr lang="en-US" smtClean="0"/>
              <a:t>21</a:t>
            </a:fld>
            <a:endParaRPr lang="en-US" dirty="0"/>
          </a:p>
        </p:txBody>
      </p:sp>
    </p:spTree>
    <p:extLst>
      <p:ext uri="{BB962C8B-B14F-4D97-AF65-F5344CB8AC3E}">
        <p14:creationId xmlns:p14="http://schemas.microsoft.com/office/powerpoint/2010/main" val="1025187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or comments?</a:t>
            </a:r>
          </a:p>
        </p:txBody>
      </p:sp>
      <p:sp>
        <p:nvSpPr>
          <p:cNvPr id="4" name="Slide Number Placeholder 3"/>
          <p:cNvSpPr>
            <a:spLocks noGrp="1"/>
          </p:cNvSpPr>
          <p:nvPr>
            <p:ph type="sldNum" sz="quarter" idx="10"/>
          </p:nvPr>
        </p:nvSpPr>
        <p:spPr/>
        <p:txBody>
          <a:bodyPr/>
          <a:lstStyle/>
          <a:p>
            <a:fld id="{9FFFAE84-0FFC-A549-BE14-9FC10893ADCF}" type="slidenum">
              <a:rPr lang="en-US" smtClean="0"/>
              <a:t>22</a:t>
            </a:fld>
            <a:endParaRPr lang="en-US" dirty="0"/>
          </a:p>
        </p:txBody>
      </p:sp>
    </p:spTree>
    <p:extLst>
      <p:ext uri="{BB962C8B-B14F-4D97-AF65-F5344CB8AC3E}">
        <p14:creationId xmlns:p14="http://schemas.microsoft.com/office/powerpoint/2010/main" val="2893180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a:t>
            </a:r>
            <a:r>
              <a:rPr lang="en-US" dirty="0">
                <a:solidFill>
                  <a:srgbClr val="0000FF"/>
                </a:solidFill>
              </a:rPr>
              <a:t>LMP</a:t>
            </a:r>
            <a:r>
              <a:rPr lang="en-US" dirty="0"/>
              <a:t>artnership.org and click on “LMP Focus Areas,” and you will find safety tools to download and share with your teams.</a:t>
            </a:r>
          </a:p>
          <a:p>
            <a:endParaRPr lang="en-US" dirty="0"/>
          </a:p>
          <a:p>
            <a:r>
              <a:rPr lang="en-US" dirty="0"/>
              <a:t>Download the Workplace Safety Primer on </a:t>
            </a:r>
            <a:r>
              <a:rPr lang="en-US" dirty="0" err="1"/>
              <a:t>LMPartnership.org</a:t>
            </a:r>
            <a:r>
              <a:rPr lang="en-US" dirty="0"/>
              <a:t>.</a:t>
            </a:r>
          </a:p>
        </p:txBody>
      </p:sp>
      <p:sp>
        <p:nvSpPr>
          <p:cNvPr id="4" name="Slide Number Placeholder 3"/>
          <p:cNvSpPr>
            <a:spLocks noGrp="1"/>
          </p:cNvSpPr>
          <p:nvPr>
            <p:ph type="sldNum" sz="quarter" idx="10"/>
          </p:nvPr>
        </p:nvSpPr>
        <p:spPr/>
        <p:txBody>
          <a:bodyPr/>
          <a:lstStyle/>
          <a:p>
            <a:fld id="{9FFFAE84-0FFC-A549-BE14-9FC10893ADCF}" type="slidenum">
              <a:rPr lang="en-US" smtClean="0"/>
              <a:t>23</a:t>
            </a:fld>
            <a:endParaRPr lang="en-US" dirty="0"/>
          </a:p>
        </p:txBody>
      </p:sp>
    </p:spTree>
    <p:extLst>
      <p:ext uri="{BB962C8B-B14F-4D97-AF65-F5344CB8AC3E}">
        <p14:creationId xmlns:p14="http://schemas.microsoft.com/office/powerpoint/2010/main" val="4185655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regional and local resources; include your local resources’ names and contact information.</a:t>
            </a:r>
          </a:p>
        </p:txBody>
      </p:sp>
      <p:sp>
        <p:nvSpPr>
          <p:cNvPr id="4" name="Slide Number Placeholder 3"/>
          <p:cNvSpPr>
            <a:spLocks noGrp="1"/>
          </p:cNvSpPr>
          <p:nvPr>
            <p:ph type="sldNum" sz="quarter" idx="10"/>
          </p:nvPr>
        </p:nvSpPr>
        <p:spPr/>
        <p:txBody>
          <a:bodyPr/>
          <a:lstStyle/>
          <a:p>
            <a:fld id="{9FFFAE84-0FFC-A549-BE14-9FC10893ADCF}" type="slidenum">
              <a:rPr lang="en-US" smtClean="0"/>
              <a:t>24</a:t>
            </a:fld>
            <a:endParaRPr lang="en-US" dirty="0"/>
          </a:p>
        </p:txBody>
      </p:sp>
    </p:spTree>
    <p:extLst>
      <p:ext uri="{BB962C8B-B14F-4D97-AF65-F5344CB8AC3E}">
        <p14:creationId xmlns:p14="http://schemas.microsoft.com/office/powerpoint/2010/main" val="104928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INTRODUCTION</a:t>
            </a:r>
          </a:p>
          <a:p>
            <a:pPr eaLnBrk="1" hangingPunct="1">
              <a:spcBef>
                <a:spcPct val="0"/>
              </a:spcBef>
            </a:pPr>
            <a:endParaRPr lang="en-US" altLang="en-US" b="1" dirty="0"/>
          </a:p>
          <a:p>
            <a:pPr eaLnBrk="1" hangingPunct="1">
              <a:spcBef>
                <a:spcPct val="0"/>
              </a:spcBef>
            </a:pPr>
            <a:r>
              <a:rPr lang="en-US" altLang="en-US" b="1" dirty="0"/>
              <a:t>Facilitator: </a:t>
            </a:r>
            <a:r>
              <a:rPr lang="en-US" altLang="en-US" i="0" dirty="0"/>
              <a:t>Give</a:t>
            </a:r>
            <a:r>
              <a:rPr lang="en-US" altLang="en-US" i="0" baseline="0" dirty="0"/>
              <a:t> </a:t>
            </a:r>
            <a:r>
              <a:rPr lang="en-US" altLang="en-US" i="0" dirty="0"/>
              <a:t>your name, classification</a:t>
            </a:r>
            <a:r>
              <a:rPr lang="en-US" altLang="en-US" i="0" baseline="0" dirty="0"/>
              <a:t> and</a:t>
            </a:r>
            <a:r>
              <a:rPr lang="en-US" altLang="en-US" i="0" dirty="0"/>
              <a:t> where you work (union if applicable).</a:t>
            </a:r>
          </a:p>
          <a:p>
            <a:pPr eaLnBrk="1" hangingPunct="1">
              <a:spcBef>
                <a:spcPct val="0"/>
              </a:spcBef>
            </a:pPr>
            <a:endParaRPr lang="en-US" altLang="en-US" i="0" dirty="0"/>
          </a:p>
          <a:p>
            <a:pPr eaLnBrk="1" hangingPunct="1">
              <a:spcBef>
                <a:spcPct val="0"/>
              </a:spcBef>
            </a:pPr>
            <a:r>
              <a:rPr lang="en-US" altLang="en-US" i="0" dirty="0"/>
              <a:t>Today we wa</a:t>
            </a:r>
            <a:r>
              <a:rPr lang="en-US" altLang="en-US" dirty="0"/>
              <a:t>nt to provide you with some tools to help identify hazards, come up with the best solution(s), create an action plan and follow up to completion.</a:t>
            </a:r>
          </a:p>
          <a:p>
            <a:pPr eaLnBrk="1" hangingPunct="1">
              <a:spcBef>
                <a:spcPct val="0"/>
              </a:spcBef>
            </a:pPr>
            <a:endParaRPr lang="en-US" altLang="en-US" dirty="0"/>
          </a:p>
          <a:p>
            <a:pPr eaLnBrk="1" hangingPunct="1">
              <a:spcBef>
                <a:spcPct val="0"/>
              </a:spcBef>
            </a:pPr>
            <a:r>
              <a:rPr lang="en-US" altLang="en-US" dirty="0"/>
              <a:t>We will discuss:</a:t>
            </a:r>
          </a:p>
          <a:p>
            <a:pPr marL="171450" indent="-171450" eaLnBrk="1" hangingPunct="1">
              <a:spcBef>
                <a:spcPct val="0"/>
              </a:spcBef>
              <a:buFont typeface="Arial"/>
              <a:buChar char="•"/>
            </a:pPr>
            <a:r>
              <a:rPr lang="en-US" altLang="en-US" dirty="0"/>
              <a:t>Why do injuries happen?</a:t>
            </a:r>
          </a:p>
          <a:p>
            <a:pPr marL="171450" indent="-171450" eaLnBrk="1" hangingPunct="1">
              <a:spcBef>
                <a:spcPct val="0"/>
              </a:spcBef>
              <a:buFont typeface="Arial"/>
              <a:buChar char="•"/>
            </a:pPr>
            <a:r>
              <a:rPr lang="en-US" altLang="en-US" dirty="0"/>
              <a:t>What should you consider to prevent injuries from occurring?</a:t>
            </a:r>
          </a:p>
          <a:p>
            <a:pPr marL="171450" indent="-171450" eaLnBrk="1" hangingPunct="1">
              <a:spcBef>
                <a:spcPct val="0"/>
              </a:spcBef>
              <a:buFont typeface="Arial"/>
              <a:buChar char="•"/>
            </a:pPr>
            <a:r>
              <a:rPr lang="en-US" altLang="en-US" dirty="0"/>
              <a:t>What types of solutions are the best ones?</a:t>
            </a:r>
          </a:p>
          <a:p>
            <a:pPr marL="171450" indent="-171450" eaLnBrk="1" hangingPunct="1">
              <a:spcBef>
                <a:spcPct val="0"/>
              </a:spcBef>
              <a:buFont typeface="Arial"/>
              <a:buChar char="•"/>
            </a:pPr>
            <a:r>
              <a:rPr lang="en-US" altLang="en-US" dirty="0"/>
              <a:t>What actions can be taken?</a:t>
            </a:r>
          </a:p>
          <a:p>
            <a:pPr eaLnBrk="1" hangingPunct="1">
              <a:spcBef>
                <a:spcPct val="0"/>
              </a:spcBef>
            </a:pPr>
            <a:endParaRPr lang="en-US" altLang="en-US" dirty="0"/>
          </a:p>
          <a:p>
            <a:pPr eaLnBrk="1" hangingPunct="1">
              <a:spcBef>
                <a:spcPct val="0"/>
              </a:spcBef>
            </a:pPr>
            <a:r>
              <a:rPr lang="en-US" altLang="en-US" dirty="0"/>
              <a:t>We also will summarize and leave time for questions.</a:t>
            </a: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3</a:t>
            </a:fld>
            <a:endParaRPr lang="en-US" dirty="0"/>
          </a:p>
        </p:txBody>
      </p:sp>
    </p:spTree>
    <p:extLst>
      <p:ext uri="{BB962C8B-B14F-4D97-AF65-F5344CB8AC3E}">
        <p14:creationId xmlns:p14="http://schemas.microsoft.com/office/powerpoint/2010/main" val="138772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4</a:t>
            </a:fld>
            <a:endParaRPr lang="en-US" dirty="0"/>
          </a:p>
        </p:txBody>
      </p:sp>
    </p:spTree>
    <p:extLst>
      <p:ext uri="{BB962C8B-B14F-4D97-AF65-F5344CB8AC3E}">
        <p14:creationId xmlns:p14="http://schemas.microsoft.com/office/powerpoint/2010/main" val="163956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eaLnBrk="1" hangingPunct="1">
              <a:spcBef>
                <a:spcPct val="0"/>
              </a:spcBef>
            </a:pPr>
            <a:r>
              <a:rPr lang="en-US" altLang="en-US" b="1" dirty="0"/>
              <a:t>Discussion – Josh’s story </a:t>
            </a:r>
          </a:p>
          <a:p>
            <a:pPr eaLnBrk="1" hangingPunct="1">
              <a:spcBef>
                <a:spcPct val="0"/>
              </a:spcBef>
            </a:pPr>
            <a:endParaRPr lang="en-US" altLang="en-US" b="1" dirty="0"/>
          </a:p>
          <a:p>
            <a:pPr eaLnBrk="1" hangingPunct="1">
              <a:spcBef>
                <a:spcPct val="0"/>
              </a:spcBef>
            </a:pPr>
            <a:r>
              <a:rPr lang="en-US" altLang="en-US" b="1" dirty="0"/>
              <a:t>Facilitator: </a:t>
            </a:r>
            <a:r>
              <a:rPr lang="en-US" altLang="en-US" dirty="0"/>
              <a:t>Read Josh’s story in the </a:t>
            </a:r>
            <a:r>
              <a:rPr lang="en-US" altLang="en-US" b="1" dirty="0"/>
              <a:t>Workplace Safety Primer, pages 1</a:t>
            </a:r>
            <a:r>
              <a:rPr lang="mr-IN" altLang="en-US" b="1" dirty="0"/>
              <a:t>–</a:t>
            </a:r>
            <a:r>
              <a:rPr lang="en-US" altLang="en-US" b="1" dirty="0"/>
              <a:t>2</a:t>
            </a:r>
            <a:r>
              <a:rPr lang="en-US" altLang="en-US" b="0" dirty="0"/>
              <a:t>. Then we’ll talk about what we learned.</a:t>
            </a:r>
          </a:p>
          <a:p>
            <a:pPr eaLnBrk="1" hangingPunct="1">
              <a:spcBef>
                <a:spcPct val="0"/>
              </a:spcBef>
            </a:pPr>
            <a:endParaRPr lang="en-US" altLang="en-US" b="0" dirty="0">
              <a:solidFill>
                <a:schemeClr val="tx2"/>
              </a:solidFill>
              <a:ea typeface="Calibri" panose="020F0502020204030204" pitchFamily="34" charset="0"/>
              <a:cs typeface="Times New Roman" panose="02020603050405020304" pitchFamily="18" charset="0"/>
            </a:endParaRPr>
          </a:p>
          <a:p>
            <a:pPr eaLnBrk="1" hangingPunct="1">
              <a:spcBef>
                <a:spcPct val="0"/>
              </a:spcBef>
            </a:pPr>
            <a:r>
              <a:rPr lang="en-US" altLang="en-US" b="0" i="1" dirty="0">
                <a:solidFill>
                  <a:schemeClr val="tx2"/>
                </a:solidFill>
                <a:ea typeface="Calibri" panose="020F0502020204030204" pitchFamily="34" charset="0"/>
                <a:cs typeface="Times New Roman" panose="02020603050405020304" pitchFamily="18" charset="0"/>
              </a:rPr>
              <a:t>Josh, an Environmental Services worker at a hospital, had taken a soiled linen bag from the</a:t>
            </a:r>
            <a:r>
              <a:rPr lang="en-US" altLang="en-US" b="0" i="1" dirty="0">
                <a:solidFill>
                  <a:schemeClr val="tx2"/>
                </a:solidFill>
              </a:rPr>
              <a:t> </a:t>
            </a:r>
            <a:r>
              <a:rPr lang="en-US" altLang="en-US" b="0" i="1" dirty="0">
                <a:solidFill>
                  <a:schemeClr val="tx2"/>
                </a:solidFill>
                <a:cs typeface="Calibri" panose="020F0502020204030204" pitchFamily="34" charset="0"/>
              </a:rPr>
              <a:t>hamper from the trauma unit and was transferring it to his cart. The bag was full of wet linen so it was very heavy. Since he did not want the bag to rip when he lifted it, he took some linen off the top. He felt a sharp sting in his hand and looked down to see that a needle had stuck him in his hand.</a:t>
            </a:r>
            <a:endParaRPr lang="en-US" altLang="en-US" b="0" i="1" dirty="0">
              <a:solidFill>
                <a:schemeClr val="tx2"/>
              </a:solidFill>
            </a:endParaRPr>
          </a:p>
          <a:p>
            <a:pPr eaLnBrk="1" hangingPunct="1">
              <a:spcBef>
                <a:spcPct val="0"/>
              </a:spcBef>
            </a:pPr>
            <a:br>
              <a:rPr lang="en-US" altLang="en-US" b="0" i="1" dirty="0"/>
            </a:br>
            <a:r>
              <a:rPr lang="en-US" altLang="en-US" b="1" i="1" dirty="0"/>
              <a:t>Why did Josh get injured?</a:t>
            </a:r>
            <a:endParaRPr lang="en-US" altLang="en-US" i="1" dirty="0"/>
          </a:p>
          <a:p>
            <a:pPr eaLnBrk="1" hangingPunct="1">
              <a:spcBef>
                <a:spcPct val="0"/>
              </a:spcBef>
            </a:pPr>
            <a:r>
              <a:rPr lang="en-US" altLang="en-US" i="1" dirty="0"/>
              <a:t>The direct cause of an injury is often identified quickly. In this case, Josh had reached into a hamper full of soiled linen, which resulted in the needle stick. </a:t>
            </a:r>
          </a:p>
          <a:p>
            <a:pPr eaLnBrk="1" hangingPunct="1">
              <a:spcBef>
                <a:spcPct val="0"/>
              </a:spcBef>
            </a:pPr>
            <a:endParaRPr lang="en-US" altLang="en-US" i="1" dirty="0"/>
          </a:p>
          <a:p>
            <a:pPr eaLnBrk="1" hangingPunct="1">
              <a:spcBef>
                <a:spcPct val="0"/>
              </a:spcBef>
            </a:pPr>
            <a:r>
              <a:rPr lang="en-US" altLang="en-US" i="1" dirty="0"/>
              <a:t>However, this explanation does not usually tell the whole story. You need to look deeper — to do some detective work to identify the underlying or root causes of an injury. You need to ask WHY at least five times to get to the answer.</a:t>
            </a:r>
          </a:p>
          <a:p>
            <a:pPr eaLnBrk="1" hangingPunct="1">
              <a:spcBef>
                <a:spcPct val="0"/>
              </a:spcBef>
            </a:pPr>
            <a:endParaRPr lang="en-US" altLang="en-US" dirty="0"/>
          </a:p>
          <a:p>
            <a:pPr eaLnBrk="1" hangingPunct="1">
              <a:spcBef>
                <a:spcPct val="0"/>
              </a:spcBef>
            </a:pPr>
            <a:r>
              <a:rPr lang="en-US" altLang="en-US" b="1" i="0" dirty="0"/>
              <a:t>Facilitator: </a:t>
            </a:r>
            <a:r>
              <a:rPr lang="en-US" altLang="en-US" b="0" i="0" dirty="0"/>
              <a:t>Let’s talk about Josh’s injury. (</a:t>
            </a:r>
            <a:r>
              <a:rPr lang="en-US" altLang="en-US" b="0" i="1" dirty="0"/>
              <a:t>Ask the audience the following questions</a:t>
            </a:r>
            <a:r>
              <a:rPr lang="en-US" altLang="en-US" b="0" i="0" dirty="0"/>
              <a:t>):</a:t>
            </a:r>
          </a:p>
          <a:p>
            <a:pPr eaLnBrk="1" hangingPunct="1">
              <a:spcBef>
                <a:spcPct val="0"/>
              </a:spcBef>
            </a:pPr>
            <a:br>
              <a:rPr lang="en-US" altLang="en-US" b="1" dirty="0"/>
            </a:br>
            <a:r>
              <a:rPr lang="en-US" altLang="en-US" b="1" dirty="0"/>
              <a:t>WHY did Josh get injured?</a:t>
            </a:r>
            <a:endParaRPr lang="en-US" altLang="en-US"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did Josh reach into the bag to remove some soiled linen?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the bag was too heavy and he didn’t want it to rip.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was there a needle in the hamper?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Someone did not immediately place a used needle into a sharps container and it ended up in the linen bag.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was the bag so heavy?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full of wet linen. Maybe the hamper bags for soiled linen are too big, or maybe it had been filled beyond capacity.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was the hamper filled beyond capacity?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there was only one hamper in the room.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5</a:t>
            </a:fld>
            <a:endParaRPr lang="en-US" dirty="0"/>
          </a:p>
        </p:txBody>
      </p:sp>
    </p:spTree>
    <p:extLst>
      <p:ext uri="{BB962C8B-B14F-4D97-AF65-F5344CB8AC3E}">
        <p14:creationId xmlns:p14="http://schemas.microsoft.com/office/powerpoint/2010/main" val="258685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5664"/>
          </a:xfrm>
        </p:spPr>
        <p:txBody>
          <a:bodyPr/>
          <a:lstStyle/>
          <a:p>
            <a:r>
              <a:rPr lang="en-US" b="1" dirty="0"/>
              <a:t>Facilitator: </a:t>
            </a:r>
            <a:r>
              <a:rPr lang="en-US" b="0" dirty="0"/>
              <a:t>Look at </a:t>
            </a:r>
            <a:r>
              <a:rPr lang="en-US" b="1" dirty="0"/>
              <a:t>page 2 of the Workplace Safety Primer.  </a:t>
            </a:r>
            <a:r>
              <a:rPr lang="en-US" sz="1200" kern="1200" dirty="0">
                <a:solidFill>
                  <a:schemeClr val="tx1"/>
                </a:solidFill>
                <a:effectLst/>
                <a:latin typeface="+mn-lt"/>
                <a:ea typeface="+mn-ea"/>
                <a:cs typeface="+mn-cs"/>
              </a:rPr>
              <a:t>There are usually multiple factors that contribute to an incident, so let’s examine all the possibilities.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(Have the audience review the underlying causes in each of the following areas):</a:t>
            </a:r>
            <a:endParaRPr lang="en-US" b="1" i="1" dirty="0"/>
          </a:p>
          <a:p>
            <a:endParaRPr lang="en-US" b="1" i="1" dirty="0"/>
          </a:p>
          <a:p>
            <a:r>
              <a:rPr lang="en-US" b="1" dirty="0"/>
              <a:t>Job Tasks and Procedures</a:t>
            </a:r>
          </a:p>
          <a:p>
            <a:pPr marL="171450" indent="-171450">
              <a:buFont typeface="Arial"/>
              <a:buChar char="•"/>
            </a:pPr>
            <a:r>
              <a:rPr lang="en-US" sz="1200" kern="1200" dirty="0">
                <a:solidFill>
                  <a:schemeClr val="tx1"/>
                </a:solidFill>
                <a:effectLst/>
                <a:latin typeface="+mn-lt"/>
                <a:ea typeface="+mn-ea"/>
                <a:cs typeface="+mn-cs"/>
              </a:rPr>
              <a:t>Is the pace of work and overall workload reasonable?</a:t>
            </a:r>
          </a:p>
          <a:p>
            <a:pPr marL="171450" indent="-171450">
              <a:buFont typeface="Arial"/>
              <a:buChar char="•"/>
            </a:pPr>
            <a:r>
              <a:rPr lang="en-US" sz="1200" kern="1200" dirty="0">
                <a:solidFill>
                  <a:schemeClr val="tx1"/>
                </a:solidFill>
                <a:effectLst/>
                <a:latin typeface="+mn-lt"/>
                <a:ea typeface="+mn-ea"/>
                <a:cs typeface="+mn-cs"/>
              </a:rPr>
              <a:t>Are there clear, realistic procedures for job tasks?</a:t>
            </a:r>
          </a:p>
          <a:p>
            <a:pPr marL="171450" indent="-171450">
              <a:buFont typeface="Arial"/>
              <a:buChar char="•"/>
            </a:pPr>
            <a:r>
              <a:rPr lang="en-US" sz="1200" kern="1200" dirty="0">
                <a:solidFill>
                  <a:schemeClr val="tx1"/>
                </a:solidFill>
                <a:effectLst/>
                <a:latin typeface="+mn-lt"/>
                <a:ea typeface="+mn-ea"/>
                <a:cs typeface="+mn-cs"/>
              </a:rPr>
              <a:t>Are there conflicts between procedure and practice?</a:t>
            </a:r>
          </a:p>
          <a:p>
            <a:pPr marL="171450" indent="-171450">
              <a:buFont typeface="Arial"/>
              <a:buChar char="•"/>
            </a:pPr>
            <a:r>
              <a:rPr lang="en-US" sz="1200" kern="1200" dirty="0">
                <a:solidFill>
                  <a:schemeClr val="tx1"/>
                </a:solidFill>
                <a:effectLst/>
                <a:latin typeface="+mn-lt"/>
                <a:ea typeface="+mn-ea"/>
                <a:cs typeface="+mn-cs"/>
              </a:rPr>
              <a:t>Are shortcuts commonly used?</a:t>
            </a:r>
            <a:endParaRPr lang="en-US" b="1" dirty="0"/>
          </a:p>
          <a:p>
            <a:endParaRPr lang="en-US" b="1" dirty="0"/>
          </a:p>
          <a:p>
            <a:r>
              <a:rPr lang="en-US" b="1" dirty="0"/>
              <a:t>Work Environment</a:t>
            </a:r>
          </a:p>
          <a:p>
            <a:pPr marL="171450" indent="-171450">
              <a:buFont typeface="Arial"/>
              <a:buChar char="•"/>
            </a:pPr>
            <a:r>
              <a:rPr lang="en-US" sz="1200" kern="1200" dirty="0">
                <a:solidFill>
                  <a:schemeClr val="tx1"/>
                </a:solidFill>
                <a:effectLst/>
                <a:latin typeface="+mn-lt"/>
                <a:ea typeface="+mn-ea"/>
                <a:cs typeface="+mn-cs"/>
              </a:rPr>
              <a:t>Are work processes, equipment and tools designed properly?</a:t>
            </a:r>
          </a:p>
          <a:p>
            <a:pPr marL="171450" indent="-171450">
              <a:buFont typeface="Arial"/>
              <a:buChar char="•"/>
            </a:pPr>
            <a:r>
              <a:rPr lang="en-US" sz="1200" kern="1200" dirty="0">
                <a:solidFill>
                  <a:schemeClr val="tx1"/>
                </a:solidFill>
                <a:effectLst/>
                <a:latin typeface="+mn-lt"/>
                <a:ea typeface="+mn-ea"/>
                <a:cs typeface="+mn-cs"/>
              </a:rPr>
              <a:t>Is the facility layout and space conducive to safe practices? </a:t>
            </a:r>
          </a:p>
          <a:p>
            <a:pPr marL="171450" indent="-171450">
              <a:buFont typeface="Arial"/>
              <a:buChar char="•"/>
            </a:pPr>
            <a:r>
              <a:rPr lang="en-US" sz="1200" kern="1200" dirty="0">
                <a:solidFill>
                  <a:schemeClr val="tx1"/>
                </a:solidFill>
                <a:effectLst/>
                <a:latin typeface="+mn-lt"/>
                <a:ea typeface="+mn-ea"/>
                <a:cs typeface="+mn-cs"/>
              </a:rPr>
              <a:t>Is there easy access to safety and emergency equipment?</a:t>
            </a:r>
          </a:p>
          <a:p>
            <a:pPr marL="171450" indent="-171450">
              <a:buFont typeface="Arial"/>
              <a:buChar char="•"/>
            </a:pPr>
            <a:r>
              <a:rPr lang="en-US" sz="1200" kern="1200" dirty="0">
                <a:solidFill>
                  <a:schemeClr val="tx1"/>
                </a:solidFill>
                <a:effectLst/>
                <a:latin typeface="+mn-lt"/>
                <a:ea typeface="+mn-ea"/>
                <a:cs typeface="+mn-cs"/>
              </a:rPr>
              <a:t>Is there regular inspection and maintenance of equipment and work areas?</a:t>
            </a:r>
          </a:p>
          <a:p>
            <a:endParaRPr lang="en-US" b="1" dirty="0"/>
          </a:p>
          <a:p>
            <a:r>
              <a:rPr lang="en-US" b="1" dirty="0"/>
              <a:t>Management and Organization</a:t>
            </a:r>
          </a:p>
          <a:p>
            <a:pPr marL="171450" indent="-171450">
              <a:buFont typeface="Arial"/>
              <a:buChar char="•"/>
            </a:pPr>
            <a:r>
              <a:rPr lang="en-US" sz="1200" kern="1200" dirty="0">
                <a:solidFill>
                  <a:schemeClr val="tx1"/>
                </a:solidFill>
                <a:effectLst/>
                <a:latin typeface="+mn-lt"/>
                <a:ea typeface="+mn-ea"/>
                <a:cs typeface="+mn-cs"/>
              </a:rPr>
              <a:t>Is there a safety program with a commitment of resources for safety and accountability?</a:t>
            </a:r>
          </a:p>
          <a:p>
            <a:pPr marL="171450" indent="-171450">
              <a:buFont typeface="Arial"/>
              <a:buChar char="•"/>
            </a:pPr>
            <a:r>
              <a:rPr lang="en-US" sz="1200" kern="1200" dirty="0">
                <a:solidFill>
                  <a:schemeClr val="tx1"/>
                </a:solidFill>
                <a:effectLst/>
                <a:latin typeface="+mn-lt"/>
                <a:ea typeface="+mn-ea"/>
                <a:cs typeface="+mn-cs"/>
              </a:rPr>
              <a:t>Does the safety culture promote systems solutions?</a:t>
            </a:r>
          </a:p>
          <a:p>
            <a:pPr marL="171450" indent="-171450">
              <a:buFont typeface="Arial"/>
              <a:buChar char="•"/>
            </a:pPr>
            <a:r>
              <a:rPr lang="en-US" sz="1200" kern="1200" dirty="0">
                <a:solidFill>
                  <a:schemeClr val="tx1"/>
                </a:solidFill>
                <a:effectLst/>
                <a:latin typeface="+mn-lt"/>
                <a:ea typeface="+mn-ea"/>
                <a:cs typeface="+mn-cs"/>
              </a:rPr>
              <a:t>Do communication and reporting systems promote worker involvement?</a:t>
            </a:r>
          </a:p>
          <a:p>
            <a:pPr marL="171450" indent="-171450">
              <a:buFont typeface="Arial"/>
              <a:buChar char="•"/>
            </a:pPr>
            <a:r>
              <a:rPr lang="en-US" sz="1200" kern="1200" dirty="0">
                <a:solidFill>
                  <a:schemeClr val="tx1"/>
                </a:solidFill>
                <a:effectLst/>
                <a:latin typeface="+mn-lt"/>
                <a:ea typeface="+mn-ea"/>
                <a:cs typeface="+mn-cs"/>
              </a:rPr>
              <a:t>Are staffing levels adequate?</a:t>
            </a:r>
          </a:p>
          <a:p>
            <a:pPr marL="171450" indent="-171450">
              <a:buFont typeface="Arial"/>
              <a:buChar char="•"/>
            </a:pPr>
            <a:r>
              <a:rPr lang="en-US" sz="1200" kern="1200" dirty="0">
                <a:solidFill>
                  <a:schemeClr val="tx1"/>
                </a:solidFill>
                <a:effectLst/>
                <a:latin typeface="+mn-lt"/>
                <a:ea typeface="+mn-ea"/>
                <a:cs typeface="+mn-cs"/>
              </a:rPr>
              <a:t>Is scheduling realistic?</a:t>
            </a:r>
          </a:p>
          <a:p>
            <a:pPr marL="171450" indent="-171450">
              <a:buFont typeface="Arial"/>
              <a:buChar char="•"/>
            </a:pPr>
            <a:r>
              <a:rPr lang="en-US" sz="1200" kern="1200" dirty="0">
                <a:solidFill>
                  <a:schemeClr val="tx1"/>
                </a:solidFill>
                <a:effectLst/>
                <a:latin typeface="+mn-lt"/>
                <a:ea typeface="+mn-ea"/>
                <a:cs typeface="+mn-cs"/>
              </a:rPr>
              <a:t>Do staff members miss breaks or meals?</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Workforce Factors</a:t>
            </a:r>
          </a:p>
          <a:p>
            <a:pPr marL="171450" indent="-171450">
              <a:buFont typeface="Arial"/>
              <a:buChar char="•"/>
            </a:pPr>
            <a:r>
              <a:rPr lang="en-US" sz="1200" kern="1200" dirty="0">
                <a:solidFill>
                  <a:schemeClr val="tx1"/>
                </a:solidFill>
                <a:effectLst/>
                <a:latin typeface="+mn-lt"/>
                <a:ea typeface="+mn-ea"/>
                <a:cs typeface="+mn-cs"/>
              </a:rPr>
              <a:t>Is training adequate?</a:t>
            </a:r>
          </a:p>
          <a:p>
            <a:pPr marL="171450" indent="-171450">
              <a:buFont typeface="Arial"/>
              <a:buChar char="•"/>
            </a:pPr>
            <a:r>
              <a:rPr lang="en-US" sz="1200" kern="1200" dirty="0">
                <a:solidFill>
                  <a:schemeClr val="tx1"/>
                </a:solidFill>
                <a:effectLst/>
                <a:latin typeface="+mn-lt"/>
                <a:ea typeface="+mn-ea"/>
                <a:cs typeface="+mn-cs"/>
              </a:rPr>
              <a:t>Do workers suffer from fatigue or stress?</a:t>
            </a:r>
          </a:p>
          <a:p>
            <a:pPr marL="171450" indent="-171450">
              <a:buFont typeface="Arial"/>
              <a:buChar char="•"/>
            </a:pPr>
            <a:r>
              <a:rPr lang="en-US" sz="1200" kern="1200" dirty="0">
                <a:solidFill>
                  <a:schemeClr val="tx1"/>
                </a:solidFill>
                <a:effectLst/>
                <a:latin typeface="+mn-lt"/>
                <a:ea typeface="+mn-ea"/>
                <a:cs typeface="+mn-cs"/>
              </a:rPr>
              <a:t>Do workers have attitudes that support safety? How do they perceive their risks?</a:t>
            </a:r>
          </a:p>
          <a:p>
            <a:pPr marL="171450" indent="-171450">
              <a:buFont typeface="Arial"/>
              <a:buChar char="•"/>
            </a:pPr>
            <a:r>
              <a:rPr lang="en-US" sz="1200" kern="1200" dirty="0">
                <a:solidFill>
                  <a:schemeClr val="tx1"/>
                </a:solidFill>
                <a:effectLst/>
                <a:latin typeface="+mn-lt"/>
                <a:ea typeface="+mn-ea"/>
                <a:cs typeface="+mn-cs"/>
              </a:rPr>
              <a:t>Does staff have experience with this type of situation? </a:t>
            </a:r>
          </a:p>
          <a:p>
            <a:endParaRPr lang="en-US" sz="1200" kern="1200" dirty="0">
              <a:solidFill>
                <a:schemeClr val="tx1"/>
              </a:solidFill>
              <a:effectLst/>
              <a:latin typeface="+mn-lt"/>
              <a:ea typeface="+mn-ea"/>
              <a:cs typeface="+mn-cs"/>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9FFFAE84-0FFC-A549-BE14-9FC10893ADCF}" type="slidenum">
              <a:rPr lang="en-US" smtClean="0"/>
              <a:t>6</a:t>
            </a:fld>
            <a:endParaRPr lang="en-US" dirty="0"/>
          </a:p>
        </p:txBody>
      </p:sp>
    </p:spTree>
    <p:extLst>
      <p:ext uri="{BB962C8B-B14F-4D97-AF65-F5344CB8AC3E}">
        <p14:creationId xmlns:p14="http://schemas.microsoft.com/office/powerpoint/2010/main" val="34892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Tabletop Activity –</a:t>
            </a:r>
            <a:r>
              <a:rPr lang="en-US" b="1" baseline="0" dirty="0"/>
              <a:t> 1</a:t>
            </a:r>
            <a:r>
              <a:rPr lang="en-US" b="1" dirty="0"/>
              <a:t>5 minutes</a:t>
            </a:r>
          </a:p>
          <a:p>
            <a:endParaRPr lang="en-US" b="1" dirty="0"/>
          </a:p>
          <a:p>
            <a:r>
              <a:rPr lang="en-US" b="1" dirty="0"/>
              <a:t>Systems Approach to Finding Solutions, Workplace Safety Primer, page 2</a:t>
            </a:r>
          </a:p>
          <a:p>
            <a:endParaRPr lang="en-US" dirty="0"/>
          </a:p>
          <a:p>
            <a:r>
              <a:rPr lang="en-US" b="1" dirty="0"/>
              <a:t>Facilitator: </a:t>
            </a:r>
            <a:r>
              <a:rPr lang="en-US" dirty="0"/>
              <a:t>Now, let’s break for a tabletop activity. We’re going to learn how to apply a systems approach to injury prevention. Here’s what you need to do…</a:t>
            </a:r>
          </a:p>
          <a:p>
            <a:endParaRPr lang="en-US" b="0" i="1" dirty="0"/>
          </a:p>
          <a:p>
            <a:r>
              <a:rPr lang="en-US" b="0" i="1" dirty="0"/>
              <a:t>(Read the instructions and have the audience do the following)</a:t>
            </a:r>
            <a:r>
              <a:rPr lang="en-US" b="0" dirty="0"/>
              <a:t>:</a:t>
            </a:r>
          </a:p>
          <a:p>
            <a:endParaRPr lang="en-US" b="0" dirty="0"/>
          </a:p>
          <a:p>
            <a:pPr marL="171450" indent="-171450">
              <a:buFont typeface="Arial" panose="020B0604020202020204" pitchFamily="34" charset="0"/>
              <a:buChar char="•"/>
            </a:pPr>
            <a:r>
              <a:rPr lang="en-US" dirty="0"/>
              <a:t>Look at the chart on page 2 in the Workplace Safety Primer</a:t>
            </a:r>
          </a:p>
          <a:p>
            <a:pPr marL="171450" indent="-171450">
              <a:buFont typeface="Arial" panose="020B0604020202020204" pitchFamily="34" charset="0"/>
              <a:buChar char="•"/>
            </a:pPr>
            <a:r>
              <a:rPr lang="en-US" dirty="0"/>
              <a:t>Break into small groups</a:t>
            </a:r>
          </a:p>
          <a:p>
            <a:pPr marL="171450" indent="-171450">
              <a:buFont typeface="Arial" panose="020B0604020202020204" pitchFamily="34" charset="0"/>
              <a:buChar char="•"/>
            </a:pPr>
            <a:r>
              <a:rPr lang="en-US" dirty="0"/>
              <a:t>Ask them to pick one of the four factors</a:t>
            </a:r>
            <a:endParaRPr lang="en-US" b="1" dirty="0"/>
          </a:p>
          <a:p>
            <a:pPr marL="628650" lvl="1" indent="-171450">
              <a:buFont typeface="Courier New"/>
              <a:buChar char="o"/>
            </a:pPr>
            <a:r>
              <a:rPr lang="en-US" b="0" dirty="0"/>
              <a:t>Job Tasks and Procedures</a:t>
            </a:r>
          </a:p>
          <a:p>
            <a:pPr marL="628650" lvl="1" indent="-171450">
              <a:buFont typeface="Courier New"/>
              <a:buChar char="o"/>
            </a:pPr>
            <a:r>
              <a:rPr lang="en-US" b="0" dirty="0"/>
              <a:t>Work Environment</a:t>
            </a:r>
          </a:p>
          <a:p>
            <a:pPr marL="628650" lvl="1" indent="-171450">
              <a:buFont typeface="Courier New"/>
              <a:buChar char="o"/>
            </a:pPr>
            <a:r>
              <a:rPr lang="en-US" b="0" dirty="0"/>
              <a:t>Management and Organization</a:t>
            </a:r>
          </a:p>
          <a:p>
            <a:pPr marL="628650" lvl="1" indent="-171450">
              <a:buFont typeface="Courier New"/>
              <a:buChar char="o"/>
            </a:pPr>
            <a:r>
              <a:rPr lang="en-US" b="0" dirty="0"/>
              <a:t>Workforce Factors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them discuss how they would approach an injury prevention solution using that factor in their department/workplace</a:t>
            </a:r>
          </a:p>
          <a:p>
            <a:pPr marL="171450" indent="-171450">
              <a:buFont typeface="Arial" panose="020B0604020202020204" pitchFamily="34" charset="0"/>
              <a:buChar char="•"/>
            </a:pPr>
            <a:r>
              <a:rPr lang="en-US" b="0" dirty="0"/>
              <a:t>Report back</a:t>
            </a:r>
          </a:p>
        </p:txBody>
      </p:sp>
      <p:sp>
        <p:nvSpPr>
          <p:cNvPr id="4" name="Slide Number Placeholder 3"/>
          <p:cNvSpPr>
            <a:spLocks noGrp="1"/>
          </p:cNvSpPr>
          <p:nvPr>
            <p:ph type="sldNum" sz="quarter" idx="10"/>
          </p:nvPr>
        </p:nvSpPr>
        <p:spPr/>
        <p:txBody>
          <a:bodyPr/>
          <a:lstStyle/>
          <a:p>
            <a:fld id="{9FFFAE84-0FFC-A549-BE14-9FC10893ADCF}" type="slidenum">
              <a:rPr lang="en-US" smtClean="0"/>
              <a:t>7</a:t>
            </a:fld>
            <a:endParaRPr lang="en-US" dirty="0"/>
          </a:p>
        </p:txBody>
      </p:sp>
    </p:spTree>
    <p:extLst>
      <p:ext uri="{BB962C8B-B14F-4D97-AF65-F5344CB8AC3E}">
        <p14:creationId xmlns:p14="http://schemas.microsoft.com/office/powerpoint/2010/main" val="81986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b="1" dirty="0">
                <a:latin typeface="+mn-lt"/>
                <a:cs typeface="Arial" panose="020B0604020202020204" pitchFamily="34" charset="0"/>
              </a:rPr>
              <a:t>Facilitator: </a:t>
            </a:r>
            <a:r>
              <a:rPr lang="en-US" altLang="en-US" sz="1200" dirty="0">
                <a:latin typeface="+mn-lt"/>
                <a:cs typeface="Arial" panose="020B0604020202020204" pitchFamily="34" charset="0"/>
              </a:rPr>
              <a:t>It is easy to jump to conclusions on how an injury occurred (e.g., blaming the employee). </a:t>
            </a:r>
          </a:p>
          <a:p>
            <a:pPr>
              <a:spcBef>
                <a:spcPct val="0"/>
              </a:spcBef>
              <a:buClrTx/>
              <a:buSzTx/>
              <a:buNone/>
            </a:pPr>
            <a:endParaRPr lang="en-US" altLang="en-US" sz="1200" b="1" i="0" dirty="0">
              <a:latin typeface="+mn-lt"/>
              <a:cs typeface="Arial" panose="020B0604020202020204" pitchFamily="34" charset="0"/>
            </a:endParaRPr>
          </a:p>
          <a:p>
            <a:pPr>
              <a:spcBef>
                <a:spcPct val="0"/>
              </a:spcBef>
              <a:buClrTx/>
              <a:buSzTx/>
              <a:buNone/>
            </a:pPr>
            <a:r>
              <a:rPr lang="en-US" altLang="en-US" sz="1200" b="1" i="0" dirty="0">
                <a:latin typeface="+mn-lt"/>
                <a:cs typeface="Arial" panose="020B0604020202020204" pitchFamily="34" charset="0"/>
              </a:rPr>
              <a:t>Blame undermines the ability to:</a:t>
            </a:r>
          </a:p>
          <a:p>
            <a:pPr marL="171450" indent="-171450">
              <a:spcBef>
                <a:spcPct val="0"/>
              </a:spcBef>
              <a:buClrTx/>
              <a:buSzTx/>
              <a:buFont typeface="Arial"/>
              <a:buChar char="•"/>
            </a:pPr>
            <a:r>
              <a:rPr lang="en-US" altLang="en-US" sz="1200" dirty="0">
                <a:solidFill>
                  <a:schemeClr val="tx1"/>
                </a:solidFill>
                <a:latin typeface="+mn-lt"/>
                <a:cs typeface="Arial" panose="020B0604020202020204" pitchFamily="34" charset="0"/>
              </a:rPr>
              <a:t>Identify systems failures and make improvements to the systems</a:t>
            </a:r>
            <a:r>
              <a:rPr lang="en-US" altLang="en-US" sz="1200" baseline="0" dirty="0">
                <a:solidFill>
                  <a:schemeClr val="tx1"/>
                </a:solidFill>
                <a:latin typeface="+mn-lt"/>
                <a:cs typeface="Arial" panose="020B0604020202020204" pitchFamily="34" charset="0"/>
              </a:rPr>
              <a:t> and</a:t>
            </a:r>
            <a:r>
              <a:rPr lang="en-US" altLang="en-US" sz="1200" dirty="0">
                <a:solidFill>
                  <a:schemeClr val="tx1"/>
                </a:solidFill>
                <a:latin typeface="+mn-lt"/>
                <a:cs typeface="Arial" panose="020B0604020202020204" pitchFamily="34" charset="0"/>
              </a:rPr>
              <a:t> subsystems, and in how they interact</a:t>
            </a:r>
          </a:p>
          <a:p>
            <a:pPr marL="171450" indent="-171450">
              <a:spcBef>
                <a:spcPct val="0"/>
              </a:spcBef>
              <a:buClrTx/>
              <a:buSzTx/>
              <a:buFont typeface="Arial"/>
              <a:buChar char="•"/>
            </a:pPr>
            <a:r>
              <a:rPr lang="en-US" altLang="en-US" sz="1200" dirty="0">
                <a:solidFill>
                  <a:schemeClr val="tx1"/>
                </a:solidFill>
                <a:latin typeface="+mn-lt"/>
                <a:cs typeface="Arial" panose="020B0604020202020204" pitchFamily="34" charset="0"/>
              </a:rPr>
              <a:t>Build safeguards and backups into the system</a:t>
            </a:r>
          </a:p>
          <a:p>
            <a:pPr marL="171450" indent="-171450">
              <a:spcBef>
                <a:spcPct val="0"/>
              </a:spcBef>
              <a:buClrTx/>
              <a:buSzTx/>
              <a:buFont typeface="Arial"/>
              <a:buChar char="•"/>
            </a:pPr>
            <a:r>
              <a:rPr lang="en-US" altLang="en-US" sz="1200" dirty="0">
                <a:solidFill>
                  <a:schemeClr val="tx1"/>
                </a:solidFill>
                <a:latin typeface="+mn-lt"/>
                <a:cs typeface="Arial" panose="020B0604020202020204" pitchFamily="34" charset="0"/>
              </a:rPr>
              <a:t>Speak up to address problems, errors, etc., as they arise—</a:t>
            </a:r>
            <a:r>
              <a:rPr lang="en-US" altLang="en-US" sz="1200" b="1" dirty="0">
                <a:solidFill>
                  <a:schemeClr val="tx1"/>
                </a:solidFill>
                <a:latin typeface="+mn-lt"/>
                <a:cs typeface="Arial" panose="020B0604020202020204" pitchFamily="34" charset="0"/>
              </a:rPr>
              <a:t>before </a:t>
            </a:r>
            <a:r>
              <a:rPr lang="en-US" altLang="en-US" sz="1200" dirty="0">
                <a:solidFill>
                  <a:schemeClr val="tx1"/>
                </a:solidFill>
                <a:latin typeface="+mn-lt"/>
                <a:cs typeface="Arial" panose="020B0604020202020204" pitchFamily="34" charset="0"/>
              </a:rPr>
              <a:t>they become a crisis or before the “near-miss” becomes an incident causing harm</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2000" dirty="0">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2000" dirty="0">
                <a:latin typeface="+mn-lt"/>
                <a:cs typeface="Arial" panose="020B0604020202020204" pitchFamily="34" charset="0"/>
              </a:rPr>
              <a:t>Worker actions or behaviors are the result of the work systems. </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en-US" sz="2000" dirty="0">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000" dirty="0">
                <a:latin typeface="+mn-lt"/>
                <a:cs typeface="Arial" panose="020B0604020202020204" pitchFamily="34" charset="0"/>
              </a:rPr>
              <a:t>If workers’ behaviors are “unsafe,” then recognize them as a sign or symptom of how the work “system” functions. Trying to correct the behavior of individuals (by coaching or reminders of the “safe” procedure) will not remove the systemic drivers of a behavior. People don’t go to work to get hurt or to do things the “wrong” way. They go to work to get the job done—and do it in the way the work systems lead them to.</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2000" dirty="0">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000" b="1" dirty="0">
                <a:latin typeface="+mn-lt"/>
                <a:cs typeface="Arial" panose="020B0604020202020204" pitchFamily="34" charset="0"/>
              </a:rPr>
              <a:t>As safety leads, we must ask WHY repeatedly and be prepared to dig deeper for our conclusions. Sometimes you have to ask FIVE times to get to the bottom of why something occurred and how can can be corrected.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2000" dirty="0">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000" dirty="0">
                <a:latin typeface="+mn-lt"/>
                <a:cs typeface="Arial" panose="020B0604020202020204" pitchFamily="34" charset="0"/>
              </a:rPr>
              <a:t>Keep going through different factors to get to the answer.</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2000" dirty="0">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8</a:t>
            </a:fld>
            <a:endParaRPr lang="en-US" dirty="0"/>
          </a:p>
        </p:txBody>
      </p:sp>
    </p:spTree>
    <p:extLst>
      <p:ext uri="{BB962C8B-B14F-4D97-AF65-F5344CB8AC3E}">
        <p14:creationId xmlns:p14="http://schemas.microsoft.com/office/powerpoint/2010/main" val="115846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FAE84-0FFC-A549-BE14-9FC10893ADCF}" type="slidenum">
              <a:rPr lang="en-US" smtClean="0"/>
              <a:t>9</a:t>
            </a:fld>
            <a:endParaRPr lang="en-US" dirty="0"/>
          </a:p>
        </p:txBody>
      </p:sp>
    </p:spTree>
    <p:extLst>
      <p:ext uri="{BB962C8B-B14F-4D97-AF65-F5344CB8AC3E}">
        <p14:creationId xmlns:p14="http://schemas.microsoft.com/office/powerpoint/2010/main" val="41828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3318" y="3917150"/>
            <a:ext cx="6982031" cy="977181"/>
          </a:xfrm>
        </p:spPr>
        <p:txBody>
          <a:bodyPr>
            <a:normAutofit/>
          </a:bodyPr>
          <a:lstStyle>
            <a:lvl1pPr>
              <a:defRPr sz="2800">
                <a:solidFill>
                  <a:schemeClr val="bg1"/>
                </a:solidFill>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76031" y="5153952"/>
            <a:ext cx="6400800" cy="341851"/>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Subtitle 2"/>
          <p:cNvSpPr txBox="1">
            <a:spLocks/>
          </p:cNvSpPr>
          <p:nvPr userDrawn="1"/>
        </p:nvSpPr>
        <p:spPr>
          <a:xfrm>
            <a:off x="376031" y="5495803"/>
            <a:ext cx="6400800" cy="357339"/>
          </a:xfrm>
          <a:prstGeom prst="rect">
            <a:avLst/>
          </a:prstGeom>
          <a:noFill/>
        </p:spPr>
        <p:txBody>
          <a:bodyPr vert="horz" lIns="91440" tIns="45720" rIns="91440" bIns="45720" rtlCol="0">
            <a:normAutofit/>
          </a:bodyPr>
          <a:lstStyle>
            <a:lvl1pPr marL="0" indent="0" algn="l" defTabSz="457200" rtl="0" eaLnBrk="1" latinLnBrk="0" hangingPunct="1">
              <a:spcBef>
                <a:spcPct val="20000"/>
              </a:spcBef>
              <a:buClr>
                <a:srgbClr val="ED7719"/>
              </a:buClr>
              <a:buSzPct val="85000"/>
              <a:buFont typeface="Arial"/>
              <a:buNone/>
              <a:defRPr sz="1600" kern="1200">
                <a:solidFill>
                  <a:schemeClr val="bg1"/>
                </a:solidFill>
                <a:latin typeface="Arial"/>
                <a:ea typeface="+mn-ea"/>
                <a:cs typeface="Arial"/>
              </a:defRPr>
            </a:lvl1pPr>
            <a:lvl2pPr marL="457200" indent="0" algn="ctr" defTabSz="457200" rtl="0" eaLnBrk="1" latinLnBrk="0" hangingPunct="1">
              <a:spcBef>
                <a:spcPct val="20000"/>
              </a:spcBef>
              <a:buClr>
                <a:srgbClr val="ED7719"/>
              </a:buClr>
              <a:buSzPct val="85000"/>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ED7719"/>
              </a:buClr>
              <a:buSzPct val="85000"/>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ED7719"/>
              </a:buClr>
              <a:buSzPct val="85000"/>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ED7719"/>
              </a:buClr>
              <a:buSzPct val="85000"/>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dirty="0">
                <a:solidFill>
                  <a:schemeClr val="bg1"/>
                </a:solidFill>
              </a:rPr>
              <a:t>CLICK TO EDIT DATE</a:t>
            </a:r>
          </a:p>
        </p:txBody>
      </p:sp>
    </p:spTree>
    <p:extLst>
      <p:ext uri="{BB962C8B-B14F-4D97-AF65-F5344CB8AC3E}">
        <p14:creationId xmlns:p14="http://schemas.microsoft.com/office/powerpoint/2010/main" val="107598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344334"/>
            <a:ext cx="6750425" cy="379109"/>
          </a:xfrm>
        </p:spPr>
        <p:txBody>
          <a:bodyPr/>
          <a:lstStyle>
            <a:lvl1pPr>
              <a:defRPr>
                <a:solidFill>
                  <a:schemeClr val="accent3"/>
                </a:solidFill>
              </a:defRPr>
            </a:lvl1pPr>
          </a:lstStyle>
          <a:p>
            <a:r>
              <a:rPr lang="en-US" dirty="0"/>
              <a:t>Understanding and Preventing Injuries at Work	</a:t>
            </a:r>
          </a:p>
        </p:txBody>
      </p:sp>
      <p:sp>
        <p:nvSpPr>
          <p:cNvPr id="3" name="Content Placeholder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853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642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344334"/>
            <a:ext cx="6736977" cy="379109"/>
          </a:xfrm>
        </p:spPr>
        <p:txBody>
          <a:bodyPr/>
          <a:lstStyle>
            <a:lvl1pPr>
              <a:defRPr/>
            </a:lvl1pPr>
          </a:lstStyle>
          <a:p>
            <a:r>
              <a:rPr lang="en-US" dirty="0"/>
              <a:t>Understanding and Preventing Injuries at Work	</a:t>
            </a:r>
          </a:p>
        </p:txBody>
      </p:sp>
    </p:spTree>
    <p:extLst>
      <p:ext uri="{BB962C8B-B14F-4D97-AF65-F5344CB8AC3E}">
        <p14:creationId xmlns:p14="http://schemas.microsoft.com/office/powerpoint/2010/main" val="675471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344334"/>
            <a:ext cx="6024721" cy="379109"/>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flipH="1">
            <a:off x="457200" y="1084120"/>
            <a:ext cx="8229600" cy="0"/>
          </a:xfrm>
          <a:prstGeom prst="line">
            <a:avLst/>
          </a:prstGeom>
          <a:ln w="3175">
            <a:solidFill>
              <a:srgbClr val="67676C"/>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7200" y="6396293"/>
            <a:ext cx="8229600" cy="0"/>
          </a:xfrm>
          <a:prstGeom prst="line">
            <a:avLst/>
          </a:prstGeom>
          <a:ln w="3175">
            <a:solidFill>
              <a:srgbClr val="67676C"/>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17">
            <a:extLst>
              <a:ext uri="{FF2B5EF4-FFF2-40B4-BE49-F238E27FC236}">
                <a16:creationId xmlns:a16="http://schemas.microsoft.com/office/drawing/2014/main" id="{57AB71CA-9E3D-1540-A030-41CB02C431D5}"/>
              </a:ext>
            </a:extLst>
          </p:cNvPr>
          <p:cNvSpPr txBox="1">
            <a:spLocks/>
          </p:cNvSpPr>
          <p:nvPr userDrawn="1"/>
        </p:nvSpPr>
        <p:spPr>
          <a:xfrm>
            <a:off x="457199" y="6396293"/>
            <a:ext cx="3338513" cy="274637"/>
          </a:xfrm>
          <a:prstGeom prst="rect">
            <a:avLst/>
          </a:prstGeom>
          <a:noFill/>
        </p:spPr>
        <p:txBody>
          <a:bodyPr lIns="0" tIns="0" rIns="0" bIns="0" anchor="ctr"/>
          <a:lstStyle>
            <a:defPPr>
              <a:defRPr lang="en-US"/>
            </a:defPPr>
            <a:lvl1pPr algn="l" rtl="0" eaLnBrk="1" fontAlgn="base" hangingPunct="1">
              <a:spcBef>
                <a:spcPct val="0"/>
              </a:spcBef>
              <a:spcAft>
                <a:spcPct val="0"/>
              </a:spcAft>
              <a:defRPr sz="800" kern="1200" dirty="0" err="1" smtClean="0">
                <a:solidFill>
                  <a:schemeClr val="tx1"/>
                </a:solidFill>
                <a:latin typeface="Arial"/>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3D1B0C86-AE9E-2C4A-A034-3849A050337A}" type="slidenum">
              <a:rPr lang="en-US" b="1" smtClean="0">
                <a:solidFill>
                  <a:schemeClr val="accent3"/>
                </a:solidFill>
                <a:latin typeface="Arial" pitchFamily="34" charset="0"/>
              </a:rPr>
              <a:pPr>
                <a:defRPr/>
              </a:pPr>
              <a:t>‹#›</a:t>
            </a:fld>
            <a:r>
              <a:rPr lang="en-US" dirty="0">
                <a:solidFill>
                  <a:schemeClr val="tx1"/>
                </a:solidFill>
              </a:rPr>
              <a:t>  |  </a:t>
            </a:r>
            <a:r>
              <a:rPr lang="en-US" b="0" dirty="0">
                <a:solidFill>
                  <a:schemeClr val="tx1"/>
                </a:solidFill>
              </a:rPr>
              <a:t>LMP</a:t>
            </a:r>
            <a:r>
              <a:rPr lang="en-US" dirty="0">
                <a:solidFill>
                  <a:schemeClr val="tx1"/>
                </a:solidFill>
              </a:rPr>
              <a:t>artnership.org</a:t>
            </a:r>
            <a:endParaRPr lang="en-US" dirty="0">
              <a:solidFill>
                <a:schemeClr val="tx1"/>
              </a:solidFill>
              <a:latin typeface="Arial" pitchFamily="34" charset="0"/>
            </a:endParaRPr>
          </a:p>
        </p:txBody>
      </p:sp>
    </p:spTree>
    <p:extLst>
      <p:ext uri="{BB962C8B-B14F-4D97-AF65-F5344CB8AC3E}">
        <p14:creationId xmlns:p14="http://schemas.microsoft.com/office/powerpoint/2010/main" val="355058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txStyles>
    <p:titleStyle>
      <a:lvl1pPr algn="l" defTabSz="457200" rtl="0" eaLnBrk="1" latinLnBrk="0" hangingPunct="1">
        <a:spcBef>
          <a:spcPct val="0"/>
        </a:spcBef>
        <a:buNone/>
        <a:defRPr sz="2000" kern="1200">
          <a:solidFill>
            <a:schemeClr val="accent3"/>
          </a:solidFill>
          <a:latin typeface="Arial Black"/>
          <a:ea typeface="+mj-ea"/>
          <a:cs typeface="Arial Black"/>
        </a:defRPr>
      </a:lvl1pPr>
    </p:titleStyle>
    <p:bodyStyle>
      <a:lvl1pPr marL="342900" indent="-342900" algn="l" defTabSz="457200" rtl="0" eaLnBrk="1" latinLnBrk="0" hangingPunct="1">
        <a:spcBef>
          <a:spcPct val="20000"/>
        </a:spcBef>
        <a:buClr>
          <a:schemeClr val="accent3"/>
        </a:buClr>
        <a:buSzPct val="85000"/>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chemeClr val="accent3"/>
        </a:buClr>
        <a:buSzPct val="85000"/>
        <a:buFont typeface="Arial"/>
        <a:buChar char="–"/>
        <a:defRPr sz="2800" kern="1200">
          <a:solidFill>
            <a:srgbClr val="139DBC"/>
          </a:solidFill>
          <a:latin typeface="Arial"/>
          <a:ea typeface="+mn-ea"/>
          <a:cs typeface="Arial"/>
        </a:defRPr>
      </a:lvl2pPr>
      <a:lvl3pPr marL="1143000" indent="-228600" algn="l" defTabSz="457200" rtl="0" eaLnBrk="1" latinLnBrk="0" hangingPunct="1">
        <a:spcBef>
          <a:spcPct val="20000"/>
        </a:spcBef>
        <a:buClr>
          <a:schemeClr val="accent3"/>
        </a:buClr>
        <a:buSzPct val="85000"/>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3"/>
        </a:buClr>
        <a:buSzPct val="85000"/>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3"/>
        </a:buClr>
        <a:buSzPct val="85000"/>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lmpartnership.org/tools/workplace-safety-prim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nul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lmpartnership.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lmpartnership.org/tools/make-workplace-safer-action-guide" TargetMode="External"/><Relationship Id="rId5" Type="http://schemas.openxmlformats.org/officeDocument/2006/relationships/hyperlink" Target="https://www.lmpartnership.org/how-to-guide/make-workplace-safer" TargetMode="External"/><Relationship Id="rId4" Type="http://schemas.openxmlformats.org/officeDocument/2006/relationships/hyperlink" Target="https://www.lmpartnership.org/tools/workplace-safety-primer"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ites.sp.kp.org/teams/sclmp/WPS/UBTResources/SitePages/Home.asp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4C195-5C64-0345-936D-ED8E2B4C99D9}"/>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a:t>Understanding and Preventing </a:t>
            </a:r>
            <a:br>
              <a:rPr lang="en-US" dirty="0"/>
            </a:br>
            <a:r>
              <a:rPr lang="en-US" dirty="0"/>
              <a:t>Injuries at Work	</a:t>
            </a:r>
          </a:p>
        </p:txBody>
      </p:sp>
      <p:sp>
        <p:nvSpPr>
          <p:cNvPr id="3" name="Subtitle 2"/>
          <p:cNvSpPr>
            <a:spLocks noGrp="1"/>
          </p:cNvSpPr>
          <p:nvPr>
            <p:ph type="subTitle" idx="1"/>
          </p:nvPr>
        </p:nvSpPr>
        <p:spPr/>
        <p:txBody>
          <a:bodyPr/>
          <a:lstStyle/>
          <a:p>
            <a:r>
              <a:rPr lang="en-US" dirty="0"/>
              <a:t>Workplace Safety Primer – Facilitator's Guide</a:t>
            </a:r>
          </a:p>
        </p:txBody>
      </p:sp>
      <p:pic>
        <p:nvPicPr>
          <p:cNvPr id="8" name="Picture 7">
            <a:extLst>
              <a:ext uri="{FF2B5EF4-FFF2-40B4-BE49-F238E27FC236}">
                <a16:creationId xmlns:a16="http://schemas.microsoft.com/office/drawing/2014/main" id="{9245E720-B4BF-9044-A9EF-E423A9693422}"/>
              </a:ext>
            </a:extLst>
          </p:cNvPr>
          <p:cNvPicPr>
            <a:picLocks noChangeAspect="1"/>
          </p:cNvPicPr>
          <p:nvPr/>
        </p:nvPicPr>
        <p:blipFill>
          <a:blip r:embed="rId4"/>
          <a:stretch>
            <a:fillRect/>
          </a:stretch>
        </p:blipFill>
        <p:spPr>
          <a:xfrm>
            <a:off x="376031" y="3948540"/>
            <a:ext cx="914400" cy="914400"/>
          </a:xfrm>
          <a:prstGeom prst="rect">
            <a:avLst/>
          </a:prstGeom>
        </p:spPr>
      </p:pic>
      <p:pic>
        <p:nvPicPr>
          <p:cNvPr id="15" name="Picture 14">
            <a:extLst>
              <a:ext uri="{FF2B5EF4-FFF2-40B4-BE49-F238E27FC236}">
                <a16:creationId xmlns:a16="http://schemas.microsoft.com/office/drawing/2014/main" id="{2D37C6B2-B155-9E4E-92B8-7CF84014C5A0}"/>
              </a:ext>
            </a:extLst>
          </p:cNvPr>
          <p:cNvPicPr>
            <a:picLocks noChangeAspect="1"/>
          </p:cNvPicPr>
          <p:nvPr/>
        </p:nvPicPr>
        <p:blipFill>
          <a:blip r:embed="rId5"/>
          <a:stretch>
            <a:fillRect/>
          </a:stretch>
        </p:blipFill>
        <p:spPr>
          <a:xfrm>
            <a:off x="6389132" y="6194993"/>
            <a:ext cx="2286000" cy="305527"/>
          </a:xfrm>
          <a:prstGeom prst="rect">
            <a:avLst/>
          </a:prstGeom>
        </p:spPr>
      </p:pic>
      <p:sp>
        <p:nvSpPr>
          <p:cNvPr id="13" name="Subtitle 2">
            <a:extLst>
              <a:ext uri="{FF2B5EF4-FFF2-40B4-BE49-F238E27FC236}">
                <a16:creationId xmlns:a16="http://schemas.microsoft.com/office/drawing/2014/main" id="{BA4B6F08-7673-7A41-9A01-8AEEBA2E660E}"/>
              </a:ext>
            </a:extLst>
          </p:cNvPr>
          <p:cNvSpPr txBox="1">
            <a:spLocks/>
          </p:cNvSpPr>
          <p:nvPr/>
        </p:nvSpPr>
        <p:spPr>
          <a:xfrm>
            <a:off x="376031" y="5495803"/>
            <a:ext cx="6400800" cy="357339"/>
          </a:xfrm>
          <a:prstGeom prst="rect">
            <a:avLst/>
          </a:prstGeom>
          <a:noFill/>
        </p:spPr>
        <p:txBody>
          <a:bodyPr vert="horz" lIns="91440" tIns="45720" rIns="91440" bIns="45720" rtlCol="0">
            <a:normAutofit/>
          </a:bodyPr>
          <a:lstStyle>
            <a:lvl1pPr marL="0" indent="0" algn="l" defTabSz="457200" rtl="0" eaLnBrk="1" latinLnBrk="0" hangingPunct="1">
              <a:spcBef>
                <a:spcPct val="20000"/>
              </a:spcBef>
              <a:buClr>
                <a:srgbClr val="ED7719"/>
              </a:buClr>
              <a:buSzPct val="85000"/>
              <a:buFont typeface="Arial"/>
              <a:buNone/>
              <a:defRPr sz="1600" kern="1200">
                <a:solidFill>
                  <a:schemeClr val="bg1"/>
                </a:solidFill>
                <a:latin typeface="Arial"/>
                <a:ea typeface="+mn-ea"/>
                <a:cs typeface="Arial"/>
              </a:defRPr>
            </a:lvl1pPr>
            <a:lvl2pPr marL="457200" indent="0" algn="ctr" defTabSz="457200" rtl="0" eaLnBrk="1" latinLnBrk="0" hangingPunct="1">
              <a:spcBef>
                <a:spcPct val="20000"/>
              </a:spcBef>
              <a:buClr>
                <a:srgbClr val="ED7719"/>
              </a:buClr>
              <a:buSzPct val="85000"/>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ED7719"/>
              </a:buClr>
              <a:buSzPct val="85000"/>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ED7719"/>
              </a:buClr>
              <a:buSzPct val="85000"/>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ED7719"/>
              </a:buClr>
              <a:buSzPct val="85000"/>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dirty="0"/>
              <a:t>April 2, 2018</a:t>
            </a:r>
            <a:endParaRPr lang="en-US" sz="1000" dirty="0">
              <a:solidFill>
                <a:schemeClr val="bg1"/>
              </a:solidFill>
            </a:endParaRPr>
          </a:p>
        </p:txBody>
      </p:sp>
    </p:spTree>
    <p:extLst>
      <p:ext uri="{BB962C8B-B14F-4D97-AF65-F5344CB8AC3E}">
        <p14:creationId xmlns:p14="http://schemas.microsoft.com/office/powerpoint/2010/main" val="402471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339E-E4D8-D846-8D64-86942C3B82DF}"/>
              </a:ext>
            </a:extLst>
          </p:cNvPr>
          <p:cNvSpPr>
            <a:spLocks noGrp="1"/>
          </p:cNvSpPr>
          <p:nvPr>
            <p:ph type="title"/>
          </p:nvPr>
        </p:nvSpPr>
        <p:spPr/>
        <p:txBody>
          <a:bodyPr>
            <a:normAutofit fontScale="90000"/>
          </a:bodyPr>
          <a:lstStyle/>
          <a:p>
            <a:r>
              <a:rPr lang="en-US" dirty="0"/>
              <a:t>Focus on Solutions: Shelly’s Story</a:t>
            </a:r>
          </a:p>
        </p:txBody>
      </p:sp>
      <p:pic>
        <p:nvPicPr>
          <p:cNvPr id="9" name="Content Placeholder 8">
            <a:extLst>
              <a:ext uri="{FF2B5EF4-FFF2-40B4-BE49-F238E27FC236}">
                <a16:creationId xmlns:a16="http://schemas.microsoft.com/office/drawing/2014/main" id="{995A7B03-612B-7C45-9F25-F1B43E7255E9}"/>
              </a:ext>
            </a:extLst>
          </p:cNvPr>
          <p:cNvPicPr>
            <a:picLocks noGrp="1" noChangeAspect="1"/>
          </p:cNvPicPr>
          <p:nvPr>
            <p:ph idx="1"/>
          </p:nvPr>
        </p:nvPicPr>
        <p:blipFill>
          <a:blip r:embed="rId3"/>
          <a:stretch>
            <a:fillRect/>
          </a:stretch>
        </p:blipFill>
        <p:spPr>
          <a:xfrm>
            <a:off x="2651201" y="1181686"/>
            <a:ext cx="3841599" cy="5122132"/>
          </a:xfrm>
        </p:spPr>
      </p:pic>
    </p:spTree>
    <p:extLst>
      <p:ext uri="{BB962C8B-B14F-4D97-AF65-F5344CB8AC3E}">
        <p14:creationId xmlns:p14="http://schemas.microsoft.com/office/powerpoint/2010/main" val="419800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D4DD-D4C4-564B-AA10-B13C7C50B13B}"/>
              </a:ext>
            </a:extLst>
          </p:cNvPr>
          <p:cNvSpPr>
            <a:spLocks noGrp="1"/>
          </p:cNvSpPr>
          <p:nvPr>
            <p:ph type="title"/>
          </p:nvPr>
        </p:nvSpPr>
        <p:spPr/>
        <p:txBody>
          <a:bodyPr>
            <a:normAutofit fontScale="90000"/>
          </a:bodyPr>
          <a:lstStyle/>
          <a:p>
            <a:r>
              <a:rPr lang="en-US" dirty="0"/>
              <a:t>Reducing Risks: Hierarchy of Controls</a:t>
            </a:r>
          </a:p>
        </p:txBody>
      </p:sp>
      <p:pic>
        <p:nvPicPr>
          <p:cNvPr id="6" name="Content Placeholder 5">
            <a:extLst>
              <a:ext uri="{FF2B5EF4-FFF2-40B4-BE49-F238E27FC236}">
                <a16:creationId xmlns:a16="http://schemas.microsoft.com/office/drawing/2014/main" id="{F78D673F-C33D-C943-B45F-6AAE3283F146}"/>
              </a:ext>
            </a:extLst>
          </p:cNvPr>
          <p:cNvPicPr>
            <a:picLocks noGrp="1" noChangeAspect="1"/>
          </p:cNvPicPr>
          <p:nvPr>
            <p:ph idx="1"/>
          </p:nvPr>
        </p:nvPicPr>
        <p:blipFill>
          <a:blip r:embed="rId3"/>
          <a:stretch>
            <a:fillRect/>
          </a:stretch>
        </p:blipFill>
        <p:spPr>
          <a:xfrm>
            <a:off x="992901" y="1371600"/>
            <a:ext cx="7158199" cy="4754563"/>
          </a:xfrm>
        </p:spPr>
      </p:pic>
    </p:spTree>
    <p:extLst>
      <p:ext uri="{BB962C8B-B14F-4D97-AF65-F5344CB8AC3E}">
        <p14:creationId xmlns:p14="http://schemas.microsoft.com/office/powerpoint/2010/main" val="1930329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1BBCA-4638-DE40-B6F5-021C1153B82B}"/>
              </a:ext>
            </a:extLst>
          </p:cNvPr>
          <p:cNvSpPr>
            <a:spLocks noGrp="1"/>
          </p:cNvSpPr>
          <p:nvPr>
            <p:ph type="title"/>
          </p:nvPr>
        </p:nvSpPr>
        <p:spPr/>
        <p:txBody>
          <a:bodyPr>
            <a:normAutofit fontScale="90000"/>
          </a:bodyPr>
          <a:lstStyle/>
          <a:p>
            <a:r>
              <a:rPr lang="en-US" dirty="0"/>
              <a:t>Finding Solutions</a:t>
            </a:r>
          </a:p>
        </p:txBody>
      </p:sp>
      <p:sp>
        <p:nvSpPr>
          <p:cNvPr id="4" name="Content Placeholder 3">
            <a:extLst>
              <a:ext uri="{FF2B5EF4-FFF2-40B4-BE49-F238E27FC236}">
                <a16:creationId xmlns:a16="http://schemas.microsoft.com/office/drawing/2014/main" id="{8014E918-ED4E-A643-8803-B071FAA188B9}"/>
              </a:ext>
            </a:extLst>
          </p:cNvPr>
          <p:cNvSpPr txBox="1">
            <a:spLocks noGrp="1"/>
          </p:cNvSpPr>
          <p:nvPr>
            <p:ph idx="1"/>
          </p:nvPr>
        </p:nvSpPr>
        <p:spPr>
          <a:xfrm>
            <a:off x="463061" y="2145572"/>
            <a:ext cx="8217878" cy="2566857"/>
          </a:xfrm>
          <a:prstGeom prst="rect">
            <a:avLst/>
          </a:prstGeom>
          <a:noFill/>
        </p:spPr>
        <p:txBody>
          <a:bodyPr wrap="square" rtlCol="0" anchor="ctr">
            <a:spAutoFit/>
          </a:bodyPr>
          <a:lstStyle/>
          <a:p>
            <a:pPr marL="0" indent="0" algn="ctr">
              <a:buNone/>
            </a:pPr>
            <a:r>
              <a:rPr lang="en-US" sz="3600" b="1" dirty="0">
                <a:solidFill>
                  <a:schemeClr val="accent3"/>
                </a:solidFill>
                <a:latin typeface="Arial" panose="020B0604020202020204" pitchFamily="34" charset="0"/>
                <a:cs typeface="Arial" panose="020B0604020202020204" pitchFamily="34" charset="0"/>
              </a:rPr>
              <a:t>Work toward solutions </a:t>
            </a:r>
          </a:p>
          <a:p>
            <a:pPr marL="0" indent="0" algn="ctr">
              <a:buNone/>
            </a:pPr>
            <a:r>
              <a:rPr lang="en-US" sz="3600" b="1" dirty="0">
                <a:solidFill>
                  <a:schemeClr val="accent3"/>
                </a:solidFill>
                <a:latin typeface="Arial" panose="020B0604020202020204" pitchFamily="34" charset="0"/>
                <a:cs typeface="Arial" panose="020B0604020202020204" pitchFamily="34" charset="0"/>
              </a:rPr>
              <a:t>that control the hazard, </a:t>
            </a:r>
          </a:p>
          <a:p>
            <a:pPr marL="0" indent="0" algn="ctr">
              <a:buNone/>
            </a:pPr>
            <a:r>
              <a:rPr lang="en-US" sz="3600" b="1" dirty="0">
                <a:solidFill>
                  <a:schemeClr val="accent3"/>
                </a:solidFill>
                <a:latin typeface="Arial" panose="020B0604020202020204" pitchFamily="34" charset="0"/>
                <a:cs typeface="Arial" panose="020B0604020202020204" pitchFamily="34" charset="0"/>
              </a:rPr>
              <a:t>not the worker.</a:t>
            </a:r>
          </a:p>
          <a:p>
            <a:pPr algn="ctr"/>
            <a:endParaRPr lang="en-US" dirty="0"/>
          </a:p>
        </p:txBody>
      </p:sp>
    </p:spTree>
    <p:extLst>
      <p:ext uri="{BB962C8B-B14F-4D97-AF65-F5344CB8AC3E}">
        <p14:creationId xmlns:p14="http://schemas.microsoft.com/office/powerpoint/2010/main" val="32436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4226-5252-8545-8B2E-591686919421}"/>
              </a:ext>
            </a:extLst>
          </p:cNvPr>
          <p:cNvSpPr>
            <a:spLocks noGrp="1"/>
          </p:cNvSpPr>
          <p:nvPr>
            <p:ph type="title"/>
          </p:nvPr>
        </p:nvSpPr>
        <p:spPr/>
        <p:txBody>
          <a:bodyPr>
            <a:normAutofit fontScale="90000"/>
          </a:bodyPr>
          <a:lstStyle/>
          <a:p>
            <a:r>
              <a:rPr lang="en-US" dirty="0"/>
              <a:t>Elimination and Substitution</a:t>
            </a:r>
          </a:p>
        </p:txBody>
      </p:sp>
      <p:pic>
        <p:nvPicPr>
          <p:cNvPr id="7" name="Picture 6">
            <a:extLst>
              <a:ext uri="{FF2B5EF4-FFF2-40B4-BE49-F238E27FC236}">
                <a16:creationId xmlns:a16="http://schemas.microsoft.com/office/drawing/2014/main" id="{C6426550-60FF-B046-A146-4CE7C463965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199" y="1288224"/>
            <a:ext cx="2679896" cy="3908797"/>
          </a:xfrm>
          <a:prstGeom prst="rect">
            <a:avLst/>
          </a:prstGeom>
          <a:ln>
            <a:solidFill>
              <a:schemeClr val="tx2"/>
            </a:solidFill>
          </a:ln>
        </p:spPr>
      </p:pic>
      <p:pic>
        <p:nvPicPr>
          <p:cNvPr id="5" name="Content Placeholder 4">
            <a:extLst>
              <a:ext uri="{FF2B5EF4-FFF2-40B4-BE49-F238E27FC236}">
                <a16:creationId xmlns:a16="http://schemas.microsoft.com/office/drawing/2014/main" id="{A310C1DE-5637-C544-91A5-96C17973D02B}"/>
              </a:ext>
            </a:extLst>
          </p:cNvPr>
          <p:cNvPicPr>
            <a:picLocks noGrp="1" noChangeAspect="1"/>
          </p:cNvPicPr>
          <p:nvPr>
            <p:ph idx="1"/>
          </p:nvPr>
        </p:nvPicPr>
        <p:blipFill>
          <a:blip r:embed="rId4"/>
          <a:stretch>
            <a:fillRect/>
          </a:stretch>
        </p:blipFill>
        <p:spPr>
          <a:xfrm rot="467571">
            <a:off x="4361498" y="1534423"/>
            <a:ext cx="3901738" cy="3968093"/>
          </a:xfrm>
          <a:ln>
            <a:solidFill>
              <a:schemeClr val="tx2"/>
            </a:solidFill>
          </a:ln>
        </p:spPr>
      </p:pic>
      <p:sp>
        <p:nvSpPr>
          <p:cNvPr id="3" name="TextBox 2">
            <a:extLst>
              <a:ext uri="{FF2B5EF4-FFF2-40B4-BE49-F238E27FC236}">
                <a16:creationId xmlns:a16="http://schemas.microsoft.com/office/drawing/2014/main" id="{24776527-430D-BA4D-9A51-C89BDF7AA77E}"/>
              </a:ext>
            </a:extLst>
          </p:cNvPr>
          <p:cNvSpPr txBox="1"/>
          <p:nvPr/>
        </p:nvSpPr>
        <p:spPr>
          <a:xfrm>
            <a:off x="457199" y="5565245"/>
            <a:ext cx="3916603" cy="646331"/>
          </a:xfrm>
          <a:prstGeom prst="rect">
            <a:avLst/>
          </a:prstGeom>
          <a:noFill/>
        </p:spPr>
        <p:txBody>
          <a:bodyPr wrap="square" rtlCol="0">
            <a:spAutoFit/>
          </a:bodyPr>
          <a:lstStyle/>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Thermometers without mercury</a:t>
            </a:r>
          </a:p>
          <a:p>
            <a:pPr marL="285750" indent="-285750">
              <a:buFont typeface="Wingdings" pitchFamily="2" charset="2"/>
              <a:buChar char="§"/>
            </a:pPr>
            <a:r>
              <a:rPr lang="en-US" b="1" dirty="0" err="1">
                <a:solidFill>
                  <a:schemeClr val="tx2"/>
                </a:solidFill>
                <a:latin typeface="Arial" panose="020B0604020202020204" pitchFamily="34" charset="0"/>
                <a:cs typeface="Arial" panose="020B0604020202020204" pitchFamily="34" charset="0"/>
              </a:rPr>
              <a:t>Nonlatex</a:t>
            </a:r>
            <a:r>
              <a:rPr lang="en-US" b="1" dirty="0">
                <a:solidFill>
                  <a:schemeClr val="tx2"/>
                </a:solidFill>
                <a:latin typeface="Arial" panose="020B0604020202020204" pitchFamily="34" charset="0"/>
                <a:cs typeface="Arial" panose="020B0604020202020204" pitchFamily="34" charset="0"/>
              </a:rPr>
              <a:t> gloves</a:t>
            </a:r>
          </a:p>
        </p:txBody>
      </p:sp>
    </p:spTree>
    <p:extLst>
      <p:ext uri="{BB962C8B-B14F-4D97-AF65-F5344CB8AC3E}">
        <p14:creationId xmlns:p14="http://schemas.microsoft.com/office/powerpoint/2010/main" val="12988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277E-BDC6-874C-BB7D-66151B42E3DD}"/>
              </a:ext>
            </a:extLst>
          </p:cNvPr>
          <p:cNvSpPr>
            <a:spLocks noGrp="1"/>
          </p:cNvSpPr>
          <p:nvPr>
            <p:ph type="title"/>
          </p:nvPr>
        </p:nvSpPr>
        <p:spPr/>
        <p:txBody>
          <a:bodyPr>
            <a:normAutofit fontScale="90000"/>
          </a:bodyPr>
          <a:lstStyle/>
          <a:p>
            <a:r>
              <a:rPr lang="en-US" dirty="0"/>
              <a:t>Engineering Controls</a:t>
            </a:r>
          </a:p>
        </p:txBody>
      </p:sp>
      <p:pic>
        <p:nvPicPr>
          <p:cNvPr id="5" name="Content Placeholder 4">
            <a:extLst>
              <a:ext uri="{FF2B5EF4-FFF2-40B4-BE49-F238E27FC236}">
                <a16:creationId xmlns:a16="http://schemas.microsoft.com/office/drawing/2014/main" id="{5015F5F3-7ECC-2D4D-8892-C83F2612979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57199" y="1341405"/>
            <a:ext cx="3380839" cy="4525963"/>
          </a:xfrm>
          <a:ln>
            <a:solidFill>
              <a:schemeClr val="tx2"/>
            </a:solidFill>
          </a:ln>
        </p:spPr>
      </p:pic>
      <p:pic>
        <p:nvPicPr>
          <p:cNvPr id="4" name="Picture 3">
            <a:extLst>
              <a:ext uri="{FF2B5EF4-FFF2-40B4-BE49-F238E27FC236}">
                <a16:creationId xmlns:a16="http://schemas.microsoft.com/office/drawing/2014/main" id="{01CD88F7-D750-A549-9E3F-7D484625D7A6}"/>
              </a:ext>
            </a:extLst>
          </p:cNvPr>
          <p:cNvPicPr>
            <a:picLocks noChangeAspect="1"/>
          </p:cNvPicPr>
          <p:nvPr/>
        </p:nvPicPr>
        <p:blipFill>
          <a:blip r:embed="rId4"/>
          <a:stretch>
            <a:fillRect/>
          </a:stretch>
        </p:blipFill>
        <p:spPr>
          <a:xfrm rot="506424">
            <a:off x="4187459" y="1647038"/>
            <a:ext cx="4367658" cy="2753524"/>
          </a:xfrm>
          <a:prstGeom prst="rect">
            <a:avLst/>
          </a:prstGeom>
          <a:ln>
            <a:solidFill>
              <a:schemeClr val="tx2"/>
            </a:solidFill>
          </a:ln>
        </p:spPr>
      </p:pic>
      <p:sp>
        <p:nvSpPr>
          <p:cNvPr id="6" name="TextBox 5">
            <a:extLst>
              <a:ext uri="{FF2B5EF4-FFF2-40B4-BE49-F238E27FC236}">
                <a16:creationId xmlns:a16="http://schemas.microsoft.com/office/drawing/2014/main" id="{1CE4A81A-1CFE-7C41-8232-7BED3E7ADEE4}"/>
              </a:ext>
            </a:extLst>
          </p:cNvPr>
          <p:cNvSpPr txBox="1"/>
          <p:nvPr/>
        </p:nvSpPr>
        <p:spPr>
          <a:xfrm>
            <a:off x="4245690" y="5544202"/>
            <a:ext cx="4487856" cy="646331"/>
          </a:xfrm>
          <a:prstGeom prst="rect">
            <a:avLst/>
          </a:prstGeom>
          <a:noFill/>
        </p:spPr>
        <p:txBody>
          <a:bodyPr wrap="square" rtlCol="0">
            <a:spAutoFit/>
          </a:bodyPr>
          <a:lstStyle/>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Specialized patient lift equipment</a:t>
            </a:r>
          </a:p>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Telephone headsets</a:t>
            </a:r>
          </a:p>
        </p:txBody>
      </p:sp>
    </p:spTree>
    <p:extLst>
      <p:ext uri="{BB962C8B-B14F-4D97-AF65-F5344CB8AC3E}">
        <p14:creationId xmlns:p14="http://schemas.microsoft.com/office/powerpoint/2010/main" val="4054102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254A-F94E-4547-827B-F94B88FB1ACD}"/>
              </a:ext>
            </a:extLst>
          </p:cNvPr>
          <p:cNvSpPr>
            <a:spLocks noGrp="1"/>
          </p:cNvSpPr>
          <p:nvPr>
            <p:ph type="title"/>
          </p:nvPr>
        </p:nvSpPr>
        <p:spPr>
          <a:xfrm>
            <a:off x="457199" y="344334"/>
            <a:ext cx="8229601" cy="379109"/>
          </a:xfrm>
        </p:spPr>
        <p:txBody>
          <a:bodyPr>
            <a:normAutofit fontScale="90000"/>
          </a:bodyPr>
          <a:lstStyle/>
          <a:p>
            <a:r>
              <a:rPr lang="en-US" dirty="0"/>
              <a:t>Administrative Controls – Worker Awareness and Training</a:t>
            </a:r>
          </a:p>
        </p:txBody>
      </p:sp>
      <p:pic>
        <p:nvPicPr>
          <p:cNvPr id="7" name="Picture 6">
            <a:extLst>
              <a:ext uri="{FF2B5EF4-FFF2-40B4-BE49-F238E27FC236}">
                <a16:creationId xmlns:a16="http://schemas.microsoft.com/office/drawing/2014/main" id="{FBA7A2B7-1505-9B4D-8785-E0077E4196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1304195"/>
            <a:ext cx="3425484" cy="4724806"/>
          </a:xfrm>
          <a:prstGeom prst="rect">
            <a:avLst/>
          </a:prstGeom>
          <a:ln>
            <a:solidFill>
              <a:schemeClr val="tx2"/>
            </a:solidFill>
          </a:ln>
        </p:spPr>
      </p:pic>
      <p:pic>
        <p:nvPicPr>
          <p:cNvPr id="8" name="Content Placeholder 7">
            <a:extLst>
              <a:ext uri="{FF2B5EF4-FFF2-40B4-BE49-F238E27FC236}">
                <a16:creationId xmlns:a16="http://schemas.microsoft.com/office/drawing/2014/main" id="{EBE3470D-5084-6E4B-A627-CA848549C630}"/>
              </a:ext>
            </a:extLst>
          </p:cNvPr>
          <p:cNvPicPr>
            <a:picLocks noGrp="1" noChangeAspect="1"/>
          </p:cNvPicPr>
          <p:nvPr>
            <p:ph idx="1"/>
          </p:nvPr>
        </p:nvPicPr>
        <p:blipFill>
          <a:blip r:embed="rId4"/>
          <a:stretch>
            <a:fillRect/>
          </a:stretch>
        </p:blipFill>
        <p:spPr>
          <a:xfrm>
            <a:off x="4197680" y="1304195"/>
            <a:ext cx="4489120" cy="2916113"/>
          </a:xfrm>
          <a:ln>
            <a:solidFill>
              <a:schemeClr val="tx2"/>
            </a:solidFill>
          </a:ln>
        </p:spPr>
      </p:pic>
      <p:sp>
        <p:nvSpPr>
          <p:cNvPr id="10" name="TextBox 9">
            <a:extLst>
              <a:ext uri="{FF2B5EF4-FFF2-40B4-BE49-F238E27FC236}">
                <a16:creationId xmlns:a16="http://schemas.microsoft.com/office/drawing/2014/main" id="{332F4334-2949-E04E-8AA6-51DC30E2FB4F}"/>
              </a:ext>
            </a:extLst>
          </p:cNvPr>
          <p:cNvSpPr txBox="1"/>
          <p:nvPr/>
        </p:nvSpPr>
        <p:spPr>
          <a:xfrm>
            <a:off x="4197680" y="5543454"/>
            <a:ext cx="3916603" cy="646331"/>
          </a:xfrm>
          <a:prstGeom prst="rect">
            <a:avLst/>
          </a:prstGeom>
          <a:noFill/>
        </p:spPr>
        <p:txBody>
          <a:bodyPr wrap="square" rtlCol="0">
            <a:spAutoFit/>
          </a:bodyPr>
          <a:lstStyle/>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Warning signs</a:t>
            </a:r>
          </a:p>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Worker awareness training</a:t>
            </a:r>
          </a:p>
        </p:txBody>
      </p:sp>
    </p:spTree>
    <p:extLst>
      <p:ext uri="{BB962C8B-B14F-4D97-AF65-F5344CB8AC3E}">
        <p14:creationId xmlns:p14="http://schemas.microsoft.com/office/powerpoint/2010/main" val="39355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F806-A797-F247-9C78-50D09FA67BC9}"/>
              </a:ext>
            </a:extLst>
          </p:cNvPr>
          <p:cNvSpPr>
            <a:spLocks noGrp="1"/>
          </p:cNvSpPr>
          <p:nvPr>
            <p:ph type="title"/>
          </p:nvPr>
        </p:nvSpPr>
        <p:spPr/>
        <p:txBody>
          <a:bodyPr>
            <a:normAutofit fontScale="90000"/>
          </a:bodyPr>
          <a:lstStyle/>
          <a:p>
            <a:r>
              <a:rPr lang="en-US" dirty="0"/>
              <a:t>Personal Protective Equipment (PPE)</a:t>
            </a:r>
          </a:p>
        </p:txBody>
      </p:sp>
      <p:pic>
        <p:nvPicPr>
          <p:cNvPr id="5" name="Content Placeholder 4">
            <a:extLst>
              <a:ext uri="{FF2B5EF4-FFF2-40B4-BE49-F238E27FC236}">
                <a16:creationId xmlns:a16="http://schemas.microsoft.com/office/drawing/2014/main" id="{A70539A2-149D-4D4E-8A07-5D26FDF40648}"/>
              </a:ext>
            </a:extLst>
          </p:cNvPr>
          <p:cNvPicPr>
            <a:picLocks noGrp="1" noChangeAspect="1"/>
          </p:cNvPicPr>
          <p:nvPr>
            <p:ph idx="1"/>
          </p:nvPr>
        </p:nvPicPr>
        <p:blipFill>
          <a:blip r:embed="rId3"/>
          <a:stretch>
            <a:fillRect/>
          </a:stretch>
        </p:blipFill>
        <p:spPr>
          <a:xfrm>
            <a:off x="1278401" y="1233267"/>
            <a:ext cx="6587198" cy="4391466"/>
          </a:xfrm>
          <a:ln>
            <a:solidFill>
              <a:schemeClr val="tx2"/>
            </a:solidFill>
          </a:ln>
        </p:spPr>
      </p:pic>
      <p:sp>
        <p:nvSpPr>
          <p:cNvPr id="4" name="TextBox 3">
            <a:extLst>
              <a:ext uri="{FF2B5EF4-FFF2-40B4-BE49-F238E27FC236}">
                <a16:creationId xmlns:a16="http://schemas.microsoft.com/office/drawing/2014/main" id="{CEDA38E4-A577-6141-9811-136C71A7CF3A}"/>
              </a:ext>
            </a:extLst>
          </p:cNvPr>
          <p:cNvSpPr txBox="1"/>
          <p:nvPr/>
        </p:nvSpPr>
        <p:spPr>
          <a:xfrm>
            <a:off x="358725" y="5839931"/>
            <a:ext cx="5451232" cy="369332"/>
          </a:xfrm>
          <a:prstGeom prst="rect">
            <a:avLst/>
          </a:prstGeom>
          <a:noFill/>
        </p:spPr>
        <p:txBody>
          <a:bodyPr wrap="square" rtlCol="0">
            <a:spAutoFit/>
          </a:bodyPr>
          <a:lstStyle/>
          <a:p>
            <a:pPr marL="285750" indent="-285750">
              <a:buFont typeface="Wingdings" pitchFamily="2" charset="2"/>
              <a:buChar char="§"/>
            </a:pPr>
            <a:r>
              <a:rPr lang="en-US" b="1" dirty="0">
                <a:solidFill>
                  <a:schemeClr val="tx2"/>
                </a:solidFill>
                <a:latin typeface="Arial" panose="020B0604020202020204" pitchFamily="34" charset="0"/>
                <a:cs typeface="Arial" panose="020B0604020202020204" pitchFamily="34" charset="0"/>
              </a:rPr>
              <a:t>Face shield and protective clothing</a:t>
            </a:r>
          </a:p>
        </p:txBody>
      </p:sp>
    </p:spTree>
    <p:extLst>
      <p:ext uri="{BB962C8B-B14F-4D97-AF65-F5344CB8AC3E}">
        <p14:creationId xmlns:p14="http://schemas.microsoft.com/office/powerpoint/2010/main" val="61403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DC5E-23A8-C64E-87CE-5F3C87669D76}"/>
              </a:ext>
            </a:extLst>
          </p:cNvPr>
          <p:cNvSpPr>
            <a:spLocks noGrp="1"/>
          </p:cNvSpPr>
          <p:nvPr>
            <p:ph type="title"/>
          </p:nvPr>
        </p:nvSpPr>
        <p:spPr/>
        <p:txBody>
          <a:bodyPr>
            <a:normAutofit fontScale="90000"/>
          </a:bodyPr>
          <a:lstStyle/>
          <a:p>
            <a:r>
              <a:rPr lang="en-US" dirty="0"/>
              <a:t>Tabletop Activity: Hierarchy of Controls</a:t>
            </a:r>
          </a:p>
        </p:txBody>
      </p:sp>
      <p:sp>
        <p:nvSpPr>
          <p:cNvPr id="3" name="Content Placeholder 2">
            <a:extLst>
              <a:ext uri="{FF2B5EF4-FFF2-40B4-BE49-F238E27FC236}">
                <a16:creationId xmlns:a16="http://schemas.microsoft.com/office/drawing/2014/main" id="{C4FE9187-22AA-174C-AD61-446F62717195}"/>
              </a:ext>
            </a:extLst>
          </p:cNvPr>
          <p:cNvSpPr>
            <a:spLocks noGrp="1"/>
          </p:cNvSpPr>
          <p:nvPr>
            <p:ph idx="1"/>
          </p:nvPr>
        </p:nvSpPr>
        <p:spPr>
          <a:xfrm>
            <a:off x="457199" y="1151834"/>
            <a:ext cx="8229600" cy="1828800"/>
          </a:xfrm>
        </p:spPr>
        <p:txBody>
          <a:bodyPr>
            <a:noAutofit/>
          </a:bodyPr>
          <a:lstStyle/>
          <a:p>
            <a:r>
              <a:rPr lang="en-US" sz="2800" dirty="0"/>
              <a:t>How can you use the Hierarchy of Controls to find effective solutions to prevent injuries?</a:t>
            </a:r>
          </a:p>
          <a:p>
            <a:r>
              <a:rPr lang="en-US" sz="2800" dirty="0"/>
              <a:t>Provide an example from your workplace</a:t>
            </a:r>
          </a:p>
          <a:p>
            <a:r>
              <a:rPr lang="en-US" sz="2800" dirty="0"/>
              <a:t>Discuss</a:t>
            </a:r>
          </a:p>
        </p:txBody>
      </p:sp>
      <p:sp>
        <p:nvSpPr>
          <p:cNvPr id="4" name="Triangle 3">
            <a:extLst>
              <a:ext uri="{FF2B5EF4-FFF2-40B4-BE49-F238E27FC236}">
                <a16:creationId xmlns:a16="http://schemas.microsoft.com/office/drawing/2014/main" id="{327CBE8B-5ACC-5F4E-ABB6-3E1DB6FF83C5}"/>
              </a:ext>
            </a:extLst>
          </p:cNvPr>
          <p:cNvSpPr/>
          <p:nvPr/>
        </p:nvSpPr>
        <p:spPr>
          <a:xfrm rot="20893652">
            <a:off x="4384777" y="4612834"/>
            <a:ext cx="2403435" cy="139903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7B9508-8F59-6B48-BCC7-5536FB1E47A0}"/>
              </a:ext>
            </a:extLst>
          </p:cNvPr>
          <p:cNvPicPr>
            <a:picLocks noChangeAspect="1"/>
          </p:cNvPicPr>
          <p:nvPr/>
        </p:nvPicPr>
        <p:blipFill>
          <a:blip r:embed="rId3"/>
          <a:stretch>
            <a:fillRect/>
          </a:stretch>
        </p:blipFill>
        <p:spPr>
          <a:xfrm>
            <a:off x="2860906" y="3347670"/>
            <a:ext cx="3422185" cy="2961506"/>
          </a:xfrm>
          <a:prstGeom prst="rect">
            <a:avLst/>
          </a:prstGeom>
        </p:spPr>
      </p:pic>
      <p:sp>
        <p:nvSpPr>
          <p:cNvPr id="8" name="TextBox 7">
            <a:extLst>
              <a:ext uri="{FF2B5EF4-FFF2-40B4-BE49-F238E27FC236}">
                <a16:creationId xmlns:a16="http://schemas.microsoft.com/office/drawing/2014/main" id="{24B8B87B-5AD9-DA44-AFC4-B6D70DFA51B1}"/>
              </a:ext>
            </a:extLst>
          </p:cNvPr>
          <p:cNvSpPr txBox="1"/>
          <p:nvPr/>
        </p:nvSpPr>
        <p:spPr>
          <a:xfrm>
            <a:off x="6697100" y="6062955"/>
            <a:ext cx="198483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*Personal Protective Equipment</a:t>
            </a:r>
          </a:p>
        </p:txBody>
      </p:sp>
    </p:spTree>
    <p:extLst>
      <p:ext uri="{BB962C8B-B14F-4D97-AF65-F5344CB8AC3E}">
        <p14:creationId xmlns:p14="http://schemas.microsoft.com/office/powerpoint/2010/main" val="23558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44BD-3D7F-7D45-AB24-C46F23441BFA}"/>
              </a:ext>
            </a:extLst>
          </p:cNvPr>
          <p:cNvSpPr>
            <a:spLocks noGrp="1"/>
          </p:cNvSpPr>
          <p:nvPr>
            <p:ph type="title"/>
          </p:nvPr>
        </p:nvSpPr>
        <p:spPr/>
        <p:txBody>
          <a:bodyPr/>
          <a:lstStyle/>
          <a:p>
            <a:r>
              <a:rPr lang="en-US" dirty="0"/>
              <a:t>Common hazards </a:t>
            </a:r>
          </a:p>
        </p:txBody>
      </p:sp>
    </p:spTree>
    <p:extLst>
      <p:ext uri="{BB962C8B-B14F-4D97-AF65-F5344CB8AC3E}">
        <p14:creationId xmlns:p14="http://schemas.microsoft.com/office/powerpoint/2010/main" val="267423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76EE-E1D2-AC49-8DE3-FC1187914537}"/>
              </a:ext>
            </a:extLst>
          </p:cNvPr>
          <p:cNvSpPr>
            <a:spLocks noGrp="1"/>
          </p:cNvSpPr>
          <p:nvPr>
            <p:ph type="title"/>
          </p:nvPr>
        </p:nvSpPr>
        <p:spPr/>
        <p:txBody>
          <a:bodyPr>
            <a:normAutofit fontScale="90000"/>
          </a:bodyPr>
          <a:lstStyle/>
          <a:p>
            <a:r>
              <a:rPr lang="en-US" dirty="0"/>
              <a:t>Common Hazards in Health Care</a:t>
            </a:r>
          </a:p>
        </p:txBody>
      </p:sp>
      <p:pic>
        <p:nvPicPr>
          <p:cNvPr id="11" name="Content Placeholder 10">
            <a:extLst>
              <a:ext uri="{FF2B5EF4-FFF2-40B4-BE49-F238E27FC236}">
                <a16:creationId xmlns:a16="http://schemas.microsoft.com/office/drawing/2014/main" id="{D32CC90E-D378-2249-A56F-D5F7980F2C2A}"/>
              </a:ext>
            </a:extLst>
          </p:cNvPr>
          <p:cNvPicPr>
            <a:picLocks noGrp="1" noChangeAspect="1"/>
          </p:cNvPicPr>
          <p:nvPr>
            <p:ph idx="1"/>
          </p:nvPr>
        </p:nvPicPr>
        <p:blipFill>
          <a:blip r:embed="rId3"/>
          <a:stretch>
            <a:fillRect/>
          </a:stretch>
        </p:blipFill>
        <p:spPr>
          <a:xfrm>
            <a:off x="1051774" y="1338146"/>
            <a:ext cx="7040452" cy="4762659"/>
          </a:xfrm>
        </p:spPr>
      </p:pic>
    </p:spTree>
    <p:extLst>
      <p:ext uri="{BB962C8B-B14F-4D97-AF65-F5344CB8AC3E}">
        <p14:creationId xmlns:p14="http://schemas.microsoft.com/office/powerpoint/2010/main" val="38322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44FB-F8D9-354A-8F00-308137A9954B}"/>
              </a:ext>
            </a:extLst>
          </p:cNvPr>
          <p:cNvSpPr>
            <a:spLocks noGrp="1"/>
          </p:cNvSpPr>
          <p:nvPr>
            <p:ph type="title"/>
          </p:nvPr>
        </p:nvSpPr>
        <p:spPr/>
        <p:txBody>
          <a:bodyPr>
            <a:normAutofit fontScale="90000"/>
          </a:bodyPr>
          <a:lstStyle/>
          <a:p>
            <a:r>
              <a:rPr lang="en-US" dirty="0"/>
              <a:t>How to Use This Facilitator’s Guide</a:t>
            </a:r>
          </a:p>
        </p:txBody>
      </p:sp>
      <p:sp>
        <p:nvSpPr>
          <p:cNvPr id="3" name="Content Placeholder 2">
            <a:extLst>
              <a:ext uri="{FF2B5EF4-FFF2-40B4-BE49-F238E27FC236}">
                <a16:creationId xmlns:a16="http://schemas.microsoft.com/office/drawing/2014/main" id="{0353B6F7-36B4-8641-B2DA-CE8AA307D7B3}"/>
              </a:ext>
            </a:extLst>
          </p:cNvPr>
          <p:cNvSpPr>
            <a:spLocks noGrp="1"/>
          </p:cNvSpPr>
          <p:nvPr>
            <p:ph idx="1"/>
          </p:nvPr>
        </p:nvSpPr>
        <p:spPr>
          <a:xfrm>
            <a:off x="457200" y="1364226"/>
            <a:ext cx="8229600" cy="1113504"/>
          </a:xfrm>
        </p:spPr>
        <p:txBody>
          <a:bodyPr>
            <a:normAutofit/>
          </a:bodyPr>
          <a:lstStyle/>
          <a:p>
            <a:r>
              <a:rPr lang="en-US" sz="2800" dirty="0"/>
              <a:t>Companion Guide for </a:t>
            </a:r>
            <a:r>
              <a:rPr lang="en-US" sz="2800" dirty="0">
                <a:hlinkClick r:id="rId3"/>
              </a:rPr>
              <a:t>Workplace Safety Primer: Understanding and Preventing Injuries at Work</a:t>
            </a:r>
            <a:endParaRPr lang="en-US" sz="2800" dirty="0"/>
          </a:p>
        </p:txBody>
      </p:sp>
      <p:pic>
        <p:nvPicPr>
          <p:cNvPr id="5" name="Picture 4">
            <a:extLst>
              <a:ext uri="{FF2B5EF4-FFF2-40B4-BE49-F238E27FC236}">
                <a16:creationId xmlns:a16="http://schemas.microsoft.com/office/drawing/2014/main" id="{2E0B16DF-A7C2-364D-B4CB-547564CB197D}"/>
              </a:ext>
            </a:extLst>
          </p:cNvPr>
          <p:cNvPicPr>
            <a:picLocks noChangeAspect="1"/>
          </p:cNvPicPr>
          <p:nvPr/>
        </p:nvPicPr>
        <p:blipFill>
          <a:blip r:embed="rId4"/>
          <a:stretch>
            <a:fillRect/>
          </a:stretch>
        </p:blipFill>
        <p:spPr>
          <a:xfrm>
            <a:off x="3161061" y="2477730"/>
            <a:ext cx="2821878" cy="3773837"/>
          </a:xfrm>
          <a:prstGeom prst="rect">
            <a:avLst/>
          </a:prstGeom>
          <a:ln w="12700">
            <a:solidFill>
              <a:schemeClr val="accent1"/>
            </a:solidFill>
          </a:ln>
        </p:spPr>
      </p:pic>
    </p:spTree>
    <p:extLst>
      <p:ext uri="{BB962C8B-B14F-4D97-AF65-F5344CB8AC3E}">
        <p14:creationId xmlns:p14="http://schemas.microsoft.com/office/powerpoint/2010/main" val="1908975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161F-407B-424B-A344-42751E8C2C1E}"/>
              </a:ext>
            </a:extLst>
          </p:cNvPr>
          <p:cNvSpPr>
            <a:spLocks noGrp="1"/>
          </p:cNvSpPr>
          <p:nvPr>
            <p:ph type="title"/>
          </p:nvPr>
        </p:nvSpPr>
        <p:spPr/>
        <p:txBody>
          <a:bodyPr>
            <a:normAutofit fontScale="90000"/>
          </a:bodyPr>
          <a:lstStyle/>
          <a:p>
            <a:r>
              <a:rPr lang="en-US" dirty="0"/>
              <a:t>Tabletop Activity: Finding Solutions</a:t>
            </a:r>
          </a:p>
        </p:txBody>
      </p:sp>
      <p:sp>
        <p:nvSpPr>
          <p:cNvPr id="3" name="Content Placeholder 2">
            <a:extLst>
              <a:ext uri="{FF2B5EF4-FFF2-40B4-BE49-F238E27FC236}">
                <a16:creationId xmlns:a16="http://schemas.microsoft.com/office/drawing/2014/main" id="{8138BD89-1D99-7D49-92E7-F4D5F053577A}"/>
              </a:ext>
            </a:extLst>
          </p:cNvPr>
          <p:cNvSpPr>
            <a:spLocks noGrp="1"/>
          </p:cNvSpPr>
          <p:nvPr>
            <p:ph idx="1"/>
          </p:nvPr>
        </p:nvSpPr>
        <p:spPr/>
        <p:txBody>
          <a:bodyPr>
            <a:normAutofit/>
          </a:bodyPr>
          <a:lstStyle/>
          <a:p>
            <a:r>
              <a:rPr lang="en-US" sz="2800" dirty="0"/>
              <a:t>Break into groups</a:t>
            </a:r>
          </a:p>
          <a:p>
            <a:r>
              <a:rPr lang="en-US" sz="2800" dirty="0"/>
              <a:t>Choose a common hazard in your workplace </a:t>
            </a:r>
          </a:p>
          <a:p>
            <a:r>
              <a:rPr lang="en-US" sz="2800" dirty="0"/>
              <a:t>Discuss ways you can prevent injuries by using the Hierarchy of Controls</a:t>
            </a:r>
          </a:p>
          <a:p>
            <a:r>
              <a:rPr lang="en-US" sz="2800" dirty="0"/>
              <a:t>Report back </a:t>
            </a:r>
          </a:p>
        </p:txBody>
      </p:sp>
    </p:spTree>
    <p:extLst>
      <p:ext uri="{BB962C8B-B14F-4D97-AF65-F5344CB8AC3E}">
        <p14:creationId xmlns:p14="http://schemas.microsoft.com/office/powerpoint/2010/main" val="4069603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1314-760C-1B47-A1E3-6B74EF76B59E}"/>
              </a:ext>
            </a:extLst>
          </p:cNvPr>
          <p:cNvSpPr>
            <a:spLocks noGrp="1"/>
          </p:cNvSpPr>
          <p:nvPr>
            <p:ph type="title"/>
          </p:nvPr>
        </p:nvSpPr>
        <p:spPr/>
        <p:txBody>
          <a:bodyPr>
            <a:normAutofit fontScale="90000"/>
          </a:bodyPr>
          <a:lstStyle/>
          <a:p>
            <a:r>
              <a:rPr lang="en-US" dirty="0"/>
              <a:t>Review</a:t>
            </a:r>
          </a:p>
        </p:txBody>
      </p:sp>
      <p:sp>
        <p:nvSpPr>
          <p:cNvPr id="3" name="Content Placeholder 2">
            <a:extLst>
              <a:ext uri="{FF2B5EF4-FFF2-40B4-BE49-F238E27FC236}">
                <a16:creationId xmlns:a16="http://schemas.microsoft.com/office/drawing/2014/main" id="{3834CE8A-FBD8-664B-8A7C-D3B82594DC96}"/>
              </a:ext>
            </a:extLst>
          </p:cNvPr>
          <p:cNvSpPr>
            <a:spLocks noGrp="1"/>
          </p:cNvSpPr>
          <p:nvPr>
            <p:ph idx="1"/>
          </p:nvPr>
        </p:nvSpPr>
        <p:spPr>
          <a:xfrm>
            <a:off x="457200" y="1482970"/>
            <a:ext cx="8229600" cy="3100754"/>
          </a:xfrm>
        </p:spPr>
        <p:txBody>
          <a:bodyPr>
            <a:normAutofit/>
          </a:bodyPr>
          <a:lstStyle/>
          <a:p>
            <a:r>
              <a:rPr lang="en-US" sz="2800" dirty="0"/>
              <a:t>Direct and Underlying Causes</a:t>
            </a:r>
          </a:p>
          <a:p>
            <a:r>
              <a:rPr lang="en-US" sz="2800" dirty="0"/>
              <a:t>Systems Approach</a:t>
            </a:r>
          </a:p>
          <a:p>
            <a:r>
              <a:rPr lang="en-US" sz="2800" dirty="0"/>
              <a:t>Hierarchy of Controls</a:t>
            </a:r>
          </a:p>
          <a:p>
            <a:r>
              <a:rPr lang="en-US" sz="2800" dirty="0"/>
              <a:t>Common Hazards</a:t>
            </a:r>
          </a:p>
        </p:txBody>
      </p:sp>
    </p:spTree>
    <p:extLst>
      <p:ext uri="{BB962C8B-B14F-4D97-AF65-F5344CB8AC3E}">
        <p14:creationId xmlns:p14="http://schemas.microsoft.com/office/powerpoint/2010/main" val="49956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16B6-78F0-1F41-919E-0940493AA6BE}"/>
              </a:ext>
            </a:extLst>
          </p:cNvPr>
          <p:cNvSpPr>
            <a:spLocks noGrp="1"/>
          </p:cNvSpPr>
          <p:nvPr>
            <p:ph type="title"/>
          </p:nvPr>
        </p:nvSpPr>
        <p:spPr/>
        <p:txBody>
          <a:bodyPr>
            <a:normAutofit fontScale="90000"/>
          </a:bodyPr>
          <a:lstStyle/>
          <a:p>
            <a:r>
              <a:rPr lang="en-US" dirty="0"/>
              <a:t>Understanding and Preventing Injuries</a:t>
            </a:r>
          </a:p>
        </p:txBody>
      </p:sp>
      <p:sp>
        <p:nvSpPr>
          <p:cNvPr id="3" name="Content Placeholder 2">
            <a:extLst>
              <a:ext uri="{FF2B5EF4-FFF2-40B4-BE49-F238E27FC236}">
                <a16:creationId xmlns:a16="http://schemas.microsoft.com/office/drawing/2014/main" id="{8B247F84-6B03-D44E-8BFB-A3DD8BA9DDFA}"/>
              </a:ext>
            </a:extLst>
          </p:cNvPr>
          <p:cNvSpPr>
            <a:spLocks noGrp="1"/>
          </p:cNvSpPr>
          <p:nvPr>
            <p:ph idx="1"/>
          </p:nvPr>
        </p:nvSpPr>
        <p:spPr>
          <a:xfrm>
            <a:off x="457200" y="1473591"/>
            <a:ext cx="8229600" cy="1199270"/>
          </a:xfrm>
        </p:spPr>
        <p:txBody>
          <a:bodyPr>
            <a:noAutofit/>
          </a:bodyPr>
          <a:lstStyle/>
          <a:p>
            <a:r>
              <a:rPr lang="en-US" sz="2800" dirty="0"/>
              <a:t>Questions?</a:t>
            </a:r>
          </a:p>
          <a:p>
            <a:r>
              <a:rPr lang="en-US" sz="2800" dirty="0"/>
              <a:t>Comments?</a:t>
            </a:r>
          </a:p>
        </p:txBody>
      </p:sp>
      <p:pic>
        <p:nvPicPr>
          <p:cNvPr id="10" name="Picture 9">
            <a:extLst>
              <a:ext uri="{FF2B5EF4-FFF2-40B4-BE49-F238E27FC236}">
                <a16:creationId xmlns:a16="http://schemas.microsoft.com/office/drawing/2014/main" id="{28F2A1B3-290A-FC48-990E-D49112EAD53A}"/>
              </a:ext>
            </a:extLst>
          </p:cNvPr>
          <p:cNvPicPr>
            <a:picLocks noChangeAspect="1"/>
          </p:cNvPicPr>
          <p:nvPr/>
        </p:nvPicPr>
        <p:blipFill>
          <a:blip r:embed="rId3"/>
          <a:stretch>
            <a:fillRect/>
          </a:stretch>
        </p:blipFill>
        <p:spPr>
          <a:xfrm>
            <a:off x="4572000" y="1177192"/>
            <a:ext cx="3332578" cy="5008281"/>
          </a:xfrm>
          <a:prstGeom prst="rect">
            <a:avLst/>
          </a:prstGeom>
        </p:spPr>
      </p:pic>
    </p:spTree>
    <p:extLst>
      <p:ext uri="{BB962C8B-B14F-4D97-AF65-F5344CB8AC3E}">
        <p14:creationId xmlns:p14="http://schemas.microsoft.com/office/powerpoint/2010/main" val="3434040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1E76-BE9B-A642-AE96-799E0DBC59FA}"/>
              </a:ext>
            </a:extLst>
          </p:cNvPr>
          <p:cNvSpPr>
            <a:spLocks noGrp="1"/>
          </p:cNvSpPr>
          <p:nvPr>
            <p:ph type="title"/>
          </p:nvPr>
        </p:nvSpPr>
        <p:spPr/>
        <p:txBody>
          <a:bodyPr>
            <a:normAutofit fontScale="90000"/>
          </a:bodyPr>
          <a:lstStyle/>
          <a:p>
            <a:r>
              <a:rPr lang="en-US" dirty="0"/>
              <a:t>Online Resources</a:t>
            </a:r>
          </a:p>
        </p:txBody>
      </p:sp>
      <p:sp>
        <p:nvSpPr>
          <p:cNvPr id="3" name="Content Placeholder 2">
            <a:extLst>
              <a:ext uri="{FF2B5EF4-FFF2-40B4-BE49-F238E27FC236}">
                <a16:creationId xmlns:a16="http://schemas.microsoft.com/office/drawing/2014/main" id="{B5CC88F1-E52D-F14F-AA29-792E7427F0E3}"/>
              </a:ext>
            </a:extLst>
          </p:cNvPr>
          <p:cNvSpPr>
            <a:spLocks noGrp="1"/>
          </p:cNvSpPr>
          <p:nvPr>
            <p:ph idx="1"/>
          </p:nvPr>
        </p:nvSpPr>
        <p:spPr>
          <a:xfrm>
            <a:off x="457200" y="1491176"/>
            <a:ext cx="8229600" cy="3593978"/>
          </a:xfrm>
        </p:spPr>
        <p:txBody>
          <a:bodyPr anchor="ctr">
            <a:normAutofit/>
          </a:bodyPr>
          <a:lstStyle/>
          <a:p>
            <a:pPr marL="0" indent="0">
              <a:buNone/>
              <a:defRPr/>
            </a:pPr>
            <a:r>
              <a:rPr lang="en-US" sz="2800" dirty="0">
                <a:latin typeface="Arial" panose="020B0604020202020204" pitchFamily="34" charset="0"/>
                <a:ea typeface="Tahoma" panose="020B0604030504040204" pitchFamily="34" charset="0"/>
                <a:cs typeface="Arial" panose="020B0604020202020204" pitchFamily="34" charset="0"/>
              </a:rPr>
              <a:t>Visit </a:t>
            </a:r>
            <a:r>
              <a:rPr lang="en-US" sz="2800" dirty="0">
                <a:latin typeface="Arial" panose="020B0604020202020204" pitchFamily="34" charset="0"/>
                <a:ea typeface="Tahoma" panose="020B0604030504040204" pitchFamily="34" charset="0"/>
                <a:cs typeface="Arial" panose="020B0604020202020204" pitchFamily="34" charset="0"/>
                <a:hlinkClick r:id="rId3"/>
              </a:rPr>
              <a:t>LMPartnership.org </a:t>
            </a:r>
            <a:r>
              <a:rPr lang="en-US" sz="2800" dirty="0">
                <a:latin typeface="Arial" panose="020B0604020202020204" pitchFamily="34" charset="0"/>
                <a:ea typeface="Tahoma" panose="020B0604030504040204" pitchFamily="34" charset="0"/>
                <a:cs typeface="Arial" panose="020B0604020202020204" pitchFamily="34" charset="0"/>
              </a:rPr>
              <a:t>for these resources: </a:t>
            </a:r>
          </a:p>
          <a:p>
            <a:pPr>
              <a:defRPr/>
            </a:pPr>
            <a:r>
              <a:rPr lang="en-US" sz="2800" dirty="0">
                <a:latin typeface="Arial" panose="020B0604020202020204" pitchFamily="34" charset="0"/>
                <a:ea typeface="Tahoma" panose="020B0604030504040204" pitchFamily="34" charset="0"/>
                <a:cs typeface="Arial" panose="020B0604020202020204" pitchFamily="34" charset="0"/>
                <a:hlinkClick r:id="rId4"/>
              </a:rPr>
              <a:t>Workplace Safety Primer: Understanding and  Preventing Injuries at Work</a:t>
            </a:r>
            <a:endParaRPr lang="en-US" sz="2800" dirty="0">
              <a:latin typeface="Arial" panose="020B0604020202020204" pitchFamily="34" charset="0"/>
              <a:ea typeface="Tahoma" panose="020B0604030504040204" pitchFamily="34" charset="0"/>
              <a:cs typeface="Arial" panose="020B0604020202020204" pitchFamily="34" charset="0"/>
            </a:endParaRPr>
          </a:p>
          <a:p>
            <a:pPr marL="257175" indent="-257175">
              <a:lnSpc>
                <a:spcPct val="150000"/>
              </a:lnSpc>
              <a:buFont typeface="Arial" panose="020B0604020202020204" pitchFamily="34" charset="0"/>
              <a:buChar char="•"/>
              <a:defRPr/>
            </a:pPr>
            <a:r>
              <a:rPr lang="en-US" sz="2800" dirty="0">
                <a:latin typeface="Arial" panose="020B0604020202020204" pitchFamily="34" charset="0"/>
                <a:ea typeface="Tahoma" panose="020B0604030504040204" pitchFamily="34" charset="0"/>
                <a:cs typeface="Arial" panose="020B0604020202020204" pitchFamily="34" charset="0"/>
                <a:hlinkClick r:id="rId5"/>
              </a:rPr>
              <a:t>How-To Guide: Make the Workplace Safer</a:t>
            </a:r>
            <a:endParaRPr lang="en-US" sz="2800" dirty="0">
              <a:latin typeface="Arial" panose="020B0604020202020204" pitchFamily="34" charset="0"/>
              <a:ea typeface="Tahoma" panose="020B0604030504040204" pitchFamily="34" charset="0"/>
              <a:cs typeface="Arial" panose="020B0604020202020204" pitchFamily="34" charset="0"/>
            </a:endParaRPr>
          </a:p>
          <a:p>
            <a:pPr marL="257175" indent="-257175">
              <a:lnSpc>
                <a:spcPct val="150000"/>
              </a:lnSpc>
              <a:buFont typeface="Arial" panose="020B0604020202020204" pitchFamily="34" charset="0"/>
              <a:buChar char="•"/>
              <a:defRPr/>
            </a:pPr>
            <a:r>
              <a:rPr lang="en-US" sz="2800" dirty="0">
                <a:latin typeface="Arial" panose="020B0604020202020204" pitchFamily="34" charset="0"/>
                <a:ea typeface="Tahoma" panose="020B0604030504040204" pitchFamily="34" charset="0"/>
                <a:cs typeface="Arial" panose="020B0604020202020204" pitchFamily="34" charset="0"/>
                <a:hlinkClick r:id="rId6"/>
              </a:rPr>
              <a:t>Make the Workplace Safer Action Guide</a:t>
            </a:r>
            <a:endParaRPr lang="en-US" sz="2800" dirty="0">
              <a:latin typeface="Arial" panose="020B0604020202020204" pitchFamily="34" charset="0"/>
              <a:ea typeface="Tahoma" panose="020B060403050404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539548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ED57-ED28-6545-81EE-673188F555ED}"/>
              </a:ext>
            </a:extLst>
          </p:cNvPr>
          <p:cNvSpPr>
            <a:spLocks noGrp="1"/>
          </p:cNvSpPr>
          <p:nvPr>
            <p:ph type="title"/>
          </p:nvPr>
        </p:nvSpPr>
        <p:spPr/>
        <p:txBody>
          <a:bodyPr>
            <a:normAutofit fontScale="90000"/>
          </a:bodyPr>
          <a:lstStyle/>
          <a:p>
            <a:r>
              <a:rPr lang="en-US" dirty="0"/>
              <a:t>Regional Resources</a:t>
            </a:r>
          </a:p>
        </p:txBody>
      </p:sp>
      <p:sp>
        <p:nvSpPr>
          <p:cNvPr id="3" name="Content Placeholder 2">
            <a:extLst>
              <a:ext uri="{FF2B5EF4-FFF2-40B4-BE49-F238E27FC236}">
                <a16:creationId xmlns:a16="http://schemas.microsoft.com/office/drawing/2014/main" id="{EF2467F8-3396-1246-BBCE-1147DE5FF401}"/>
              </a:ext>
            </a:extLst>
          </p:cNvPr>
          <p:cNvSpPr>
            <a:spLocks noGrp="1"/>
          </p:cNvSpPr>
          <p:nvPr>
            <p:ph idx="1"/>
          </p:nvPr>
        </p:nvSpPr>
        <p:spPr/>
        <p:txBody>
          <a:bodyPr/>
          <a:lstStyle/>
          <a:p>
            <a:pPr marL="0" indent="0">
              <a:buNone/>
              <a:defRPr/>
            </a:pPr>
            <a:r>
              <a:rPr lang="en-US" sz="2800" dirty="0">
                <a:latin typeface="Arial" panose="020B0604020202020204" pitchFamily="34" charset="0"/>
                <a:ea typeface="Tahoma" panose="020B0604030504040204" pitchFamily="34" charset="0"/>
                <a:cs typeface="Arial" panose="020B0604020202020204" pitchFamily="34" charset="0"/>
              </a:rPr>
              <a:t>Southern California WPS UBT Resources SharePoint</a:t>
            </a:r>
          </a:p>
          <a:p>
            <a:pPr>
              <a:defRPr/>
            </a:pPr>
            <a:r>
              <a:rPr lang="en-US" sz="2400" dirty="0">
                <a:latin typeface="Arial" panose="020B0604020202020204" pitchFamily="34" charset="0"/>
                <a:ea typeface="Tahoma" panose="020B0604030504040204" pitchFamily="34" charset="0"/>
                <a:cs typeface="Arial" panose="020B0604020202020204" pitchFamily="34" charset="0"/>
              </a:rPr>
              <a:t>Safety action plans</a:t>
            </a:r>
          </a:p>
          <a:p>
            <a:pPr>
              <a:defRPr/>
            </a:pPr>
            <a:r>
              <a:rPr lang="en-US" sz="2400" dirty="0">
                <a:latin typeface="Arial" panose="020B0604020202020204" pitchFamily="34" charset="0"/>
                <a:ea typeface="Tahoma" panose="020B0604030504040204" pitchFamily="34" charset="0"/>
                <a:cs typeface="Arial" panose="020B0604020202020204" pitchFamily="34" charset="0"/>
              </a:rPr>
              <a:t>Safety tracking log</a:t>
            </a:r>
          </a:p>
          <a:p>
            <a:pPr>
              <a:defRPr/>
            </a:pPr>
            <a:r>
              <a:rPr lang="en-US" sz="2400" dirty="0">
                <a:latin typeface="Arial" panose="020B0604020202020204" pitchFamily="34" charset="0"/>
                <a:ea typeface="Tahoma" panose="020B0604030504040204" pitchFamily="34" charset="0"/>
                <a:cs typeface="Arial" panose="020B0604020202020204" pitchFamily="34" charset="0"/>
              </a:rPr>
              <a:t>Hazard risk walk</a:t>
            </a:r>
          </a:p>
          <a:p>
            <a:pPr>
              <a:defRPr/>
            </a:pPr>
            <a:r>
              <a:rPr lang="en-US" sz="2400" dirty="0">
                <a:latin typeface="Arial" panose="020B0604020202020204" pitchFamily="34" charset="0"/>
                <a:ea typeface="Tahoma" panose="020B0604030504040204" pitchFamily="34" charset="0"/>
                <a:cs typeface="Arial" panose="020B0604020202020204" pitchFamily="34" charset="0"/>
              </a:rPr>
              <a:t>Other WPS tools and documents</a:t>
            </a:r>
          </a:p>
          <a:p>
            <a:pPr marL="0" indent="0">
              <a:buNone/>
              <a:defRPr/>
            </a:pPr>
            <a:r>
              <a:rPr lang="en-US" sz="1800" dirty="0">
                <a:latin typeface="Arial" panose="020B0604020202020204" pitchFamily="34" charset="0"/>
                <a:ea typeface="Tahoma" panose="020B0604030504040204" pitchFamily="34" charset="0"/>
                <a:cs typeface="Arial" panose="020B0604020202020204" pitchFamily="34" charset="0"/>
                <a:hlinkClick r:id="rId3"/>
              </a:rPr>
              <a:t>https://sites.sp.kp.org/teams/sclmp/WPS/UBTResources/SitePages/Home.aspx</a:t>
            </a:r>
            <a:endParaRPr lang="en-US" sz="1800" dirty="0">
              <a:latin typeface="Arial" panose="020B0604020202020204" pitchFamily="34" charset="0"/>
              <a:ea typeface="Tahoma" panose="020B060403050404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09706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Understanding and Preventing Injuries at Work	</a:t>
            </a:r>
          </a:p>
        </p:txBody>
      </p:sp>
      <p:sp>
        <p:nvSpPr>
          <p:cNvPr id="5" name="Content Placeholder 4"/>
          <p:cNvSpPr>
            <a:spLocks noGrp="1"/>
          </p:cNvSpPr>
          <p:nvPr>
            <p:ph idx="1"/>
          </p:nvPr>
        </p:nvSpPr>
        <p:spPr>
          <a:xfrm>
            <a:off x="457200" y="1453055"/>
            <a:ext cx="8229600" cy="4525963"/>
          </a:xfrm>
        </p:spPr>
        <p:txBody>
          <a:bodyPr/>
          <a:lstStyle/>
          <a:p>
            <a:pPr marL="0" indent="0">
              <a:buNone/>
            </a:pPr>
            <a:r>
              <a:rPr lang="en-US" b="1" dirty="0"/>
              <a:t>Agenda</a:t>
            </a:r>
          </a:p>
          <a:p>
            <a:r>
              <a:rPr lang="en-US" sz="2800" dirty="0"/>
              <a:t>Why do injuries happen?</a:t>
            </a:r>
          </a:p>
          <a:p>
            <a:r>
              <a:rPr lang="en-US" sz="2800" dirty="0"/>
              <a:t>What should we consider to prevent injuries?</a:t>
            </a:r>
          </a:p>
          <a:p>
            <a:r>
              <a:rPr lang="en-US" sz="2800" dirty="0"/>
              <a:t>What types of solutions are the best ones?</a:t>
            </a:r>
          </a:p>
          <a:p>
            <a:r>
              <a:rPr lang="en-US" sz="2800" dirty="0"/>
              <a:t>Identify actions that can be taken.</a:t>
            </a:r>
          </a:p>
        </p:txBody>
      </p:sp>
    </p:spTree>
    <p:extLst>
      <p:ext uri="{BB962C8B-B14F-4D97-AF65-F5344CB8AC3E}">
        <p14:creationId xmlns:p14="http://schemas.microsoft.com/office/powerpoint/2010/main" val="117023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232-F2C0-9244-964C-47772FEF6C03}"/>
              </a:ext>
            </a:extLst>
          </p:cNvPr>
          <p:cNvSpPr>
            <a:spLocks noGrp="1"/>
          </p:cNvSpPr>
          <p:nvPr>
            <p:ph type="title"/>
          </p:nvPr>
        </p:nvSpPr>
        <p:spPr/>
        <p:txBody>
          <a:bodyPr/>
          <a:lstStyle/>
          <a:p>
            <a:r>
              <a:rPr lang="en-US" dirty="0"/>
              <a:t>Underlying causes</a:t>
            </a:r>
          </a:p>
        </p:txBody>
      </p:sp>
    </p:spTree>
    <p:extLst>
      <p:ext uri="{BB962C8B-B14F-4D97-AF65-F5344CB8AC3E}">
        <p14:creationId xmlns:p14="http://schemas.microsoft.com/office/powerpoint/2010/main" val="2584863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Why Do Injuries Happen? Josh’s Story</a:t>
            </a:r>
          </a:p>
        </p:txBody>
      </p:sp>
      <p:grpSp>
        <p:nvGrpSpPr>
          <p:cNvPr id="9" name="Group 1">
            <a:extLst>
              <a:ext uri="{FF2B5EF4-FFF2-40B4-BE49-F238E27FC236}">
                <a16:creationId xmlns:a16="http://schemas.microsoft.com/office/drawing/2014/main" id="{C64C34F9-4727-6541-A562-B88CC0CB6D02}"/>
              </a:ext>
            </a:extLst>
          </p:cNvPr>
          <p:cNvGrpSpPr>
            <a:grpSpLocks/>
          </p:cNvGrpSpPr>
          <p:nvPr/>
        </p:nvGrpSpPr>
        <p:grpSpPr bwMode="auto">
          <a:xfrm>
            <a:off x="502942" y="1187264"/>
            <a:ext cx="8161561" cy="5108028"/>
            <a:chOff x="2437" y="216"/>
            <a:chExt cx="9083" cy="4670"/>
          </a:xfrm>
        </p:grpSpPr>
        <p:sp>
          <p:nvSpPr>
            <p:cNvPr id="10" name="Freeform 148">
              <a:extLst>
                <a:ext uri="{FF2B5EF4-FFF2-40B4-BE49-F238E27FC236}">
                  <a16:creationId xmlns:a16="http://schemas.microsoft.com/office/drawing/2014/main" id="{43708983-1F3D-9449-BCBE-D6DCE131E099}"/>
                </a:ext>
              </a:extLst>
            </p:cNvPr>
            <p:cNvSpPr>
              <a:spLocks/>
            </p:cNvSpPr>
            <p:nvPr/>
          </p:nvSpPr>
          <p:spPr bwMode="auto">
            <a:xfrm>
              <a:off x="2444" y="727"/>
              <a:ext cx="9070" cy="1792"/>
            </a:xfrm>
            <a:custGeom>
              <a:avLst/>
              <a:gdLst>
                <a:gd name="T0" fmla="+- 0 6256 6256"/>
                <a:gd name="T1" fmla="*/ T0 w 5264"/>
                <a:gd name="T2" fmla="+- 0 2474 405"/>
                <a:gd name="T3" fmla="*/ 2474 h 2069"/>
                <a:gd name="T4" fmla="+- 0 11520 6256"/>
                <a:gd name="T5" fmla="*/ T4 w 5264"/>
                <a:gd name="T6" fmla="+- 0 2474 405"/>
                <a:gd name="T7" fmla="*/ 2474 h 2069"/>
                <a:gd name="T8" fmla="+- 0 11520 6256"/>
                <a:gd name="T9" fmla="*/ T8 w 5264"/>
                <a:gd name="T10" fmla="+- 0 405 405"/>
                <a:gd name="T11" fmla="*/ 405 h 2069"/>
                <a:gd name="T12" fmla="+- 0 6256 6256"/>
                <a:gd name="T13" fmla="*/ T12 w 5264"/>
                <a:gd name="T14" fmla="+- 0 405 405"/>
                <a:gd name="T15" fmla="*/ 405 h 2069"/>
                <a:gd name="T16" fmla="+- 0 6256 6256"/>
                <a:gd name="T17" fmla="*/ T16 w 5264"/>
                <a:gd name="T18" fmla="+- 0 2474 405"/>
                <a:gd name="T19" fmla="*/ 2474 h 2069"/>
              </a:gdLst>
              <a:ahLst/>
              <a:cxnLst>
                <a:cxn ang="0">
                  <a:pos x="T1" y="T3"/>
                </a:cxn>
                <a:cxn ang="0">
                  <a:pos x="T5" y="T7"/>
                </a:cxn>
                <a:cxn ang="0">
                  <a:pos x="T9" y="T11"/>
                </a:cxn>
                <a:cxn ang="0">
                  <a:pos x="T13" y="T15"/>
                </a:cxn>
                <a:cxn ang="0">
                  <a:pos x="T17" y="T19"/>
                </a:cxn>
              </a:cxnLst>
              <a:rect l="0" t="0" r="r" b="b"/>
              <a:pathLst>
                <a:path w="5264" h="2069">
                  <a:moveTo>
                    <a:pt x="0" y="2069"/>
                  </a:moveTo>
                  <a:lnTo>
                    <a:pt x="5264" y="2069"/>
                  </a:lnTo>
                  <a:lnTo>
                    <a:pt x="5264" y="0"/>
                  </a:lnTo>
                  <a:lnTo>
                    <a:pt x="0" y="0"/>
                  </a:lnTo>
                  <a:lnTo>
                    <a:pt x="0" y="2069"/>
                  </a:lnTo>
                  <a:close/>
                </a:path>
              </a:pathLst>
            </a:custGeom>
            <a:solidFill>
              <a:srgbClr val="8ECAEC"/>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nvGrpSpPr>
            <p:cNvPr id="11" name="Group 129">
              <a:extLst>
                <a:ext uri="{FF2B5EF4-FFF2-40B4-BE49-F238E27FC236}">
                  <a16:creationId xmlns:a16="http://schemas.microsoft.com/office/drawing/2014/main" id="{B5637104-15FD-C941-ACA0-7C744288F444}"/>
                </a:ext>
              </a:extLst>
            </p:cNvPr>
            <p:cNvGrpSpPr>
              <a:grpSpLocks/>
            </p:cNvGrpSpPr>
            <p:nvPr/>
          </p:nvGrpSpPr>
          <p:grpSpPr bwMode="auto">
            <a:xfrm>
              <a:off x="10080" y="1866"/>
              <a:ext cx="1440" cy="470"/>
              <a:chOff x="10080" y="1866"/>
              <a:chExt cx="1440" cy="470"/>
            </a:xfrm>
          </p:grpSpPr>
          <p:sp>
            <p:nvSpPr>
              <p:cNvPr id="139" name="Freeform 146">
                <a:extLst>
                  <a:ext uri="{FF2B5EF4-FFF2-40B4-BE49-F238E27FC236}">
                    <a16:creationId xmlns:a16="http://schemas.microsoft.com/office/drawing/2014/main" id="{ADB84BA6-86E9-1749-A132-EB60011BFC48}"/>
                  </a:ext>
                </a:extLst>
              </p:cNvPr>
              <p:cNvSpPr>
                <a:spLocks/>
              </p:cNvSpPr>
              <p:nvPr/>
            </p:nvSpPr>
            <p:spPr bwMode="auto">
              <a:xfrm>
                <a:off x="10081" y="1867"/>
                <a:ext cx="1439" cy="470"/>
              </a:xfrm>
              <a:custGeom>
                <a:avLst/>
                <a:gdLst>
                  <a:gd name="T0" fmla="+- 0 10127 10080"/>
                  <a:gd name="T1" fmla="*/ T0 w 1440"/>
                  <a:gd name="T2" fmla="+- 0 2299 1866"/>
                  <a:gd name="T3" fmla="*/ 2299 h 470"/>
                  <a:gd name="T4" fmla="+- 0 10111 10080"/>
                  <a:gd name="T5" fmla="*/ T4 w 1440"/>
                  <a:gd name="T6" fmla="+- 0 2303 1866"/>
                  <a:gd name="T7" fmla="*/ 2303 h 470"/>
                  <a:gd name="T8" fmla="+- 0 10098 10080"/>
                  <a:gd name="T9" fmla="*/ T8 w 1440"/>
                  <a:gd name="T10" fmla="+- 0 2313 1866"/>
                  <a:gd name="T11" fmla="*/ 2313 h 470"/>
                  <a:gd name="T12" fmla="+- 0 10080 10080"/>
                  <a:gd name="T13" fmla="*/ T12 w 1440"/>
                  <a:gd name="T14" fmla="+- 0 2336 1866"/>
                  <a:gd name="T15" fmla="*/ 2336 h 470"/>
                  <a:gd name="T16" fmla="+- 0 11520 10080"/>
                  <a:gd name="T17" fmla="*/ T16 w 1440"/>
                  <a:gd name="T18" fmla="+- 0 2336 1866"/>
                  <a:gd name="T19" fmla="*/ 2336 h 470"/>
                  <a:gd name="T20" fmla="+- 0 11520 10080"/>
                  <a:gd name="T21" fmla="*/ T20 w 1440"/>
                  <a:gd name="T22" fmla="+- 0 2305 1866"/>
                  <a:gd name="T23" fmla="*/ 2305 h 470"/>
                  <a:gd name="T24" fmla="+- 0 10170 10080"/>
                  <a:gd name="T25" fmla="*/ T24 w 1440"/>
                  <a:gd name="T26" fmla="+- 0 2305 1866"/>
                  <a:gd name="T27" fmla="*/ 2305 h 470"/>
                  <a:gd name="T28" fmla="+- 0 10153 10080"/>
                  <a:gd name="T29" fmla="*/ T28 w 1440"/>
                  <a:gd name="T30" fmla="+- 0 2300 1866"/>
                  <a:gd name="T31" fmla="*/ 2300 h 470"/>
                  <a:gd name="T32" fmla="+- 0 10127 10080"/>
                  <a:gd name="T33" fmla="*/ T32 w 1440"/>
                  <a:gd name="T34" fmla="+- 0 2299 1866"/>
                  <a:gd name="T35" fmla="*/ 2299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440" h="470">
                    <a:moveTo>
                      <a:pt x="47" y="433"/>
                    </a:moveTo>
                    <a:lnTo>
                      <a:pt x="31" y="437"/>
                    </a:lnTo>
                    <a:lnTo>
                      <a:pt x="18" y="447"/>
                    </a:lnTo>
                    <a:lnTo>
                      <a:pt x="0" y="470"/>
                    </a:lnTo>
                    <a:lnTo>
                      <a:pt x="1440" y="470"/>
                    </a:lnTo>
                    <a:lnTo>
                      <a:pt x="1440" y="439"/>
                    </a:lnTo>
                    <a:lnTo>
                      <a:pt x="90" y="439"/>
                    </a:lnTo>
                    <a:lnTo>
                      <a:pt x="73" y="434"/>
                    </a:lnTo>
                    <a:lnTo>
                      <a:pt x="47" y="433"/>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0" name="Freeform 145">
                <a:extLst>
                  <a:ext uri="{FF2B5EF4-FFF2-40B4-BE49-F238E27FC236}">
                    <a16:creationId xmlns:a16="http://schemas.microsoft.com/office/drawing/2014/main" id="{03A9824A-3185-BF4B-BBA1-89D052A11B38}"/>
                  </a:ext>
                </a:extLst>
              </p:cNvPr>
              <p:cNvSpPr>
                <a:spLocks/>
              </p:cNvSpPr>
              <p:nvPr/>
            </p:nvSpPr>
            <p:spPr bwMode="auto">
              <a:xfrm>
                <a:off x="10081" y="1867"/>
                <a:ext cx="1439" cy="470"/>
              </a:xfrm>
              <a:custGeom>
                <a:avLst/>
                <a:gdLst>
                  <a:gd name="T0" fmla="+- 0 10232 10080"/>
                  <a:gd name="T1" fmla="*/ T0 w 1440"/>
                  <a:gd name="T2" fmla="+- 0 2254 1866"/>
                  <a:gd name="T3" fmla="*/ 2254 h 470"/>
                  <a:gd name="T4" fmla="+- 0 10209 10080"/>
                  <a:gd name="T5" fmla="*/ T4 w 1440"/>
                  <a:gd name="T6" fmla="+- 0 2255 1866"/>
                  <a:gd name="T7" fmla="*/ 2255 h 470"/>
                  <a:gd name="T8" fmla="+- 0 10192 10080"/>
                  <a:gd name="T9" fmla="*/ T8 w 1440"/>
                  <a:gd name="T10" fmla="+- 0 2267 1866"/>
                  <a:gd name="T11" fmla="*/ 2267 h 470"/>
                  <a:gd name="T12" fmla="+- 0 10179 10080"/>
                  <a:gd name="T13" fmla="*/ T12 w 1440"/>
                  <a:gd name="T14" fmla="+- 0 2285 1866"/>
                  <a:gd name="T15" fmla="*/ 2285 h 470"/>
                  <a:gd name="T16" fmla="+- 0 10170 10080"/>
                  <a:gd name="T17" fmla="*/ T16 w 1440"/>
                  <a:gd name="T18" fmla="+- 0 2305 1866"/>
                  <a:gd name="T19" fmla="*/ 2305 h 470"/>
                  <a:gd name="T20" fmla="+- 0 11520 10080"/>
                  <a:gd name="T21" fmla="*/ T20 w 1440"/>
                  <a:gd name="T22" fmla="+- 0 2305 1866"/>
                  <a:gd name="T23" fmla="*/ 2305 h 470"/>
                  <a:gd name="T24" fmla="+- 0 11520 10080"/>
                  <a:gd name="T25" fmla="*/ T24 w 1440"/>
                  <a:gd name="T26" fmla="+- 0 2271 1866"/>
                  <a:gd name="T27" fmla="*/ 2271 h 470"/>
                  <a:gd name="T28" fmla="+- 0 10264 10080"/>
                  <a:gd name="T29" fmla="*/ T28 w 1440"/>
                  <a:gd name="T30" fmla="+- 0 2271 1866"/>
                  <a:gd name="T31" fmla="*/ 2271 h 470"/>
                  <a:gd name="T32" fmla="+- 0 10250 10080"/>
                  <a:gd name="T33" fmla="*/ T32 w 1440"/>
                  <a:gd name="T34" fmla="+- 0 2260 1866"/>
                  <a:gd name="T35" fmla="*/ 2260 h 470"/>
                  <a:gd name="T36" fmla="+- 0 10232 10080"/>
                  <a:gd name="T37" fmla="*/ T36 w 1440"/>
                  <a:gd name="T38" fmla="+- 0 2254 1866"/>
                  <a:gd name="T39" fmla="*/ 2254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40" h="470">
                    <a:moveTo>
                      <a:pt x="152" y="388"/>
                    </a:moveTo>
                    <a:lnTo>
                      <a:pt x="129" y="389"/>
                    </a:lnTo>
                    <a:lnTo>
                      <a:pt x="112" y="401"/>
                    </a:lnTo>
                    <a:lnTo>
                      <a:pt x="99" y="419"/>
                    </a:lnTo>
                    <a:lnTo>
                      <a:pt x="90" y="439"/>
                    </a:lnTo>
                    <a:lnTo>
                      <a:pt x="1440" y="439"/>
                    </a:lnTo>
                    <a:lnTo>
                      <a:pt x="1440" y="405"/>
                    </a:lnTo>
                    <a:lnTo>
                      <a:pt x="184" y="405"/>
                    </a:lnTo>
                    <a:lnTo>
                      <a:pt x="170" y="394"/>
                    </a:lnTo>
                    <a:lnTo>
                      <a:pt x="152" y="388"/>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1" name="Freeform 144">
                <a:extLst>
                  <a:ext uri="{FF2B5EF4-FFF2-40B4-BE49-F238E27FC236}">
                    <a16:creationId xmlns:a16="http://schemas.microsoft.com/office/drawing/2014/main" id="{45863CBA-A477-4540-93B4-43597A9765B1}"/>
                  </a:ext>
                </a:extLst>
              </p:cNvPr>
              <p:cNvSpPr>
                <a:spLocks/>
              </p:cNvSpPr>
              <p:nvPr/>
            </p:nvSpPr>
            <p:spPr bwMode="auto">
              <a:xfrm>
                <a:off x="10081" y="1867"/>
                <a:ext cx="1439" cy="470"/>
              </a:xfrm>
              <a:custGeom>
                <a:avLst/>
                <a:gdLst>
                  <a:gd name="T0" fmla="+- 0 10311 10080"/>
                  <a:gd name="T1" fmla="*/ T0 w 1440"/>
                  <a:gd name="T2" fmla="+- 0 2233 1866"/>
                  <a:gd name="T3" fmla="*/ 2233 h 470"/>
                  <a:gd name="T4" fmla="+- 0 10288 10080"/>
                  <a:gd name="T5" fmla="*/ T4 w 1440"/>
                  <a:gd name="T6" fmla="+- 0 2240 1866"/>
                  <a:gd name="T7" fmla="*/ 2240 h 470"/>
                  <a:gd name="T8" fmla="+- 0 10271 10080"/>
                  <a:gd name="T9" fmla="*/ T8 w 1440"/>
                  <a:gd name="T10" fmla="+- 0 2253 1866"/>
                  <a:gd name="T11" fmla="*/ 2253 h 470"/>
                  <a:gd name="T12" fmla="+- 0 10264 10080"/>
                  <a:gd name="T13" fmla="*/ T12 w 1440"/>
                  <a:gd name="T14" fmla="+- 0 2271 1866"/>
                  <a:gd name="T15" fmla="*/ 2271 h 470"/>
                  <a:gd name="T16" fmla="+- 0 11520 10080"/>
                  <a:gd name="T17" fmla="*/ T16 w 1440"/>
                  <a:gd name="T18" fmla="+- 0 2271 1866"/>
                  <a:gd name="T19" fmla="*/ 2271 h 470"/>
                  <a:gd name="T20" fmla="+- 0 11520 10080"/>
                  <a:gd name="T21" fmla="*/ T20 w 1440"/>
                  <a:gd name="T22" fmla="+- 0 2247 1866"/>
                  <a:gd name="T23" fmla="*/ 2247 h 470"/>
                  <a:gd name="T24" fmla="+- 0 10351 10080"/>
                  <a:gd name="T25" fmla="*/ T24 w 1440"/>
                  <a:gd name="T26" fmla="+- 0 2247 1866"/>
                  <a:gd name="T27" fmla="*/ 2247 h 470"/>
                  <a:gd name="T28" fmla="+- 0 10335 10080"/>
                  <a:gd name="T29" fmla="*/ T28 w 1440"/>
                  <a:gd name="T30" fmla="+- 0 2236 1866"/>
                  <a:gd name="T31" fmla="*/ 2236 h 470"/>
                  <a:gd name="T32" fmla="+- 0 10311 10080"/>
                  <a:gd name="T33" fmla="*/ T32 w 1440"/>
                  <a:gd name="T34" fmla="+- 0 2233 1866"/>
                  <a:gd name="T35" fmla="*/ 2233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440" h="470">
                    <a:moveTo>
                      <a:pt x="231" y="367"/>
                    </a:moveTo>
                    <a:lnTo>
                      <a:pt x="208" y="374"/>
                    </a:lnTo>
                    <a:lnTo>
                      <a:pt x="191" y="387"/>
                    </a:lnTo>
                    <a:lnTo>
                      <a:pt x="184" y="405"/>
                    </a:lnTo>
                    <a:lnTo>
                      <a:pt x="1440" y="405"/>
                    </a:lnTo>
                    <a:lnTo>
                      <a:pt x="1440" y="381"/>
                    </a:lnTo>
                    <a:lnTo>
                      <a:pt x="271" y="381"/>
                    </a:lnTo>
                    <a:lnTo>
                      <a:pt x="255" y="370"/>
                    </a:lnTo>
                    <a:lnTo>
                      <a:pt x="231" y="367"/>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2" name="Freeform 143">
                <a:extLst>
                  <a:ext uri="{FF2B5EF4-FFF2-40B4-BE49-F238E27FC236}">
                    <a16:creationId xmlns:a16="http://schemas.microsoft.com/office/drawing/2014/main" id="{DE5B68B4-CED6-2F4D-9CB0-446B4FE42709}"/>
                  </a:ext>
                </a:extLst>
              </p:cNvPr>
              <p:cNvSpPr>
                <a:spLocks/>
              </p:cNvSpPr>
              <p:nvPr/>
            </p:nvSpPr>
            <p:spPr bwMode="auto">
              <a:xfrm>
                <a:off x="10081" y="1867"/>
                <a:ext cx="1439" cy="470"/>
              </a:xfrm>
              <a:custGeom>
                <a:avLst/>
                <a:gdLst>
                  <a:gd name="T0" fmla="+- 0 10383 10080"/>
                  <a:gd name="T1" fmla="*/ T0 w 1440"/>
                  <a:gd name="T2" fmla="+- 0 2228 1866"/>
                  <a:gd name="T3" fmla="*/ 2228 h 470"/>
                  <a:gd name="T4" fmla="+- 0 10364 10080"/>
                  <a:gd name="T5" fmla="*/ T4 w 1440"/>
                  <a:gd name="T6" fmla="+- 0 2240 1866"/>
                  <a:gd name="T7" fmla="*/ 2240 h 470"/>
                  <a:gd name="T8" fmla="+- 0 10351 10080"/>
                  <a:gd name="T9" fmla="*/ T8 w 1440"/>
                  <a:gd name="T10" fmla="+- 0 2247 1866"/>
                  <a:gd name="T11" fmla="*/ 2247 h 470"/>
                  <a:gd name="T12" fmla="+- 0 11520 10080"/>
                  <a:gd name="T13" fmla="*/ T12 w 1440"/>
                  <a:gd name="T14" fmla="+- 0 2247 1866"/>
                  <a:gd name="T15" fmla="*/ 2247 h 470"/>
                  <a:gd name="T16" fmla="+- 0 11520 10080"/>
                  <a:gd name="T17" fmla="*/ T16 w 1440"/>
                  <a:gd name="T18" fmla="+- 0 2240 1866"/>
                  <a:gd name="T19" fmla="*/ 2240 h 470"/>
                  <a:gd name="T20" fmla="+- 0 10588 10080"/>
                  <a:gd name="T21" fmla="*/ T20 w 1440"/>
                  <a:gd name="T22" fmla="+- 0 2240 1866"/>
                  <a:gd name="T23" fmla="*/ 2240 h 470"/>
                  <a:gd name="T24" fmla="+- 0 10582 10080"/>
                  <a:gd name="T25" fmla="*/ T24 w 1440"/>
                  <a:gd name="T26" fmla="+- 0 2235 1866"/>
                  <a:gd name="T27" fmla="*/ 2235 h 470"/>
                  <a:gd name="T28" fmla="+- 0 10421 10080"/>
                  <a:gd name="T29" fmla="*/ T28 w 1440"/>
                  <a:gd name="T30" fmla="+- 0 2235 1866"/>
                  <a:gd name="T31" fmla="*/ 2235 h 470"/>
                  <a:gd name="T32" fmla="+- 0 10404 10080"/>
                  <a:gd name="T33" fmla="*/ T32 w 1440"/>
                  <a:gd name="T34" fmla="+- 0 2229 1866"/>
                  <a:gd name="T35" fmla="*/ 2229 h 470"/>
                  <a:gd name="T36" fmla="+- 0 10383 10080"/>
                  <a:gd name="T37" fmla="*/ T36 w 1440"/>
                  <a:gd name="T38" fmla="+- 0 2228 1866"/>
                  <a:gd name="T39" fmla="*/ 2228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40" h="470">
                    <a:moveTo>
                      <a:pt x="303" y="362"/>
                    </a:moveTo>
                    <a:lnTo>
                      <a:pt x="284" y="374"/>
                    </a:lnTo>
                    <a:lnTo>
                      <a:pt x="271" y="381"/>
                    </a:lnTo>
                    <a:lnTo>
                      <a:pt x="1440" y="381"/>
                    </a:lnTo>
                    <a:lnTo>
                      <a:pt x="1440" y="374"/>
                    </a:lnTo>
                    <a:lnTo>
                      <a:pt x="508" y="374"/>
                    </a:lnTo>
                    <a:lnTo>
                      <a:pt x="502" y="369"/>
                    </a:lnTo>
                    <a:lnTo>
                      <a:pt x="341" y="369"/>
                    </a:lnTo>
                    <a:lnTo>
                      <a:pt x="324" y="363"/>
                    </a:lnTo>
                    <a:lnTo>
                      <a:pt x="303" y="362"/>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3" name="Freeform 142">
                <a:extLst>
                  <a:ext uri="{FF2B5EF4-FFF2-40B4-BE49-F238E27FC236}">
                    <a16:creationId xmlns:a16="http://schemas.microsoft.com/office/drawing/2014/main" id="{4B791229-4053-1F4B-B762-C3CF59F74CD3}"/>
                  </a:ext>
                </a:extLst>
              </p:cNvPr>
              <p:cNvSpPr>
                <a:spLocks/>
              </p:cNvSpPr>
              <p:nvPr/>
            </p:nvSpPr>
            <p:spPr bwMode="auto">
              <a:xfrm>
                <a:off x="10081" y="1867"/>
                <a:ext cx="1439" cy="470"/>
              </a:xfrm>
              <a:custGeom>
                <a:avLst/>
                <a:gdLst>
                  <a:gd name="T0" fmla="+- 0 10632 10080"/>
                  <a:gd name="T1" fmla="*/ T0 w 1440"/>
                  <a:gd name="T2" fmla="+- 0 2160 1866"/>
                  <a:gd name="T3" fmla="*/ 2160 h 470"/>
                  <a:gd name="T4" fmla="+- 0 10581 10080"/>
                  <a:gd name="T5" fmla="*/ T4 w 1440"/>
                  <a:gd name="T6" fmla="+- 0 2205 1866"/>
                  <a:gd name="T7" fmla="*/ 2205 h 470"/>
                  <a:gd name="T8" fmla="+- 0 10581 10080"/>
                  <a:gd name="T9" fmla="*/ T8 w 1440"/>
                  <a:gd name="T10" fmla="+- 0 2222 1866"/>
                  <a:gd name="T11" fmla="*/ 2222 h 470"/>
                  <a:gd name="T12" fmla="+- 0 10588 10080"/>
                  <a:gd name="T13" fmla="*/ T12 w 1440"/>
                  <a:gd name="T14" fmla="+- 0 2240 1866"/>
                  <a:gd name="T15" fmla="*/ 2240 h 470"/>
                  <a:gd name="T16" fmla="+- 0 11520 10080"/>
                  <a:gd name="T17" fmla="*/ T16 w 1440"/>
                  <a:gd name="T18" fmla="+- 0 2240 1866"/>
                  <a:gd name="T19" fmla="*/ 2240 h 470"/>
                  <a:gd name="T20" fmla="+- 0 11520 10080"/>
                  <a:gd name="T21" fmla="*/ T20 w 1440"/>
                  <a:gd name="T22" fmla="+- 0 2174 1866"/>
                  <a:gd name="T23" fmla="*/ 2174 h 470"/>
                  <a:gd name="T24" fmla="+- 0 10690 10080"/>
                  <a:gd name="T25" fmla="*/ T24 w 1440"/>
                  <a:gd name="T26" fmla="+- 0 2174 1866"/>
                  <a:gd name="T27" fmla="*/ 2174 h 470"/>
                  <a:gd name="T28" fmla="+- 0 10677 10080"/>
                  <a:gd name="T29" fmla="*/ T28 w 1440"/>
                  <a:gd name="T30" fmla="+- 0 2165 1866"/>
                  <a:gd name="T31" fmla="*/ 2165 h 470"/>
                  <a:gd name="T32" fmla="+- 0 10658 10080"/>
                  <a:gd name="T33" fmla="*/ T32 w 1440"/>
                  <a:gd name="T34" fmla="+- 0 2160 1866"/>
                  <a:gd name="T35" fmla="*/ 2160 h 470"/>
                  <a:gd name="T36" fmla="+- 0 10632 10080"/>
                  <a:gd name="T37" fmla="*/ T36 w 1440"/>
                  <a:gd name="T38" fmla="+- 0 2160 1866"/>
                  <a:gd name="T39" fmla="*/ 2160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40" h="470">
                    <a:moveTo>
                      <a:pt x="552" y="294"/>
                    </a:moveTo>
                    <a:lnTo>
                      <a:pt x="501" y="339"/>
                    </a:lnTo>
                    <a:lnTo>
                      <a:pt x="501" y="356"/>
                    </a:lnTo>
                    <a:lnTo>
                      <a:pt x="508" y="374"/>
                    </a:lnTo>
                    <a:lnTo>
                      <a:pt x="1440" y="374"/>
                    </a:lnTo>
                    <a:lnTo>
                      <a:pt x="1440" y="308"/>
                    </a:lnTo>
                    <a:lnTo>
                      <a:pt x="610" y="308"/>
                    </a:lnTo>
                    <a:lnTo>
                      <a:pt x="597" y="299"/>
                    </a:lnTo>
                    <a:lnTo>
                      <a:pt x="578" y="294"/>
                    </a:lnTo>
                    <a:lnTo>
                      <a:pt x="552" y="294"/>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4" name="Freeform 141">
                <a:extLst>
                  <a:ext uri="{FF2B5EF4-FFF2-40B4-BE49-F238E27FC236}">
                    <a16:creationId xmlns:a16="http://schemas.microsoft.com/office/drawing/2014/main" id="{C72B4652-71BB-3F4D-9247-CCE979A0B75F}"/>
                  </a:ext>
                </a:extLst>
              </p:cNvPr>
              <p:cNvSpPr>
                <a:spLocks/>
              </p:cNvSpPr>
              <p:nvPr/>
            </p:nvSpPr>
            <p:spPr bwMode="auto">
              <a:xfrm>
                <a:off x="10081" y="1867"/>
                <a:ext cx="1439" cy="470"/>
              </a:xfrm>
              <a:custGeom>
                <a:avLst/>
                <a:gdLst>
                  <a:gd name="T0" fmla="+- 0 10478 10080"/>
                  <a:gd name="T1" fmla="*/ T0 w 1440"/>
                  <a:gd name="T2" fmla="+- 0 2215 1866"/>
                  <a:gd name="T3" fmla="*/ 2215 h 470"/>
                  <a:gd name="T4" fmla="+- 0 10458 10080"/>
                  <a:gd name="T5" fmla="*/ T4 w 1440"/>
                  <a:gd name="T6" fmla="+- 0 2219 1866"/>
                  <a:gd name="T7" fmla="*/ 2219 h 470"/>
                  <a:gd name="T8" fmla="+- 0 10439 10080"/>
                  <a:gd name="T9" fmla="*/ T8 w 1440"/>
                  <a:gd name="T10" fmla="+- 0 2227 1866"/>
                  <a:gd name="T11" fmla="*/ 2227 h 470"/>
                  <a:gd name="T12" fmla="+- 0 10421 10080"/>
                  <a:gd name="T13" fmla="*/ T12 w 1440"/>
                  <a:gd name="T14" fmla="+- 0 2235 1866"/>
                  <a:gd name="T15" fmla="*/ 2235 h 470"/>
                  <a:gd name="T16" fmla="+- 0 10582 10080"/>
                  <a:gd name="T17" fmla="*/ T16 w 1440"/>
                  <a:gd name="T18" fmla="+- 0 2235 1866"/>
                  <a:gd name="T19" fmla="*/ 2235 h 470"/>
                  <a:gd name="T20" fmla="+- 0 10577 10080"/>
                  <a:gd name="T21" fmla="*/ T20 w 1440"/>
                  <a:gd name="T22" fmla="+- 0 2231 1866"/>
                  <a:gd name="T23" fmla="*/ 2231 h 470"/>
                  <a:gd name="T24" fmla="+- 0 10525 10080"/>
                  <a:gd name="T25" fmla="*/ T24 w 1440"/>
                  <a:gd name="T26" fmla="+- 0 2231 1866"/>
                  <a:gd name="T27" fmla="*/ 2231 h 470"/>
                  <a:gd name="T28" fmla="+- 0 10516 10080"/>
                  <a:gd name="T29" fmla="*/ T28 w 1440"/>
                  <a:gd name="T30" fmla="+- 0 2230 1866"/>
                  <a:gd name="T31" fmla="*/ 2230 h 470"/>
                  <a:gd name="T32" fmla="+- 0 10501 10080"/>
                  <a:gd name="T33" fmla="*/ T32 w 1440"/>
                  <a:gd name="T34" fmla="+- 0 2218 1866"/>
                  <a:gd name="T35" fmla="*/ 2218 h 470"/>
                  <a:gd name="T36" fmla="+- 0 10478 10080"/>
                  <a:gd name="T37" fmla="*/ T36 w 1440"/>
                  <a:gd name="T38" fmla="+- 0 2215 1866"/>
                  <a:gd name="T39" fmla="*/ 2215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40" h="470">
                    <a:moveTo>
                      <a:pt x="398" y="349"/>
                    </a:moveTo>
                    <a:lnTo>
                      <a:pt x="378" y="353"/>
                    </a:lnTo>
                    <a:lnTo>
                      <a:pt x="359" y="361"/>
                    </a:lnTo>
                    <a:lnTo>
                      <a:pt x="341" y="369"/>
                    </a:lnTo>
                    <a:lnTo>
                      <a:pt x="502" y="369"/>
                    </a:lnTo>
                    <a:lnTo>
                      <a:pt x="497" y="365"/>
                    </a:lnTo>
                    <a:lnTo>
                      <a:pt x="445" y="365"/>
                    </a:lnTo>
                    <a:lnTo>
                      <a:pt x="436" y="364"/>
                    </a:lnTo>
                    <a:lnTo>
                      <a:pt x="421" y="352"/>
                    </a:lnTo>
                    <a:lnTo>
                      <a:pt x="398" y="349"/>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5" name="Freeform 140">
                <a:extLst>
                  <a:ext uri="{FF2B5EF4-FFF2-40B4-BE49-F238E27FC236}">
                    <a16:creationId xmlns:a16="http://schemas.microsoft.com/office/drawing/2014/main" id="{E2F1BDFF-7BDC-9549-9496-7EAE78F155BA}"/>
                  </a:ext>
                </a:extLst>
              </p:cNvPr>
              <p:cNvSpPr>
                <a:spLocks/>
              </p:cNvSpPr>
              <p:nvPr/>
            </p:nvSpPr>
            <p:spPr bwMode="auto">
              <a:xfrm>
                <a:off x="10081" y="1867"/>
                <a:ext cx="1439" cy="470"/>
              </a:xfrm>
              <a:custGeom>
                <a:avLst/>
                <a:gdLst>
                  <a:gd name="T0" fmla="+- 0 10553 10080"/>
                  <a:gd name="T1" fmla="*/ T0 w 1440"/>
                  <a:gd name="T2" fmla="+- 0 2221 1866"/>
                  <a:gd name="T3" fmla="*/ 2221 h 470"/>
                  <a:gd name="T4" fmla="+- 0 10538 10080"/>
                  <a:gd name="T5" fmla="*/ T4 w 1440"/>
                  <a:gd name="T6" fmla="+- 0 2221 1866"/>
                  <a:gd name="T7" fmla="*/ 2221 h 470"/>
                  <a:gd name="T8" fmla="+- 0 10525 10080"/>
                  <a:gd name="T9" fmla="*/ T8 w 1440"/>
                  <a:gd name="T10" fmla="+- 0 2231 1866"/>
                  <a:gd name="T11" fmla="*/ 2231 h 470"/>
                  <a:gd name="T12" fmla="+- 0 10577 10080"/>
                  <a:gd name="T13" fmla="*/ T12 w 1440"/>
                  <a:gd name="T14" fmla="+- 0 2231 1866"/>
                  <a:gd name="T15" fmla="*/ 2231 h 470"/>
                  <a:gd name="T16" fmla="+- 0 10571 10080"/>
                  <a:gd name="T17" fmla="*/ T16 w 1440"/>
                  <a:gd name="T18" fmla="+- 0 2225 1866"/>
                  <a:gd name="T19" fmla="*/ 2225 h 470"/>
                  <a:gd name="T20" fmla="+- 0 10553 10080"/>
                  <a:gd name="T21" fmla="*/ T20 w 1440"/>
                  <a:gd name="T22" fmla="+- 0 2221 1866"/>
                  <a:gd name="T23" fmla="*/ 2221 h 470"/>
                </a:gdLst>
                <a:ahLst/>
                <a:cxnLst>
                  <a:cxn ang="0">
                    <a:pos x="T1" y="T3"/>
                  </a:cxn>
                  <a:cxn ang="0">
                    <a:pos x="T5" y="T7"/>
                  </a:cxn>
                  <a:cxn ang="0">
                    <a:pos x="T9" y="T11"/>
                  </a:cxn>
                  <a:cxn ang="0">
                    <a:pos x="T13" y="T15"/>
                  </a:cxn>
                  <a:cxn ang="0">
                    <a:pos x="T17" y="T19"/>
                  </a:cxn>
                  <a:cxn ang="0">
                    <a:pos x="T21" y="T23"/>
                  </a:cxn>
                </a:cxnLst>
                <a:rect l="0" t="0" r="r" b="b"/>
                <a:pathLst>
                  <a:path w="1440" h="470">
                    <a:moveTo>
                      <a:pt x="473" y="355"/>
                    </a:moveTo>
                    <a:lnTo>
                      <a:pt x="458" y="355"/>
                    </a:lnTo>
                    <a:lnTo>
                      <a:pt x="445" y="365"/>
                    </a:lnTo>
                    <a:lnTo>
                      <a:pt x="497" y="365"/>
                    </a:lnTo>
                    <a:lnTo>
                      <a:pt x="491" y="359"/>
                    </a:lnTo>
                    <a:lnTo>
                      <a:pt x="473" y="355"/>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6" name="Freeform 145">
                <a:extLst>
                  <a:ext uri="{FF2B5EF4-FFF2-40B4-BE49-F238E27FC236}">
                    <a16:creationId xmlns:a16="http://schemas.microsoft.com/office/drawing/2014/main" id="{B370F12C-C7B7-BA43-81CE-FCA7AF221877}"/>
                  </a:ext>
                </a:extLst>
              </p:cNvPr>
              <p:cNvSpPr>
                <a:spLocks/>
              </p:cNvSpPr>
              <p:nvPr/>
            </p:nvSpPr>
            <p:spPr bwMode="auto">
              <a:xfrm>
                <a:off x="10081" y="1867"/>
                <a:ext cx="1439" cy="470"/>
              </a:xfrm>
              <a:custGeom>
                <a:avLst/>
                <a:gdLst>
                  <a:gd name="T0" fmla="+- 0 10724 10080"/>
                  <a:gd name="T1" fmla="*/ T0 w 1440"/>
                  <a:gd name="T2" fmla="+- 0 2100 1866"/>
                  <a:gd name="T3" fmla="*/ 2100 h 470"/>
                  <a:gd name="T4" fmla="+- 0 10709 10080"/>
                  <a:gd name="T5" fmla="*/ T4 w 1440"/>
                  <a:gd name="T6" fmla="+- 0 2107 1866"/>
                  <a:gd name="T7" fmla="*/ 2107 h 470"/>
                  <a:gd name="T8" fmla="+- 0 10695 10080"/>
                  <a:gd name="T9" fmla="*/ T8 w 1440"/>
                  <a:gd name="T10" fmla="+- 0 2120 1866"/>
                  <a:gd name="T11" fmla="*/ 2120 h 470"/>
                  <a:gd name="T12" fmla="+- 0 10687 10080"/>
                  <a:gd name="T13" fmla="*/ T12 w 1440"/>
                  <a:gd name="T14" fmla="+- 0 2136 1866"/>
                  <a:gd name="T15" fmla="*/ 2136 h 470"/>
                  <a:gd name="T16" fmla="+- 0 10684 10080"/>
                  <a:gd name="T17" fmla="*/ T16 w 1440"/>
                  <a:gd name="T18" fmla="+- 0 2155 1866"/>
                  <a:gd name="T19" fmla="*/ 2155 h 470"/>
                  <a:gd name="T20" fmla="+- 0 10690 10080"/>
                  <a:gd name="T21" fmla="*/ T20 w 1440"/>
                  <a:gd name="T22" fmla="+- 0 2174 1866"/>
                  <a:gd name="T23" fmla="*/ 2174 h 470"/>
                  <a:gd name="T24" fmla="+- 0 11520 10080"/>
                  <a:gd name="T25" fmla="*/ T24 w 1440"/>
                  <a:gd name="T26" fmla="+- 0 2174 1866"/>
                  <a:gd name="T27" fmla="*/ 2174 h 470"/>
                  <a:gd name="T28" fmla="+- 0 11520 10080"/>
                  <a:gd name="T29" fmla="*/ T28 w 1440"/>
                  <a:gd name="T30" fmla="+- 0 2114 1866"/>
                  <a:gd name="T31" fmla="*/ 2114 h 470"/>
                  <a:gd name="T32" fmla="+- 0 10761 10080"/>
                  <a:gd name="T33" fmla="*/ T32 w 1440"/>
                  <a:gd name="T34" fmla="+- 0 2114 1866"/>
                  <a:gd name="T35" fmla="*/ 2114 h 470"/>
                  <a:gd name="T36" fmla="+- 0 10746 10080"/>
                  <a:gd name="T37" fmla="*/ T36 w 1440"/>
                  <a:gd name="T38" fmla="+- 0 2102 1866"/>
                  <a:gd name="T39" fmla="*/ 2102 h 470"/>
                  <a:gd name="T40" fmla="+- 0 10724 10080"/>
                  <a:gd name="T41" fmla="*/ T40 w 1440"/>
                  <a:gd name="T42" fmla="+- 0 2100 1866"/>
                  <a:gd name="T43" fmla="*/ 2100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440" h="470">
                    <a:moveTo>
                      <a:pt x="644" y="234"/>
                    </a:moveTo>
                    <a:lnTo>
                      <a:pt x="629" y="241"/>
                    </a:lnTo>
                    <a:lnTo>
                      <a:pt x="615" y="254"/>
                    </a:lnTo>
                    <a:lnTo>
                      <a:pt x="607" y="270"/>
                    </a:lnTo>
                    <a:lnTo>
                      <a:pt x="604" y="289"/>
                    </a:lnTo>
                    <a:lnTo>
                      <a:pt x="610" y="308"/>
                    </a:lnTo>
                    <a:lnTo>
                      <a:pt x="1440" y="308"/>
                    </a:lnTo>
                    <a:lnTo>
                      <a:pt x="1440" y="248"/>
                    </a:lnTo>
                    <a:lnTo>
                      <a:pt x="681" y="248"/>
                    </a:lnTo>
                    <a:lnTo>
                      <a:pt x="666" y="236"/>
                    </a:lnTo>
                    <a:lnTo>
                      <a:pt x="644" y="234"/>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7" name="Freeform 138">
                <a:extLst>
                  <a:ext uri="{FF2B5EF4-FFF2-40B4-BE49-F238E27FC236}">
                    <a16:creationId xmlns:a16="http://schemas.microsoft.com/office/drawing/2014/main" id="{16721274-4A2B-9344-976C-82BCFE0D610D}"/>
                  </a:ext>
                </a:extLst>
              </p:cNvPr>
              <p:cNvSpPr>
                <a:spLocks/>
              </p:cNvSpPr>
              <p:nvPr/>
            </p:nvSpPr>
            <p:spPr bwMode="auto">
              <a:xfrm>
                <a:off x="10081" y="1867"/>
                <a:ext cx="1439" cy="470"/>
              </a:xfrm>
              <a:custGeom>
                <a:avLst/>
                <a:gdLst>
                  <a:gd name="T0" fmla="+- 0 10793 10080"/>
                  <a:gd name="T1" fmla="*/ T0 w 1440"/>
                  <a:gd name="T2" fmla="+- 0 2090 1866"/>
                  <a:gd name="T3" fmla="*/ 2090 h 470"/>
                  <a:gd name="T4" fmla="+- 0 10775 10080"/>
                  <a:gd name="T5" fmla="*/ T4 w 1440"/>
                  <a:gd name="T6" fmla="+- 0 2102 1866"/>
                  <a:gd name="T7" fmla="*/ 2102 h 470"/>
                  <a:gd name="T8" fmla="+- 0 10761 10080"/>
                  <a:gd name="T9" fmla="*/ T8 w 1440"/>
                  <a:gd name="T10" fmla="+- 0 2114 1866"/>
                  <a:gd name="T11" fmla="*/ 2114 h 470"/>
                  <a:gd name="T12" fmla="+- 0 11520 10080"/>
                  <a:gd name="T13" fmla="*/ T12 w 1440"/>
                  <a:gd name="T14" fmla="+- 0 2114 1866"/>
                  <a:gd name="T15" fmla="*/ 2114 h 470"/>
                  <a:gd name="T16" fmla="+- 0 11520 10080"/>
                  <a:gd name="T17" fmla="*/ T16 w 1440"/>
                  <a:gd name="T18" fmla="+- 0 2099 1866"/>
                  <a:gd name="T19" fmla="*/ 2099 h 470"/>
                  <a:gd name="T20" fmla="+- 0 10831 10080"/>
                  <a:gd name="T21" fmla="*/ T20 w 1440"/>
                  <a:gd name="T22" fmla="+- 0 2099 1866"/>
                  <a:gd name="T23" fmla="*/ 2099 h 470"/>
                  <a:gd name="T24" fmla="+- 0 10815 10080"/>
                  <a:gd name="T25" fmla="*/ T24 w 1440"/>
                  <a:gd name="T26" fmla="+- 0 2090 1866"/>
                  <a:gd name="T27" fmla="*/ 2090 h 470"/>
                  <a:gd name="T28" fmla="+- 0 10793 10080"/>
                  <a:gd name="T29" fmla="*/ T28 w 1440"/>
                  <a:gd name="T30" fmla="+- 0 2090 1866"/>
                  <a:gd name="T31" fmla="*/ 2090 h 47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440" h="470">
                    <a:moveTo>
                      <a:pt x="713" y="224"/>
                    </a:moveTo>
                    <a:lnTo>
                      <a:pt x="695" y="236"/>
                    </a:lnTo>
                    <a:lnTo>
                      <a:pt x="681" y="248"/>
                    </a:lnTo>
                    <a:lnTo>
                      <a:pt x="1440" y="248"/>
                    </a:lnTo>
                    <a:lnTo>
                      <a:pt x="1440" y="233"/>
                    </a:lnTo>
                    <a:lnTo>
                      <a:pt x="751" y="233"/>
                    </a:lnTo>
                    <a:lnTo>
                      <a:pt x="735" y="224"/>
                    </a:lnTo>
                    <a:lnTo>
                      <a:pt x="713" y="224"/>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8" name="Freeform 137">
                <a:extLst>
                  <a:ext uri="{FF2B5EF4-FFF2-40B4-BE49-F238E27FC236}">
                    <a16:creationId xmlns:a16="http://schemas.microsoft.com/office/drawing/2014/main" id="{6A29EBA5-608B-364E-98AB-4DEFB5FA6358}"/>
                  </a:ext>
                </a:extLst>
              </p:cNvPr>
              <p:cNvSpPr>
                <a:spLocks/>
              </p:cNvSpPr>
              <p:nvPr/>
            </p:nvSpPr>
            <p:spPr bwMode="auto">
              <a:xfrm>
                <a:off x="10081" y="1867"/>
                <a:ext cx="1439" cy="470"/>
              </a:xfrm>
              <a:custGeom>
                <a:avLst/>
                <a:gdLst>
                  <a:gd name="T0" fmla="+- 0 10909 10080"/>
                  <a:gd name="T1" fmla="*/ T0 w 1440"/>
                  <a:gd name="T2" fmla="+- 0 2042 1866"/>
                  <a:gd name="T3" fmla="*/ 2042 h 470"/>
                  <a:gd name="T4" fmla="+- 0 10885 10080"/>
                  <a:gd name="T5" fmla="*/ T4 w 1440"/>
                  <a:gd name="T6" fmla="+- 0 2042 1866"/>
                  <a:gd name="T7" fmla="*/ 2042 h 470"/>
                  <a:gd name="T8" fmla="+- 0 10872 10080"/>
                  <a:gd name="T9" fmla="*/ T8 w 1440"/>
                  <a:gd name="T10" fmla="+- 0 2046 1866"/>
                  <a:gd name="T11" fmla="*/ 2046 h 470"/>
                  <a:gd name="T12" fmla="+- 0 10862 10080"/>
                  <a:gd name="T13" fmla="*/ T12 w 1440"/>
                  <a:gd name="T14" fmla="+- 0 2053 1866"/>
                  <a:gd name="T15" fmla="*/ 2053 h 470"/>
                  <a:gd name="T16" fmla="+- 0 10847 10080"/>
                  <a:gd name="T17" fmla="*/ T16 w 1440"/>
                  <a:gd name="T18" fmla="+- 0 2066 1866"/>
                  <a:gd name="T19" fmla="*/ 2066 h 470"/>
                  <a:gd name="T20" fmla="+- 0 10835 10080"/>
                  <a:gd name="T21" fmla="*/ T20 w 1440"/>
                  <a:gd name="T22" fmla="+- 0 2084 1866"/>
                  <a:gd name="T23" fmla="*/ 2084 h 470"/>
                  <a:gd name="T24" fmla="+- 0 10831 10080"/>
                  <a:gd name="T25" fmla="*/ T24 w 1440"/>
                  <a:gd name="T26" fmla="+- 0 2099 1866"/>
                  <a:gd name="T27" fmla="*/ 2099 h 470"/>
                  <a:gd name="T28" fmla="+- 0 11520 10080"/>
                  <a:gd name="T29" fmla="*/ T28 w 1440"/>
                  <a:gd name="T30" fmla="+- 0 2099 1866"/>
                  <a:gd name="T31" fmla="*/ 2099 h 470"/>
                  <a:gd name="T32" fmla="+- 0 11520 10080"/>
                  <a:gd name="T33" fmla="*/ T32 w 1440"/>
                  <a:gd name="T34" fmla="+- 0 2084 1866"/>
                  <a:gd name="T35" fmla="*/ 2084 h 470"/>
                  <a:gd name="T36" fmla="+- 0 11519 10080"/>
                  <a:gd name="T37" fmla="*/ T36 w 1440"/>
                  <a:gd name="T38" fmla="+- 0 2055 1866"/>
                  <a:gd name="T39" fmla="*/ 2055 h 470"/>
                  <a:gd name="T40" fmla="+- 0 10944 10080"/>
                  <a:gd name="T41" fmla="*/ T40 w 1440"/>
                  <a:gd name="T42" fmla="+- 0 2055 1866"/>
                  <a:gd name="T43" fmla="*/ 2055 h 470"/>
                  <a:gd name="T44" fmla="+- 0 10939 10080"/>
                  <a:gd name="T45" fmla="*/ T44 w 1440"/>
                  <a:gd name="T46" fmla="+- 0 2053 1866"/>
                  <a:gd name="T47" fmla="*/ 2053 h 470"/>
                  <a:gd name="T48" fmla="+- 0 10935 10080"/>
                  <a:gd name="T49" fmla="*/ T48 w 1440"/>
                  <a:gd name="T50" fmla="+- 0 2050 1866"/>
                  <a:gd name="T51" fmla="*/ 2050 h 470"/>
                  <a:gd name="T52" fmla="+- 0 10920 10080"/>
                  <a:gd name="T53" fmla="*/ T52 w 1440"/>
                  <a:gd name="T54" fmla="+- 0 2044 1866"/>
                  <a:gd name="T55" fmla="*/ 2044 h 470"/>
                  <a:gd name="T56" fmla="+- 0 10909 10080"/>
                  <a:gd name="T57" fmla="*/ T56 w 1440"/>
                  <a:gd name="T58" fmla="+- 0 2042 1866"/>
                  <a:gd name="T59" fmla="*/ 2042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440" h="470">
                    <a:moveTo>
                      <a:pt x="829" y="176"/>
                    </a:moveTo>
                    <a:lnTo>
                      <a:pt x="805" y="176"/>
                    </a:lnTo>
                    <a:lnTo>
                      <a:pt x="792" y="180"/>
                    </a:lnTo>
                    <a:lnTo>
                      <a:pt x="782" y="187"/>
                    </a:lnTo>
                    <a:lnTo>
                      <a:pt x="767" y="200"/>
                    </a:lnTo>
                    <a:lnTo>
                      <a:pt x="755" y="218"/>
                    </a:lnTo>
                    <a:lnTo>
                      <a:pt x="751" y="233"/>
                    </a:lnTo>
                    <a:lnTo>
                      <a:pt x="1440" y="233"/>
                    </a:lnTo>
                    <a:lnTo>
                      <a:pt x="1440" y="218"/>
                    </a:lnTo>
                    <a:lnTo>
                      <a:pt x="1439" y="189"/>
                    </a:lnTo>
                    <a:lnTo>
                      <a:pt x="864" y="189"/>
                    </a:lnTo>
                    <a:lnTo>
                      <a:pt x="859" y="187"/>
                    </a:lnTo>
                    <a:lnTo>
                      <a:pt x="855" y="184"/>
                    </a:lnTo>
                    <a:lnTo>
                      <a:pt x="840" y="178"/>
                    </a:lnTo>
                    <a:lnTo>
                      <a:pt x="829" y="176"/>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49" name="Freeform 136">
                <a:extLst>
                  <a:ext uri="{FF2B5EF4-FFF2-40B4-BE49-F238E27FC236}">
                    <a16:creationId xmlns:a16="http://schemas.microsoft.com/office/drawing/2014/main" id="{CBECFABB-C090-2C4A-B9E8-A5EF8A15C0AF}"/>
                  </a:ext>
                </a:extLst>
              </p:cNvPr>
              <p:cNvSpPr>
                <a:spLocks/>
              </p:cNvSpPr>
              <p:nvPr/>
            </p:nvSpPr>
            <p:spPr bwMode="auto">
              <a:xfrm>
                <a:off x="10081" y="1867"/>
                <a:ext cx="1439" cy="470"/>
              </a:xfrm>
              <a:custGeom>
                <a:avLst/>
                <a:gdLst>
                  <a:gd name="T0" fmla="+- 0 10994 10080"/>
                  <a:gd name="T1" fmla="*/ T0 w 1440"/>
                  <a:gd name="T2" fmla="+- 0 1967 1866"/>
                  <a:gd name="T3" fmla="*/ 1967 h 470"/>
                  <a:gd name="T4" fmla="+- 0 10938 10080"/>
                  <a:gd name="T5" fmla="*/ T4 w 1440"/>
                  <a:gd name="T6" fmla="+- 0 2006 1866"/>
                  <a:gd name="T7" fmla="*/ 2006 h 470"/>
                  <a:gd name="T8" fmla="+- 0 10934 10080"/>
                  <a:gd name="T9" fmla="*/ T8 w 1440"/>
                  <a:gd name="T10" fmla="+- 0 2024 1866"/>
                  <a:gd name="T11" fmla="*/ 2024 h 470"/>
                  <a:gd name="T12" fmla="+- 0 10938 10080"/>
                  <a:gd name="T13" fmla="*/ T12 w 1440"/>
                  <a:gd name="T14" fmla="+- 0 2044 1866"/>
                  <a:gd name="T15" fmla="*/ 2044 h 470"/>
                  <a:gd name="T16" fmla="+- 0 10938 10080"/>
                  <a:gd name="T17" fmla="*/ T16 w 1440"/>
                  <a:gd name="T18" fmla="+- 0 2045 1866"/>
                  <a:gd name="T19" fmla="*/ 2045 h 470"/>
                  <a:gd name="T20" fmla="+- 0 10939 10080"/>
                  <a:gd name="T21" fmla="*/ T20 w 1440"/>
                  <a:gd name="T22" fmla="+- 0 2048 1866"/>
                  <a:gd name="T23" fmla="*/ 2048 h 470"/>
                  <a:gd name="T24" fmla="+- 0 10941 10080"/>
                  <a:gd name="T25" fmla="*/ T24 w 1440"/>
                  <a:gd name="T26" fmla="+- 0 2052 1866"/>
                  <a:gd name="T27" fmla="*/ 2052 h 470"/>
                  <a:gd name="T28" fmla="+- 0 10944 10080"/>
                  <a:gd name="T29" fmla="*/ T28 w 1440"/>
                  <a:gd name="T30" fmla="+- 0 2055 1866"/>
                  <a:gd name="T31" fmla="*/ 2055 h 470"/>
                  <a:gd name="T32" fmla="+- 0 11519 10080"/>
                  <a:gd name="T33" fmla="*/ T32 w 1440"/>
                  <a:gd name="T34" fmla="+- 0 2055 1866"/>
                  <a:gd name="T35" fmla="*/ 2055 h 470"/>
                  <a:gd name="T36" fmla="+- 0 11518 10080"/>
                  <a:gd name="T37" fmla="*/ T36 w 1440"/>
                  <a:gd name="T38" fmla="+- 0 1995 1866"/>
                  <a:gd name="T39" fmla="*/ 1995 h 470"/>
                  <a:gd name="T40" fmla="+- 0 11226 10080"/>
                  <a:gd name="T41" fmla="*/ T40 w 1440"/>
                  <a:gd name="T42" fmla="+- 0 1995 1866"/>
                  <a:gd name="T43" fmla="*/ 1995 h 470"/>
                  <a:gd name="T44" fmla="+- 0 11216 10080"/>
                  <a:gd name="T45" fmla="*/ T44 w 1440"/>
                  <a:gd name="T46" fmla="+- 0 1985 1866"/>
                  <a:gd name="T47" fmla="*/ 1985 h 470"/>
                  <a:gd name="T48" fmla="+- 0 11206 10080"/>
                  <a:gd name="T49" fmla="*/ T48 w 1440"/>
                  <a:gd name="T50" fmla="+- 0 1975 1866"/>
                  <a:gd name="T51" fmla="*/ 1975 h 470"/>
                  <a:gd name="T52" fmla="+- 0 11020 10080"/>
                  <a:gd name="T53" fmla="*/ T52 w 1440"/>
                  <a:gd name="T54" fmla="+- 0 1975 1866"/>
                  <a:gd name="T55" fmla="*/ 1975 h 470"/>
                  <a:gd name="T56" fmla="+- 0 11012 10080"/>
                  <a:gd name="T57" fmla="*/ T56 w 1440"/>
                  <a:gd name="T58" fmla="+- 0 1970 1866"/>
                  <a:gd name="T59" fmla="*/ 1970 h 470"/>
                  <a:gd name="T60" fmla="+- 0 11004 10080"/>
                  <a:gd name="T61" fmla="*/ T60 w 1440"/>
                  <a:gd name="T62" fmla="+- 0 1967 1866"/>
                  <a:gd name="T63" fmla="*/ 1967 h 470"/>
                  <a:gd name="T64" fmla="+- 0 10996 10080"/>
                  <a:gd name="T65" fmla="*/ T64 w 1440"/>
                  <a:gd name="T66" fmla="+- 0 1967 1866"/>
                  <a:gd name="T67" fmla="*/ 1967 h 470"/>
                  <a:gd name="T68" fmla="+- 0 10994 10080"/>
                  <a:gd name="T69" fmla="*/ T68 w 1440"/>
                  <a:gd name="T70" fmla="+- 0 1967 1866"/>
                  <a:gd name="T71" fmla="*/ 1967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440" h="470">
                    <a:moveTo>
                      <a:pt x="914" y="101"/>
                    </a:moveTo>
                    <a:lnTo>
                      <a:pt x="858" y="140"/>
                    </a:lnTo>
                    <a:lnTo>
                      <a:pt x="854" y="158"/>
                    </a:lnTo>
                    <a:lnTo>
                      <a:pt x="858" y="178"/>
                    </a:lnTo>
                    <a:lnTo>
                      <a:pt x="858" y="179"/>
                    </a:lnTo>
                    <a:lnTo>
                      <a:pt x="859" y="182"/>
                    </a:lnTo>
                    <a:lnTo>
                      <a:pt x="861" y="186"/>
                    </a:lnTo>
                    <a:lnTo>
                      <a:pt x="864" y="189"/>
                    </a:lnTo>
                    <a:lnTo>
                      <a:pt x="1439" y="189"/>
                    </a:lnTo>
                    <a:lnTo>
                      <a:pt x="1438" y="129"/>
                    </a:lnTo>
                    <a:lnTo>
                      <a:pt x="1146" y="129"/>
                    </a:lnTo>
                    <a:lnTo>
                      <a:pt x="1136" y="119"/>
                    </a:lnTo>
                    <a:lnTo>
                      <a:pt x="1126" y="109"/>
                    </a:lnTo>
                    <a:lnTo>
                      <a:pt x="940" y="109"/>
                    </a:lnTo>
                    <a:lnTo>
                      <a:pt x="932" y="104"/>
                    </a:lnTo>
                    <a:lnTo>
                      <a:pt x="924" y="101"/>
                    </a:lnTo>
                    <a:lnTo>
                      <a:pt x="916" y="101"/>
                    </a:lnTo>
                    <a:lnTo>
                      <a:pt x="914" y="101"/>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0" name="Freeform 135">
                <a:extLst>
                  <a:ext uri="{FF2B5EF4-FFF2-40B4-BE49-F238E27FC236}">
                    <a16:creationId xmlns:a16="http://schemas.microsoft.com/office/drawing/2014/main" id="{7E3F36CE-7CBF-0F42-AA45-EF14D31BFBC6}"/>
                  </a:ext>
                </a:extLst>
              </p:cNvPr>
              <p:cNvSpPr>
                <a:spLocks/>
              </p:cNvSpPr>
              <p:nvPr/>
            </p:nvSpPr>
            <p:spPr bwMode="auto">
              <a:xfrm>
                <a:off x="10081" y="1867"/>
                <a:ext cx="1439" cy="470"/>
              </a:xfrm>
              <a:custGeom>
                <a:avLst/>
                <a:gdLst>
                  <a:gd name="T0" fmla="+- 0 10862 10080"/>
                  <a:gd name="T1" fmla="*/ T0 w 1440"/>
                  <a:gd name="T2" fmla="+- 0 2053 1866"/>
                  <a:gd name="T3" fmla="*/ 2053 h 470"/>
                  <a:gd name="T4" fmla="+- 0 10862 10080"/>
                  <a:gd name="T5" fmla="*/ T4 w 1440"/>
                  <a:gd name="T6" fmla="+- 0 2053 1866"/>
                  <a:gd name="T7" fmla="*/ 2053 h 470"/>
                </a:gdLst>
                <a:ahLst/>
                <a:cxnLst>
                  <a:cxn ang="0">
                    <a:pos x="T1" y="T3"/>
                  </a:cxn>
                  <a:cxn ang="0">
                    <a:pos x="T5" y="T7"/>
                  </a:cxn>
                </a:cxnLst>
                <a:rect l="0" t="0" r="r" b="b"/>
                <a:pathLst>
                  <a:path w="1440" h="470">
                    <a:moveTo>
                      <a:pt x="782" y="187"/>
                    </a:moveTo>
                    <a:lnTo>
                      <a:pt x="782" y="187"/>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1" name="Freeform 134">
                <a:extLst>
                  <a:ext uri="{FF2B5EF4-FFF2-40B4-BE49-F238E27FC236}">
                    <a16:creationId xmlns:a16="http://schemas.microsoft.com/office/drawing/2014/main" id="{18D211E7-99DA-CC42-8330-58EF4536366F}"/>
                  </a:ext>
                </a:extLst>
              </p:cNvPr>
              <p:cNvSpPr>
                <a:spLocks/>
              </p:cNvSpPr>
              <p:nvPr/>
            </p:nvSpPr>
            <p:spPr bwMode="auto">
              <a:xfrm>
                <a:off x="10081" y="1867"/>
                <a:ext cx="1439" cy="470"/>
              </a:xfrm>
              <a:custGeom>
                <a:avLst/>
                <a:gdLst>
                  <a:gd name="T0" fmla="+- 0 11261 10080"/>
                  <a:gd name="T1" fmla="*/ T0 w 1440"/>
                  <a:gd name="T2" fmla="+- 0 1940 1866"/>
                  <a:gd name="T3" fmla="*/ 1940 h 470"/>
                  <a:gd name="T4" fmla="+- 0 11242 10080"/>
                  <a:gd name="T5" fmla="*/ T4 w 1440"/>
                  <a:gd name="T6" fmla="+- 0 1947 1866"/>
                  <a:gd name="T7" fmla="*/ 1947 h 470"/>
                  <a:gd name="T8" fmla="+- 0 11230 10080"/>
                  <a:gd name="T9" fmla="*/ T8 w 1440"/>
                  <a:gd name="T10" fmla="+- 0 1965 1866"/>
                  <a:gd name="T11" fmla="*/ 1965 h 470"/>
                  <a:gd name="T12" fmla="+- 0 11226 10080"/>
                  <a:gd name="T13" fmla="*/ T12 w 1440"/>
                  <a:gd name="T14" fmla="+- 0 1988 1866"/>
                  <a:gd name="T15" fmla="*/ 1988 h 470"/>
                  <a:gd name="T16" fmla="+- 0 11226 10080"/>
                  <a:gd name="T17" fmla="*/ T16 w 1440"/>
                  <a:gd name="T18" fmla="+- 0 1992 1866"/>
                  <a:gd name="T19" fmla="*/ 1992 h 470"/>
                  <a:gd name="T20" fmla="+- 0 11226 10080"/>
                  <a:gd name="T21" fmla="*/ T20 w 1440"/>
                  <a:gd name="T22" fmla="+- 0 1995 1866"/>
                  <a:gd name="T23" fmla="*/ 1995 h 470"/>
                  <a:gd name="T24" fmla="+- 0 11518 10080"/>
                  <a:gd name="T25" fmla="*/ T24 w 1440"/>
                  <a:gd name="T26" fmla="+- 0 1995 1866"/>
                  <a:gd name="T27" fmla="*/ 1995 h 470"/>
                  <a:gd name="T28" fmla="+- 0 11517 10080"/>
                  <a:gd name="T29" fmla="*/ T28 w 1440"/>
                  <a:gd name="T30" fmla="+- 0 1957 1866"/>
                  <a:gd name="T31" fmla="*/ 1957 h 470"/>
                  <a:gd name="T32" fmla="+- 0 11307 10080"/>
                  <a:gd name="T33" fmla="*/ T32 w 1440"/>
                  <a:gd name="T34" fmla="+- 0 1957 1866"/>
                  <a:gd name="T35" fmla="*/ 1957 h 470"/>
                  <a:gd name="T36" fmla="+- 0 11295 10080"/>
                  <a:gd name="T37" fmla="*/ T36 w 1440"/>
                  <a:gd name="T38" fmla="+- 0 1953 1866"/>
                  <a:gd name="T39" fmla="*/ 1953 h 470"/>
                  <a:gd name="T40" fmla="+- 0 11277 10080"/>
                  <a:gd name="T41" fmla="*/ T40 w 1440"/>
                  <a:gd name="T42" fmla="+- 0 1943 1866"/>
                  <a:gd name="T43" fmla="*/ 1943 h 470"/>
                  <a:gd name="T44" fmla="+- 0 11261 10080"/>
                  <a:gd name="T45" fmla="*/ T44 w 1440"/>
                  <a:gd name="T46" fmla="+- 0 1940 1866"/>
                  <a:gd name="T47" fmla="*/ 1940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440" h="470">
                    <a:moveTo>
                      <a:pt x="1181" y="74"/>
                    </a:moveTo>
                    <a:lnTo>
                      <a:pt x="1162" y="81"/>
                    </a:lnTo>
                    <a:lnTo>
                      <a:pt x="1150" y="99"/>
                    </a:lnTo>
                    <a:lnTo>
                      <a:pt x="1146" y="122"/>
                    </a:lnTo>
                    <a:lnTo>
                      <a:pt x="1146" y="126"/>
                    </a:lnTo>
                    <a:lnTo>
                      <a:pt x="1146" y="129"/>
                    </a:lnTo>
                    <a:lnTo>
                      <a:pt x="1438" y="129"/>
                    </a:lnTo>
                    <a:lnTo>
                      <a:pt x="1437" y="91"/>
                    </a:lnTo>
                    <a:lnTo>
                      <a:pt x="1227" y="91"/>
                    </a:lnTo>
                    <a:lnTo>
                      <a:pt x="1215" y="87"/>
                    </a:lnTo>
                    <a:lnTo>
                      <a:pt x="1197" y="77"/>
                    </a:lnTo>
                    <a:lnTo>
                      <a:pt x="1181" y="74"/>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2" name="Freeform 133">
                <a:extLst>
                  <a:ext uri="{FF2B5EF4-FFF2-40B4-BE49-F238E27FC236}">
                    <a16:creationId xmlns:a16="http://schemas.microsoft.com/office/drawing/2014/main" id="{D93F191B-DC4F-9C45-91CB-E976B5F4C46F}"/>
                  </a:ext>
                </a:extLst>
              </p:cNvPr>
              <p:cNvSpPr>
                <a:spLocks/>
              </p:cNvSpPr>
              <p:nvPr/>
            </p:nvSpPr>
            <p:spPr bwMode="auto">
              <a:xfrm>
                <a:off x="10081" y="1867"/>
                <a:ext cx="1439" cy="470"/>
              </a:xfrm>
              <a:custGeom>
                <a:avLst/>
                <a:gdLst>
                  <a:gd name="T0" fmla="+- 0 11045 10080"/>
                  <a:gd name="T1" fmla="*/ T0 w 1440"/>
                  <a:gd name="T2" fmla="+- 0 1939 1866"/>
                  <a:gd name="T3" fmla="*/ 1939 h 470"/>
                  <a:gd name="T4" fmla="+- 0 11027 10080"/>
                  <a:gd name="T5" fmla="*/ T4 w 1440"/>
                  <a:gd name="T6" fmla="+- 0 1950 1866"/>
                  <a:gd name="T7" fmla="*/ 1950 h 470"/>
                  <a:gd name="T8" fmla="+- 0 11020 10080"/>
                  <a:gd name="T9" fmla="*/ T8 w 1440"/>
                  <a:gd name="T10" fmla="+- 0 1973 1866"/>
                  <a:gd name="T11" fmla="*/ 1973 h 470"/>
                  <a:gd name="T12" fmla="+- 0 11020 10080"/>
                  <a:gd name="T13" fmla="*/ T12 w 1440"/>
                  <a:gd name="T14" fmla="+- 0 1975 1866"/>
                  <a:gd name="T15" fmla="*/ 1975 h 470"/>
                  <a:gd name="T16" fmla="+- 0 11206 10080"/>
                  <a:gd name="T17" fmla="*/ T16 w 1440"/>
                  <a:gd name="T18" fmla="+- 0 1975 1866"/>
                  <a:gd name="T19" fmla="*/ 1975 h 470"/>
                  <a:gd name="T20" fmla="+- 0 11201 10080"/>
                  <a:gd name="T21" fmla="*/ T20 w 1440"/>
                  <a:gd name="T22" fmla="+- 0 1970 1866"/>
                  <a:gd name="T23" fmla="*/ 1970 h 470"/>
                  <a:gd name="T24" fmla="+- 0 11185 10080"/>
                  <a:gd name="T25" fmla="*/ T24 w 1440"/>
                  <a:gd name="T26" fmla="+- 0 1959 1866"/>
                  <a:gd name="T27" fmla="*/ 1959 h 470"/>
                  <a:gd name="T28" fmla="+- 0 11172 10080"/>
                  <a:gd name="T29" fmla="*/ T28 w 1440"/>
                  <a:gd name="T30" fmla="+- 0 1954 1866"/>
                  <a:gd name="T31" fmla="*/ 1954 h 470"/>
                  <a:gd name="T32" fmla="+- 0 11087 10080"/>
                  <a:gd name="T33" fmla="*/ T32 w 1440"/>
                  <a:gd name="T34" fmla="+- 0 1954 1866"/>
                  <a:gd name="T35" fmla="*/ 1954 h 470"/>
                  <a:gd name="T36" fmla="+- 0 11070 10080"/>
                  <a:gd name="T37" fmla="*/ T36 w 1440"/>
                  <a:gd name="T38" fmla="+- 0 1943 1866"/>
                  <a:gd name="T39" fmla="*/ 1943 h 470"/>
                  <a:gd name="T40" fmla="+- 0 11045 10080"/>
                  <a:gd name="T41" fmla="*/ T40 w 1440"/>
                  <a:gd name="T42" fmla="+- 0 1939 1866"/>
                  <a:gd name="T43" fmla="*/ 1939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440" h="470">
                    <a:moveTo>
                      <a:pt x="965" y="73"/>
                    </a:moveTo>
                    <a:lnTo>
                      <a:pt x="947" y="84"/>
                    </a:lnTo>
                    <a:lnTo>
                      <a:pt x="940" y="107"/>
                    </a:lnTo>
                    <a:lnTo>
                      <a:pt x="940" y="109"/>
                    </a:lnTo>
                    <a:lnTo>
                      <a:pt x="1126" y="109"/>
                    </a:lnTo>
                    <a:lnTo>
                      <a:pt x="1121" y="104"/>
                    </a:lnTo>
                    <a:lnTo>
                      <a:pt x="1105" y="93"/>
                    </a:lnTo>
                    <a:lnTo>
                      <a:pt x="1092" y="88"/>
                    </a:lnTo>
                    <a:lnTo>
                      <a:pt x="1007" y="88"/>
                    </a:lnTo>
                    <a:lnTo>
                      <a:pt x="990" y="77"/>
                    </a:lnTo>
                    <a:lnTo>
                      <a:pt x="965" y="73"/>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3" name="Freeform 132">
                <a:extLst>
                  <a:ext uri="{FF2B5EF4-FFF2-40B4-BE49-F238E27FC236}">
                    <a16:creationId xmlns:a16="http://schemas.microsoft.com/office/drawing/2014/main" id="{B342973A-7CA5-324E-BC39-4767EF19096A}"/>
                  </a:ext>
                </a:extLst>
              </p:cNvPr>
              <p:cNvSpPr>
                <a:spLocks/>
              </p:cNvSpPr>
              <p:nvPr/>
            </p:nvSpPr>
            <p:spPr bwMode="auto">
              <a:xfrm>
                <a:off x="10081" y="1867"/>
                <a:ext cx="1439" cy="470"/>
              </a:xfrm>
              <a:custGeom>
                <a:avLst/>
                <a:gdLst>
                  <a:gd name="T0" fmla="+- 0 11328 10080"/>
                  <a:gd name="T1" fmla="*/ T0 w 1440"/>
                  <a:gd name="T2" fmla="+- 0 1905 1866"/>
                  <a:gd name="T3" fmla="*/ 1905 h 470"/>
                  <a:gd name="T4" fmla="+- 0 11313 10080"/>
                  <a:gd name="T5" fmla="*/ T4 w 1440"/>
                  <a:gd name="T6" fmla="+- 0 1917 1866"/>
                  <a:gd name="T7" fmla="*/ 1917 h 470"/>
                  <a:gd name="T8" fmla="+- 0 11306 10080"/>
                  <a:gd name="T9" fmla="*/ T8 w 1440"/>
                  <a:gd name="T10" fmla="+- 0 1942 1866"/>
                  <a:gd name="T11" fmla="*/ 1942 h 470"/>
                  <a:gd name="T12" fmla="+- 0 11306 10080"/>
                  <a:gd name="T13" fmla="*/ T12 w 1440"/>
                  <a:gd name="T14" fmla="+- 0 1950 1866"/>
                  <a:gd name="T15" fmla="*/ 1950 h 470"/>
                  <a:gd name="T16" fmla="+- 0 11307 10080"/>
                  <a:gd name="T17" fmla="*/ T16 w 1440"/>
                  <a:gd name="T18" fmla="+- 0 1957 1866"/>
                  <a:gd name="T19" fmla="*/ 1957 h 470"/>
                  <a:gd name="T20" fmla="+- 0 11517 10080"/>
                  <a:gd name="T21" fmla="*/ T20 w 1440"/>
                  <a:gd name="T22" fmla="+- 0 1957 1866"/>
                  <a:gd name="T23" fmla="*/ 1957 h 470"/>
                  <a:gd name="T24" fmla="+- 0 11516 10080"/>
                  <a:gd name="T25" fmla="*/ T24 w 1440"/>
                  <a:gd name="T26" fmla="+- 0 1920 1866"/>
                  <a:gd name="T27" fmla="*/ 1920 h 470"/>
                  <a:gd name="T28" fmla="+- 0 11364 10080"/>
                  <a:gd name="T29" fmla="*/ T28 w 1440"/>
                  <a:gd name="T30" fmla="+- 0 1920 1866"/>
                  <a:gd name="T31" fmla="*/ 1920 h 470"/>
                  <a:gd name="T32" fmla="+- 0 11349 10080"/>
                  <a:gd name="T33" fmla="*/ T32 w 1440"/>
                  <a:gd name="T34" fmla="+- 0 1907 1866"/>
                  <a:gd name="T35" fmla="*/ 1907 h 470"/>
                  <a:gd name="T36" fmla="+- 0 11328 10080"/>
                  <a:gd name="T37" fmla="*/ T36 w 1440"/>
                  <a:gd name="T38" fmla="+- 0 1905 1866"/>
                  <a:gd name="T39" fmla="*/ 1905 h 4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40" h="470">
                    <a:moveTo>
                      <a:pt x="1248" y="39"/>
                    </a:moveTo>
                    <a:lnTo>
                      <a:pt x="1233" y="51"/>
                    </a:lnTo>
                    <a:lnTo>
                      <a:pt x="1226" y="76"/>
                    </a:lnTo>
                    <a:lnTo>
                      <a:pt x="1226" y="84"/>
                    </a:lnTo>
                    <a:lnTo>
                      <a:pt x="1227" y="91"/>
                    </a:lnTo>
                    <a:lnTo>
                      <a:pt x="1437" y="91"/>
                    </a:lnTo>
                    <a:lnTo>
                      <a:pt x="1436" y="54"/>
                    </a:lnTo>
                    <a:lnTo>
                      <a:pt x="1284" y="54"/>
                    </a:lnTo>
                    <a:lnTo>
                      <a:pt x="1269" y="41"/>
                    </a:lnTo>
                    <a:lnTo>
                      <a:pt x="1248" y="39"/>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4" name="Freeform 131">
                <a:extLst>
                  <a:ext uri="{FF2B5EF4-FFF2-40B4-BE49-F238E27FC236}">
                    <a16:creationId xmlns:a16="http://schemas.microsoft.com/office/drawing/2014/main" id="{216A7D9D-5D8A-0745-ADB1-9DB81AB69868}"/>
                  </a:ext>
                </a:extLst>
              </p:cNvPr>
              <p:cNvSpPr>
                <a:spLocks/>
              </p:cNvSpPr>
              <p:nvPr/>
            </p:nvSpPr>
            <p:spPr bwMode="auto">
              <a:xfrm>
                <a:off x="10081" y="1867"/>
                <a:ext cx="1439" cy="470"/>
              </a:xfrm>
              <a:custGeom>
                <a:avLst/>
                <a:gdLst>
                  <a:gd name="T0" fmla="+- 0 11126 10080"/>
                  <a:gd name="T1" fmla="*/ T0 w 1440"/>
                  <a:gd name="T2" fmla="+- 0 1948 1866"/>
                  <a:gd name="T3" fmla="*/ 1948 h 470"/>
                  <a:gd name="T4" fmla="+- 0 11106 10080"/>
                  <a:gd name="T5" fmla="*/ T4 w 1440"/>
                  <a:gd name="T6" fmla="+- 0 1952 1866"/>
                  <a:gd name="T7" fmla="*/ 1952 h 470"/>
                  <a:gd name="T8" fmla="+- 0 11087 10080"/>
                  <a:gd name="T9" fmla="*/ T8 w 1440"/>
                  <a:gd name="T10" fmla="+- 0 1954 1866"/>
                  <a:gd name="T11" fmla="*/ 1954 h 470"/>
                  <a:gd name="T12" fmla="+- 0 11172 10080"/>
                  <a:gd name="T13" fmla="*/ T12 w 1440"/>
                  <a:gd name="T14" fmla="+- 0 1954 1866"/>
                  <a:gd name="T15" fmla="*/ 1954 h 470"/>
                  <a:gd name="T16" fmla="+- 0 11168 10080"/>
                  <a:gd name="T17" fmla="*/ T16 w 1440"/>
                  <a:gd name="T18" fmla="+- 0 1952 1866"/>
                  <a:gd name="T19" fmla="*/ 1952 h 470"/>
                  <a:gd name="T20" fmla="+- 0 11148 10080"/>
                  <a:gd name="T21" fmla="*/ T20 w 1440"/>
                  <a:gd name="T22" fmla="+- 0 1948 1866"/>
                  <a:gd name="T23" fmla="*/ 1948 h 470"/>
                  <a:gd name="T24" fmla="+- 0 11126 10080"/>
                  <a:gd name="T25" fmla="*/ T24 w 1440"/>
                  <a:gd name="T26" fmla="+- 0 1948 1866"/>
                  <a:gd name="T27" fmla="*/ 1948 h 470"/>
                </a:gdLst>
                <a:ahLst/>
                <a:cxnLst>
                  <a:cxn ang="0">
                    <a:pos x="T1" y="T3"/>
                  </a:cxn>
                  <a:cxn ang="0">
                    <a:pos x="T5" y="T7"/>
                  </a:cxn>
                  <a:cxn ang="0">
                    <a:pos x="T9" y="T11"/>
                  </a:cxn>
                  <a:cxn ang="0">
                    <a:pos x="T13" y="T15"/>
                  </a:cxn>
                  <a:cxn ang="0">
                    <a:pos x="T17" y="T19"/>
                  </a:cxn>
                  <a:cxn ang="0">
                    <a:pos x="T21" y="T23"/>
                  </a:cxn>
                  <a:cxn ang="0">
                    <a:pos x="T25" y="T27"/>
                  </a:cxn>
                </a:cxnLst>
                <a:rect l="0" t="0" r="r" b="b"/>
                <a:pathLst>
                  <a:path w="1440" h="470">
                    <a:moveTo>
                      <a:pt x="1046" y="82"/>
                    </a:moveTo>
                    <a:lnTo>
                      <a:pt x="1026" y="86"/>
                    </a:lnTo>
                    <a:lnTo>
                      <a:pt x="1007" y="88"/>
                    </a:lnTo>
                    <a:lnTo>
                      <a:pt x="1092" y="88"/>
                    </a:lnTo>
                    <a:lnTo>
                      <a:pt x="1088" y="86"/>
                    </a:lnTo>
                    <a:lnTo>
                      <a:pt x="1068" y="82"/>
                    </a:lnTo>
                    <a:lnTo>
                      <a:pt x="1046" y="82"/>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55" name="Freeform 130">
                <a:extLst>
                  <a:ext uri="{FF2B5EF4-FFF2-40B4-BE49-F238E27FC236}">
                    <a16:creationId xmlns:a16="http://schemas.microsoft.com/office/drawing/2014/main" id="{56634F43-30ED-7844-B1EF-5674DF7776E1}"/>
                  </a:ext>
                </a:extLst>
              </p:cNvPr>
              <p:cNvSpPr>
                <a:spLocks/>
              </p:cNvSpPr>
              <p:nvPr/>
            </p:nvSpPr>
            <p:spPr bwMode="auto">
              <a:xfrm>
                <a:off x="10081" y="1867"/>
                <a:ext cx="1439" cy="470"/>
              </a:xfrm>
              <a:custGeom>
                <a:avLst/>
                <a:gdLst>
                  <a:gd name="T0" fmla="+- 0 11437 10080"/>
                  <a:gd name="T1" fmla="*/ T0 w 1440"/>
                  <a:gd name="T2" fmla="+- 0 1866 1866"/>
                  <a:gd name="T3" fmla="*/ 1866 h 470"/>
                  <a:gd name="T4" fmla="+- 0 11381 10080"/>
                  <a:gd name="T5" fmla="*/ T4 w 1440"/>
                  <a:gd name="T6" fmla="+- 0 1898 1866"/>
                  <a:gd name="T7" fmla="*/ 1898 h 470"/>
                  <a:gd name="T8" fmla="+- 0 11364 10080"/>
                  <a:gd name="T9" fmla="*/ T8 w 1440"/>
                  <a:gd name="T10" fmla="+- 0 1920 1866"/>
                  <a:gd name="T11" fmla="*/ 1920 h 470"/>
                  <a:gd name="T12" fmla="+- 0 11516 10080"/>
                  <a:gd name="T13" fmla="*/ T12 w 1440"/>
                  <a:gd name="T14" fmla="+- 0 1920 1866"/>
                  <a:gd name="T15" fmla="*/ 1920 h 470"/>
                  <a:gd name="T16" fmla="+- 0 11463 10080"/>
                  <a:gd name="T17" fmla="*/ T16 w 1440"/>
                  <a:gd name="T18" fmla="+- 0 1872 1866"/>
                  <a:gd name="T19" fmla="*/ 1872 h 470"/>
                  <a:gd name="T20" fmla="+- 0 11437 10080"/>
                  <a:gd name="T21" fmla="*/ T20 w 1440"/>
                  <a:gd name="T22" fmla="+- 0 1866 1866"/>
                  <a:gd name="T23" fmla="*/ 1866 h 470"/>
                </a:gdLst>
                <a:ahLst/>
                <a:cxnLst>
                  <a:cxn ang="0">
                    <a:pos x="T1" y="T3"/>
                  </a:cxn>
                  <a:cxn ang="0">
                    <a:pos x="T5" y="T7"/>
                  </a:cxn>
                  <a:cxn ang="0">
                    <a:pos x="T9" y="T11"/>
                  </a:cxn>
                  <a:cxn ang="0">
                    <a:pos x="T13" y="T15"/>
                  </a:cxn>
                  <a:cxn ang="0">
                    <a:pos x="T17" y="T19"/>
                  </a:cxn>
                  <a:cxn ang="0">
                    <a:pos x="T21" y="T23"/>
                  </a:cxn>
                </a:cxnLst>
                <a:rect l="0" t="0" r="r" b="b"/>
                <a:pathLst>
                  <a:path w="1440" h="470">
                    <a:moveTo>
                      <a:pt x="1357" y="0"/>
                    </a:moveTo>
                    <a:lnTo>
                      <a:pt x="1301" y="32"/>
                    </a:lnTo>
                    <a:lnTo>
                      <a:pt x="1284" y="54"/>
                    </a:lnTo>
                    <a:lnTo>
                      <a:pt x="1436" y="54"/>
                    </a:lnTo>
                    <a:lnTo>
                      <a:pt x="1383" y="6"/>
                    </a:lnTo>
                    <a:lnTo>
                      <a:pt x="1357" y="0"/>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2" name="Group 117">
              <a:extLst>
                <a:ext uri="{FF2B5EF4-FFF2-40B4-BE49-F238E27FC236}">
                  <a16:creationId xmlns:a16="http://schemas.microsoft.com/office/drawing/2014/main" id="{6177C216-AE6F-104C-BB40-6472CACCE75F}"/>
                </a:ext>
              </a:extLst>
            </p:cNvPr>
            <p:cNvGrpSpPr>
              <a:grpSpLocks/>
            </p:cNvGrpSpPr>
            <p:nvPr/>
          </p:nvGrpSpPr>
          <p:grpSpPr bwMode="auto">
            <a:xfrm>
              <a:off x="6255" y="1783"/>
              <a:ext cx="1823" cy="553"/>
              <a:chOff x="6255" y="1783"/>
              <a:chExt cx="1823" cy="553"/>
            </a:xfrm>
          </p:grpSpPr>
          <p:sp>
            <p:nvSpPr>
              <p:cNvPr id="128" name="Freeform 128">
                <a:extLst>
                  <a:ext uri="{FF2B5EF4-FFF2-40B4-BE49-F238E27FC236}">
                    <a16:creationId xmlns:a16="http://schemas.microsoft.com/office/drawing/2014/main" id="{7A576389-F146-DA49-A265-7E08162872A4}"/>
                  </a:ext>
                </a:extLst>
              </p:cNvPr>
              <p:cNvSpPr>
                <a:spLocks/>
              </p:cNvSpPr>
              <p:nvPr/>
            </p:nvSpPr>
            <p:spPr bwMode="auto">
              <a:xfrm>
                <a:off x="6254" y="1783"/>
                <a:ext cx="1823" cy="554"/>
              </a:xfrm>
              <a:custGeom>
                <a:avLst/>
                <a:gdLst>
                  <a:gd name="T0" fmla="+- 0 6376 6255"/>
                  <a:gd name="T1" fmla="*/ T0 w 1823"/>
                  <a:gd name="T2" fmla="+- 0 1783 1783"/>
                  <a:gd name="T3" fmla="*/ 1783 h 553"/>
                  <a:gd name="T4" fmla="+- 0 6327 6255"/>
                  <a:gd name="T5" fmla="*/ T4 w 1823"/>
                  <a:gd name="T6" fmla="+- 0 1827 1783"/>
                  <a:gd name="T7" fmla="*/ 1827 h 553"/>
                  <a:gd name="T8" fmla="+- 0 6288 6255"/>
                  <a:gd name="T9" fmla="*/ T8 w 1823"/>
                  <a:gd name="T10" fmla="+- 0 1898 1783"/>
                  <a:gd name="T11" fmla="*/ 1898 h 553"/>
                  <a:gd name="T12" fmla="+- 0 6255 6255"/>
                  <a:gd name="T13" fmla="*/ T12 w 1823"/>
                  <a:gd name="T14" fmla="+- 0 1962 1783"/>
                  <a:gd name="T15" fmla="*/ 1962 h 553"/>
                  <a:gd name="T16" fmla="+- 0 6255 6255"/>
                  <a:gd name="T17" fmla="*/ T16 w 1823"/>
                  <a:gd name="T18" fmla="+- 0 2336 1783"/>
                  <a:gd name="T19" fmla="*/ 2336 h 553"/>
                  <a:gd name="T20" fmla="+- 0 8077 6255"/>
                  <a:gd name="T21" fmla="*/ T20 w 1823"/>
                  <a:gd name="T22" fmla="+- 0 2335 1783"/>
                  <a:gd name="T23" fmla="*/ 2335 h 553"/>
                  <a:gd name="T24" fmla="+- 0 8075 6255"/>
                  <a:gd name="T25" fmla="*/ T24 w 1823"/>
                  <a:gd name="T26" fmla="+- 0 2333 1783"/>
                  <a:gd name="T27" fmla="*/ 2333 h 553"/>
                  <a:gd name="T28" fmla="+- 0 8021 6255"/>
                  <a:gd name="T29" fmla="*/ T28 w 1823"/>
                  <a:gd name="T30" fmla="+- 0 2287 1783"/>
                  <a:gd name="T31" fmla="*/ 2287 h 553"/>
                  <a:gd name="T32" fmla="+- 0 7269 6255"/>
                  <a:gd name="T33" fmla="*/ T32 w 1823"/>
                  <a:gd name="T34" fmla="+- 0 2287 1783"/>
                  <a:gd name="T35" fmla="*/ 2287 h 553"/>
                  <a:gd name="T36" fmla="+- 0 7269 6255"/>
                  <a:gd name="T37" fmla="*/ T36 w 1823"/>
                  <a:gd name="T38" fmla="+- 0 2286 1783"/>
                  <a:gd name="T39" fmla="*/ 2286 h 553"/>
                  <a:gd name="T40" fmla="+- 0 7062 6255"/>
                  <a:gd name="T41" fmla="*/ T40 w 1823"/>
                  <a:gd name="T42" fmla="+- 0 2286 1783"/>
                  <a:gd name="T43" fmla="*/ 2286 h 553"/>
                  <a:gd name="T44" fmla="+- 0 7054 6255"/>
                  <a:gd name="T45" fmla="*/ T44 w 1823"/>
                  <a:gd name="T46" fmla="+- 0 2273 1783"/>
                  <a:gd name="T47" fmla="*/ 2273 h 553"/>
                  <a:gd name="T48" fmla="+- 0 7044 6255"/>
                  <a:gd name="T49" fmla="*/ T48 w 1823"/>
                  <a:gd name="T50" fmla="+- 0 2261 1783"/>
                  <a:gd name="T51" fmla="*/ 2261 h 553"/>
                  <a:gd name="T52" fmla="+- 0 7036 6255"/>
                  <a:gd name="T53" fmla="*/ T52 w 1823"/>
                  <a:gd name="T54" fmla="+- 0 2254 1783"/>
                  <a:gd name="T55" fmla="*/ 2254 h 553"/>
                  <a:gd name="T56" fmla="+- 0 6896 6255"/>
                  <a:gd name="T57" fmla="*/ T56 w 1823"/>
                  <a:gd name="T58" fmla="+- 0 2254 1783"/>
                  <a:gd name="T59" fmla="*/ 2254 h 553"/>
                  <a:gd name="T60" fmla="+- 0 6905 6255"/>
                  <a:gd name="T61" fmla="*/ T60 w 1823"/>
                  <a:gd name="T62" fmla="+- 0 2240 1783"/>
                  <a:gd name="T63" fmla="*/ 2240 h 553"/>
                  <a:gd name="T64" fmla="+- 0 6912 6255"/>
                  <a:gd name="T65" fmla="*/ T64 w 1823"/>
                  <a:gd name="T66" fmla="+- 0 2226 1783"/>
                  <a:gd name="T67" fmla="*/ 2226 h 553"/>
                  <a:gd name="T68" fmla="+- 0 6917 6255"/>
                  <a:gd name="T69" fmla="*/ T68 w 1823"/>
                  <a:gd name="T70" fmla="+- 0 2211 1783"/>
                  <a:gd name="T71" fmla="*/ 2211 h 553"/>
                  <a:gd name="T72" fmla="+- 0 6919 6255"/>
                  <a:gd name="T73" fmla="*/ T72 w 1823"/>
                  <a:gd name="T74" fmla="+- 0 2197 1783"/>
                  <a:gd name="T75" fmla="*/ 2197 h 553"/>
                  <a:gd name="T76" fmla="+- 0 6920 6255"/>
                  <a:gd name="T77" fmla="*/ T76 w 1823"/>
                  <a:gd name="T78" fmla="+- 0 2189 1783"/>
                  <a:gd name="T79" fmla="*/ 2189 h 553"/>
                  <a:gd name="T80" fmla="+- 0 6920 6255"/>
                  <a:gd name="T81" fmla="*/ T80 w 1823"/>
                  <a:gd name="T82" fmla="+- 0 2179 1783"/>
                  <a:gd name="T83" fmla="*/ 2179 h 553"/>
                  <a:gd name="T84" fmla="+- 0 6892 6255"/>
                  <a:gd name="T85" fmla="*/ T84 w 1823"/>
                  <a:gd name="T86" fmla="+- 0 2121 1783"/>
                  <a:gd name="T87" fmla="*/ 2121 h 553"/>
                  <a:gd name="T88" fmla="+- 0 6876 6255"/>
                  <a:gd name="T89" fmla="*/ T88 w 1823"/>
                  <a:gd name="T90" fmla="+- 0 2110 1783"/>
                  <a:gd name="T91" fmla="*/ 2110 h 553"/>
                  <a:gd name="T92" fmla="+- 0 6773 6255"/>
                  <a:gd name="T93" fmla="*/ T92 w 1823"/>
                  <a:gd name="T94" fmla="+- 0 2110 1783"/>
                  <a:gd name="T95" fmla="*/ 2110 h 553"/>
                  <a:gd name="T96" fmla="+- 0 6779 6255"/>
                  <a:gd name="T97" fmla="*/ T96 w 1823"/>
                  <a:gd name="T98" fmla="+- 0 2092 1783"/>
                  <a:gd name="T99" fmla="*/ 2092 h 553"/>
                  <a:gd name="T100" fmla="+- 0 6783 6255"/>
                  <a:gd name="T101" fmla="*/ T100 w 1823"/>
                  <a:gd name="T102" fmla="+- 0 2075 1783"/>
                  <a:gd name="T103" fmla="*/ 2075 h 553"/>
                  <a:gd name="T104" fmla="+- 0 6784 6255"/>
                  <a:gd name="T105" fmla="*/ T104 w 1823"/>
                  <a:gd name="T106" fmla="+- 0 2059 1783"/>
                  <a:gd name="T107" fmla="*/ 2059 h 553"/>
                  <a:gd name="T108" fmla="+- 0 6783 6255"/>
                  <a:gd name="T109" fmla="*/ T108 w 1823"/>
                  <a:gd name="T110" fmla="+- 0 2044 1783"/>
                  <a:gd name="T111" fmla="*/ 2044 h 553"/>
                  <a:gd name="T112" fmla="+- 0 6780 6255"/>
                  <a:gd name="T113" fmla="*/ T112 w 1823"/>
                  <a:gd name="T114" fmla="+- 0 2029 1783"/>
                  <a:gd name="T115" fmla="*/ 2029 h 553"/>
                  <a:gd name="T116" fmla="+- 0 6775 6255"/>
                  <a:gd name="T117" fmla="*/ T116 w 1823"/>
                  <a:gd name="T118" fmla="+- 0 2016 1783"/>
                  <a:gd name="T119" fmla="*/ 2016 h 553"/>
                  <a:gd name="T120" fmla="+- 0 6768 6255"/>
                  <a:gd name="T121" fmla="*/ T120 w 1823"/>
                  <a:gd name="T122" fmla="+- 0 2004 1783"/>
                  <a:gd name="T123" fmla="*/ 2004 h 553"/>
                  <a:gd name="T124" fmla="+- 0 6762 6255"/>
                  <a:gd name="T125" fmla="*/ T124 w 1823"/>
                  <a:gd name="T126" fmla="+- 0 1997 1783"/>
                  <a:gd name="T127" fmla="*/ 1997 h 553"/>
                  <a:gd name="T128" fmla="+- 0 6625 6255"/>
                  <a:gd name="T129" fmla="*/ T128 w 1823"/>
                  <a:gd name="T130" fmla="+- 0 1997 1783"/>
                  <a:gd name="T131" fmla="*/ 1997 h 553"/>
                  <a:gd name="T132" fmla="+- 0 6621 6255"/>
                  <a:gd name="T133" fmla="*/ T132 w 1823"/>
                  <a:gd name="T134" fmla="+- 0 1980 1783"/>
                  <a:gd name="T135" fmla="*/ 1980 h 553"/>
                  <a:gd name="T136" fmla="+- 0 6619 6255"/>
                  <a:gd name="T137" fmla="*/ T136 w 1823"/>
                  <a:gd name="T138" fmla="+- 0 1974 1783"/>
                  <a:gd name="T139" fmla="*/ 1974 h 553"/>
                  <a:gd name="T140" fmla="+- 0 6489 6255"/>
                  <a:gd name="T141" fmla="*/ T140 w 1823"/>
                  <a:gd name="T142" fmla="+- 0 1974 1783"/>
                  <a:gd name="T143" fmla="*/ 1974 h 553"/>
                  <a:gd name="T144" fmla="+- 0 6473 6255"/>
                  <a:gd name="T145" fmla="*/ T144 w 1823"/>
                  <a:gd name="T146" fmla="+- 0 1938 1783"/>
                  <a:gd name="T147" fmla="*/ 1938 h 553"/>
                  <a:gd name="T148" fmla="+- 0 6445 6255"/>
                  <a:gd name="T149" fmla="*/ T148 w 1823"/>
                  <a:gd name="T150" fmla="+- 0 1878 1783"/>
                  <a:gd name="T151" fmla="*/ 1878 h 553"/>
                  <a:gd name="T152" fmla="+- 0 6412 6255"/>
                  <a:gd name="T153" fmla="*/ T152 w 1823"/>
                  <a:gd name="T154" fmla="+- 0 1815 1783"/>
                  <a:gd name="T155" fmla="*/ 1815 h 553"/>
                  <a:gd name="T156" fmla="+- 0 6385 6255"/>
                  <a:gd name="T157" fmla="*/ T156 w 1823"/>
                  <a:gd name="T158" fmla="+- 0 1786 1783"/>
                  <a:gd name="T159" fmla="*/ 1786 h 553"/>
                  <a:gd name="T160" fmla="+- 0 6376 6255"/>
                  <a:gd name="T161" fmla="*/ T160 w 1823"/>
                  <a:gd name="T162" fmla="+- 0 1783 1783"/>
                  <a:gd name="T163" fmla="*/ 1783 h 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823" h="553">
                    <a:moveTo>
                      <a:pt x="121" y="0"/>
                    </a:moveTo>
                    <a:lnTo>
                      <a:pt x="72" y="44"/>
                    </a:lnTo>
                    <a:lnTo>
                      <a:pt x="33" y="115"/>
                    </a:lnTo>
                    <a:lnTo>
                      <a:pt x="0" y="179"/>
                    </a:lnTo>
                    <a:lnTo>
                      <a:pt x="0" y="553"/>
                    </a:lnTo>
                    <a:lnTo>
                      <a:pt x="1822" y="552"/>
                    </a:lnTo>
                    <a:lnTo>
                      <a:pt x="1820" y="550"/>
                    </a:lnTo>
                    <a:lnTo>
                      <a:pt x="1766" y="504"/>
                    </a:lnTo>
                    <a:lnTo>
                      <a:pt x="1014" y="504"/>
                    </a:lnTo>
                    <a:lnTo>
                      <a:pt x="1014" y="503"/>
                    </a:lnTo>
                    <a:lnTo>
                      <a:pt x="807" y="503"/>
                    </a:lnTo>
                    <a:lnTo>
                      <a:pt x="799" y="490"/>
                    </a:lnTo>
                    <a:lnTo>
                      <a:pt x="789" y="478"/>
                    </a:lnTo>
                    <a:lnTo>
                      <a:pt x="781" y="471"/>
                    </a:lnTo>
                    <a:lnTo>
                      <a:pt x="641" y="471"/>
                    </a:lnTo>
                    <a:lnTo>
                      <a:pt x="650" y="457"/>
                    </a:lnTo>
                    <a:lnTo>
                      <a:pt x="657" y="443"/>
                    </a:lnTo>
                    <a:lnTo>
                      <a:pt x="662" y="428"/>
                    </a:lnTo>
                    <a:lnTo>
                      <a:pt x="664" y="414"/>
                    </a:lnTo>
                    <a:lnTo>
                      <a:pt x="665" y="406"/>
                    </a:lnTo>
                    <a:lnTo>
                      <a:pt x="665" y="396"/>
                    </a:lnTo>
                    <a:lnTo>
                      <a:pt x="637" y="338"/>
                    </a:lnTo>
                    <a:lnTo>
                      <a:pt x="621" y="327"/>
                    </a:lnTo>
                    <a:lnTo>
                      <a:pt x="518" y="327"/>
                    </a:lnTo>
                    <a:lnTo>
                      <a:pt x="524" y="309"/>
                    </a:lnTo>
                    <a:lnTo>
                      <a:pt x="528" y="292"/>
                    </a:lnTo>
                    <a:lnTo>
                      <a:pt x="529" y="276"/>
                    </a:lnTo>
                    <a:lnTo>
                      <a:pt x="528" y="261"/>
                    </a:lnTo>
                    <a:lnTo>
                      <a:pt x="525" y="246"/>
                    </a:lnTo>
                    <a:lnTo>
                      <a:pt x="520" y="233"/>
                    </a:lnTo>
                    <a:lnTo>
                      <a:pt x="513" y="221"/>
                    </a:lnTo>
                    <a:lnTo>
                      <a:pt x="507" y="214"/>
                    </a:lnTo>
                    <a:lnTo>
                      <a:pt x="370" y="214"/>
                    </a:lnTo>
                    <a:lnTo>
                      <a:pt x="366" y="197"/>
                    </a:lnTo>
                    <a:lnTo>
                      <a:pt x="364" y="191"/>
                    </a:lnTo>
                    <a:lnTo>
                      <a:pt x="234" y="191"/>
                    </a:lnTo>
                    <a:lnTo>
                      <a:pt x="218" y="155"/>
                    </a:lnTo>
                    <a:lnTo>
                      <a:pt x="190" y="95"/>
                    </a:lnTo>
                    <a:lnTo>
                      <a:pt x="157" y="32"/>
                    </a:lnTo>
                    <a:lnTo>
                      <a:pt x="130" y="3"/>
                    </a:lnTo>
                    <a:lnTo>
                      <a:pt x="12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9" name="Freeform 127">
                <a:extLst>
                  <a:ext uri="{FF2B5EF4-FFF2-40B4-BE49-F238E27FC236}">
                    <a16:creationId xmlns:a16="http://schemas.microsoft.com/office/drawing/2014/main" id="{E89F21EB-FA4A-0045-A370-14D41C45CAC3}"/>
                  </a:ext>
                </a:extLst>
              </p:cNvPr>
              <p:cNvSpPr>
                <a:spLocks/>
              </p:cNvSpPr>
              <p:nvPr/>
            </p:nvSpPr>
            <p:spPr bwMode="auto">
              <a:xfrm>
                <a:off x="6254" y="1783"/>
                <a:ext cx="1823" cy="554"/>
              </a:xfrm>
              <a:custGeom>
                <a:avLst/>
                <a:gdLst>
                  <a:gd name="T0" fmla="+- 0 7360 6255"/>
                  <a:gd name="T1" fmla="*/ T0 w 1823"/>
                  <a:gd name="T2" fmla="+- 0 2211 1783"/>
                  <a:gd name="T3" fmla="*/ 2211 h 553"/>
                  <a:gd name="T4" fmla="+- 0 7296 6255"/>
                  <a:gd name="T5" fmla="*/ T4 w 1823"/>
                  <a:gd name="T6" fmla="+- 0 2252 1783"/>
                  <a:gd name="T7" fmla="*/ 2252 h 553"/>
                  <a:gd name="T8" fmla="+- 0 7269 6255"/>
                  <a:gd name="T9" fmla="*/ T8 w 1823"/>
                  <a:gd name="T10" fmla="+- 0 2287 1783"/>
                  <a:gd name="T11" fmla="*/ 2287 h 553"/>
                  <a:gd name="T12" fmla="+- 0 8021 6255"/>
                  <a:gd name="T13" fmla="*/ T12 w 1823"/>
                  <a:gd name="T14" fmla="+- 0 2287 1783"/>
                  <a:gd name="T15" fmla="*/ 2287 h 553"/>
                  <a:gd name="T16" fmla="+- 0 7816 6255"/>
                  <a:gd name="T17" fmla="*/ T16 w 1823"/>
                  <a:gd name="T18" fmla="+- 0 2264 1783"/>
                  <a:gd name="T19" fmla="*/ 2264 h 553"/>
                  <a:gd name="T20" fmla="+- 0 7819 6255"/>
                  <a:gd name="T21" fmla="*/ T20 w 1823"/>
                  <a:gd name="T22" fmla="+- 0 2252 1783"/>
                  <a:gd name="T23" fmla="*/ 2252 h 553"/>
                  <a:gd name="T24" fmla="+- 0 7821 6255"/>
                  <a:gd name="T25" fmla="*/ T24 w 1823"/>
                  <a:gd name="T26" fmla="+- 0 2240 1783"/>
                  <a:gd name="T27" fmla="*/ 2240 h 553"/>
                  <a:gd name="T28" fmla="+- 0 7821 6255"/>
                  <a:gd name="T29" fmla="*/ T28 w 1823"/>
                  <a:gd name="T30" fmla="+- 0 2238 1783"/>
                  <a:gd name="T31" fmla="*/ 2238 h 553"/>
                  <a:gd name="T32" fmla="+- 0 7820 6255"/>
                  <a:gd name="T33" fmla="*/ T32 w 1823"/>
                  <a:gd name="T34" fmla="+- 0 2233 1783"/>
                  <a:gd name="T35" fmla="*/ 2233 h 553"/>
                  <a:gd name="T36" fmla="+- 0 7423 6255"/>
                  <a:gd name="T37" fmla="*/ T36 w 1823"/>
                  <a:gd name="T38" fmla="+- 0 2233 1783"/>
                  <a:gd name="T39" fmla="*/ 2233 h 553"/>
                  <a:gd name="T40" fmla="+- 0 7406 6255"/>
                  <a:gd name="T41" fmla="*/ T40 w 1823"/>
                  <a:gd name="T42" fmla="+- 0 2222 1783"/>
                  <a:gd name="T43" fmla="*/ 2222 h 553"/>
                  <a:gd name="T44" fmla="+- 0 7390 6255"/>
                  <a:gd name="T45" fmla="*/ T44 w 1823"/>
                  <a:gd name="T46" fmla="+- 0 2215 1783"/>
                  <a:gd name="T47" fmla="*/ 2215 h 553"/>
                  <a:gd name="T48" fmla="+- 0 7374 6255"/>
                  <a:gd name="T49" fmla="*/ T48 w 1823"/>
                  <a:gd name="T50" fmla="+- 0 2211 1783"/>
                  <a:gd name="T51" fmla="*/ 2211 h 553"/>
                  <a:gd name="T52" fmla="+- 0 7360 6255"/>
                  <a:gd name="T53" fmla="*/ T52 w 1823"/>
                  <a:gd name="T54" fmla="+- 0 2211 1783"/>
                  <a:gd name="T55" fmla="*/ 2211 h 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823" h="553">
                    <a:moveTo>
                      <a:pt x="1105" y="428"/>
                    </a:moveTo>
                    <a:lnTo>
                      <a:pt x="1041" y="469"/>
                    </a:lnTo>
                    <a:lnTo>
                      <a:pt x="1014" y="504"/>
                    </a:lnTo>
                    <a:lnTo>
                      <a:pt x="1766" y="504"/>
                    </a:lnTo>
                    <a:lnTo>
                      <a:pt x="1561" y="481"/>
                    </a:lnTo>
                    <a:lnTo>
                      <a:pt x="1564" y="469"/>
                    </a:lnTo>
                    <a:lnTo>
                      <a:pt x="1566" y="457"/>
                    </a:lnTo>
                    <a:lnTo>
                      <a:pt x="1566" y="455"/>
                    </a:lnTo>
                    <a:lnTo>
                      <a:pt x="1565" y="450"/>
                    </a:lnTo>
                    <a:lnTo>
                      <a:pt x="1168" y="450"/>
                    </a:lnTo>
                    <a:lnTo>
                      <a:pt x="1151" y="439"/>
                    </a:lnTo>
                    <a:lnTo>
                      <a:pt x="1135" y="432"/>
                    </a:lnTo>
                    <a:lnTo>
                      <a:pt x="1119" y="428"/>
                    </a:lnTo>
                    <a:lnTo>
                      <a:pt x="1105" y="4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0" name="Freeform 126">
                <a:extLst>
                  <a:ext uri="{FF2B5EF4-FFF2-40B4-BE49-F238E27FC236}">
                    <a16:creationId xmlns:a16="http://schemas.microsoft.com/office/drawing/2014/main" id="{A4BE48F3-2D28-604B-B345-DC3A2EBC0EAC}"/>
                  </a:ext>
                </a:extLst>
              </p:cNvPr>
              <p:cNvSpPr>
                <a:spLocks/>
              </p:cNvSpPr>
              <p:nvPr/>
            </p:nvSpPr>
            <p:spPr bwMode="auto">
              <a:xfrm>
                <a:off x="6254" y="1783"/>
                <a:ext cx="1823" cy="554"/>
              </a:xfrm>
              <a:custGeom>
                <a:avLst/>
                <a:gdLst>
                  <a:gd name="T0" fmla="+- 0 7184 6255"/>
                  <a:gd name="T1" fmla="*/ T0 w 1823"/>
                  <a:gd name="T2" fmla="+- 0 2231 1783"/>
                  <a:gd name="T3" fmla="*/ 2231 h 553"/>
                  <a:gd name="T4" fmla="+- 0 7126 6255"/>
                  <a:gd name="T5" fmla="*/ T4 w 1823"/>
                  <a:gd name="T6" fmla="+- 0 2246 1783"/>
                  <a:gd name="T7" fmla="*/ 2246 h 553"/>
                  <a:gd name="T8" fmla="+- 0 7062 6255"/>
                  <a:gd name="T9" fmla="*/ T8 w 1823"/>
                  <a:gd name="T10" fmla="+- 0 2286 1783"/>
                  <a:gd name="T11" fmla="*/ 2286 h 553"/>
                  <a:gd name="T12" fmla="+- 0 7269 6255"/>
                  <a:gd name="T13" fmla="*/ T12 w 1823"/>
                  <a:gd name="T14" fmla="+- 0 2286 1783"/>
                  <a:gd name="T15" fmla="*/ 2286 h 553"/>
                  <a:gd name="T16" fmla="+- 0 7218 6255"/>
                  <a:gd name="T17" fmla="*/ T16 w 1823"/>
                  <a:gd name="T18" fmla="+- 0 2234 1783"/>
                  <a:gd name="T19" fmla="*/ 2234 h 553"/>
                  <a:gd name="T20" fmla="+- 0 7184 6255"/>
                  <a:gd name="T21" fmla="*/ T20 w 1823"/>
                  <a:gd name="T22" fmla="+- 0 2231 1783"/>
                  <a:gd name="T23" fmla="*/ 2231 h 553"/>
                </a:gdLst>
                <a:ahLst/>
                <a:cxnLst>
                  <a:cxn ang="0">
                    <a:pos x="T1" y="T3"/>
                  </a:cxn>
                  <a:cxn ang="0">
                    <a:pos x="T5" y="T7"/>
                  </a:cxn>
                  <a:cxn ang="0">
                    <a:pos x="T9" y="T11"/>
                  </a:cxn>
                  <a:cxn ang="0">
                    <a:pos x="T13" y="T15"/>
                  </a:cxn>
                  <a:cxn ang="0">
                    <a:pos x="T17" y="T19"/>
                  </a:cxn>
                  <a:cxn ang="0">
                    <a:pos x="T21" y="T23"/>
                  </a:cxn>
                </a:cxnLst>
                <a:rect l="0" t="0" r="r" b="b"/>
                <a:pathLst>
                  <a:path w="1823" h="553">
                    <a:moveTo>
                      <a:pt x="929" y="448"/>
                    </a:moveTo>
                    <a:lnTo>
                      <a:pt x="871" y="463"/>
                    </a:lnTo>
                    <a:lnTo>
                      <a:pt x="807" y="503"/>
                    </a:lnTo>
                    <a:lnTo>
                      <a:pt x="1014" y="503"/>
                    </a:lnTo>
                    <a:lnTo>
                      <a:pt x="963" y="451"/>
                    </a:lnTo>
                    <a:lnTo>
                      <a:pt x="929" y="4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1" name="Freeform 125">
                <a:extLst>
                  <a:ext uri="{FF2B5EF4-FFF2-40B4-BE49-F238E27FC236}">
                    <a16:creationId xmlns:a16="http://schemas.microsoft.com/office/drawing/2014/main" id="{E97773EF-408E-564E-A583-2495F7DBE29D}"/>
                  </a:ext>
                </a:extLst>
              </p:cNvPr>
              <p:cNvSpPr>
                <a:spLocks/>
              </p:cNvSpPr>
              <p:nvPr/>
            </p:nvSpPr>
            <p:spPr bwMode="auto">
              <a:xfrm>
                <a:off x="6254" y="1783"/>
                <a:ext cx="1823" cy="554"/>
              </a:xfrm>
              <a:custGeom>
                <a:avLst/>
                <a:gdLst>
                  <a:gd name="T0" fmla="+- 0 7907 6255"/>
                  <a:gd name="T1" fmla="*/ T0 w 1823"/>
                  <a:gd name="T2" fmla="+- 0 2253 1783"/>
                  <a:gd name="T3" fmla="*/ 2253 h 553"/>
                  <a:gd name="T4" fmla="+- 0 7879 6255"/>
                  <a:gd name="T5" fmla="*/ T4 w 1823"/>
                  <a:gd name="T6" fmla="+- 0 2254 1783"/>
                  <a:gd name="T7" fmla="*/ 2254 h 553"/>
                  <a:gd name="T8" fmla="+- 0 7848 6255"/>
                  <a:gd name="T9" fmla="*/ T8 w 1823"/>
                  <a:gd name="T10" fmla="+- 0 2257 1783"/>
                  <a:gd name="T11" fmla="*/ 2257 h 553"/>
                  <a:gd name="T12" fmla="+- 0 7816 6255"/>
                  <a:gd name="T13" fmla="*/ T12 w 1823"/>
                  <a:gd name="T14" fmla="+- 0 2264 1783"/>
                  <a:gd name="T15" fmla="*/ 2264 h 553"/>
                  <a:gd name="T16" fmla="+- 0 7968 6255"/>
                  <a:gd name="T17" fmla="*/ T16 w 1823"/>
                  <a:gd name="T18" fmla="+- 0 2264 1783"/>
                  <a:gd name="T19" fmla="*/ 2264 h 553"/>
                  <a:gd name="T20" fmla="+- 0 7957 6255"/>
                  <a:gd name="T21" fmla="*/ T20 w 1823"/>
                  <a:gd name="T22" fmla="+- 0 2261 1783"/>
                  <a:gd name="T23" fmla="*/ 2261 h 553"/>
                  <a:gd name="T24" fmla="+- 0 7933 6255"/>
                  <a:gd name="T25" fmla="*/ T24 w 1823"/>
                  <a:gd name="T26" fmla="+- 0 2256 1783"/>
                  <a:gd name="T27" fmla="*/ 2256 h 553"/>
                  <a:gd name="T28" fmla="+- 0 7907 6255"/>
                  <a:gd name="T29" fmla="*/ T28 w 1823"/>
                  <a:gd name="T30" fmla="+- 0 2253 1783"/>
                  <a:gd name="T31" fmla="*/ 2253 h 55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823" h="553">
                    <a:moveTo>
                      <a:pt x="1652" y="470"/>
                    </a:moveTo>
                    <a:lnTo>
                      <a:pt x="1624" y="471"/>
                    </a:lnTo>
                    <a:lnTo>
                      <a:pt x="1593" y="474"/>
                    </a:lnTo>
                    <a:lnTo>
                      <a:pt x="1561" y="481"/>
                    </a:lnTo>
                    <a:lnTo>
                      <a:pt x="1713" y="481"/>
                    </a:lnTo>
                    <a:lnTo>
                      <a:pt x="1702" y="478"/>
                    </a:lnTo>
                    <a:lnTo>
                      <a:pt x="1678" y="473"/>
                    </a:lnTo>
                    <a:lnTo>
                      <a:pt x="1652" y="47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2" name="Freeform 124">
                <a:extLst>
                  <a:ext uri="{FF2B5EF4-FFF2-40B4-BE49-F238E27FC236}">
                    <a16:creationId xmlns:a16="http://schemas.microsoft.com/office/drawing/2014/main" id="{93649DFF-69BD-7347-B34C-6C43BD7015DE}"/>
                  </a:ext>
                </a:extLst>
              </p:cNvPr>
              <p:cNvSpPr>
                <a:spLocks/>
              </p:cNvSpPr>
              <p:nvPr/>
            </p:nvSpPr>
            <p:spPr bwMode="auto">
              <a:xfrm>
                <a:off x="6254" y="1783"/>
                <a:ext cx="1823" cy="554"/>
              </a:xfrm>
              <a:custGeom>
                <a:avLst/>
                <a:gdLst>
                  <a:gd name="T0" fmla="+- 0 6970 6255"/>
                  <a:gd name="T1" fmla="*/ T0 w 1823"/>
                  <a:gd name="T2" fmla="+- 0 2227 1783"/>
                  <a:gd name="T3" fmla="*/ 2227 h 553"/>
                  <a:gd name="T4" fmla="+- 0 6952 6255"/>
                  <a:gd name="T5" fmla="*/ T4 w 1823"/>
                  <a:gd name="T6" fmla="+- 0 2228 1783"/>
                  <a:gd name="T7" fmla="*/ 2228 h 553"/>
                  <a:gd name="T8" fmla="+- 0 6933 6255"/>
                  <a:gd name="T9" fmla="*/ T8 w 1823"/>
                  <a:gd name="T10" fmla="+- 0 2232 1783"/>
                  <a:gd name="T11" fmla="*/ 2232 h 553"/>
                  <a:gd name="T12" fmla="+- 0 6915 6255"/>
                  <a:gd name="T13" fmla="*/ T12 w 1823"/>
                  <a:gd name="T14" fmla="+- 0 2241 1783"/>
                  <a:gd name="T15" fmla="*/ 2241 h 553"/>
                  <a:gd name="T16" fmla="+- 0 6896 6255"/>
                  <a:gd name="T17" fmla="*/ T16 w 1823"/>
                  <a:gd name="T18" fmla="+- 0 2254 1783"/>
                  <a:gd name="T19" fmla="*/ 2254 h 553"/>
                  <a:gd name="T20" fmla="+- 0 7036 6255"/>
                  <a:gd name="T21" fmla="*/ T20 w 1823"/>
                  <a:gd name="T22" fmla="+- 0 2254 1783"/>
                  <a:gd name="T23" fmla="*/ 2254 h 553"/>
                  <a:gd name="T24" fmla="+- 0 6970 6255"/>
                  <a:gd name="T25" fmla="*/ T24 w 1823"/>
                  <a:gd name="T26" fmla="+- 0 2227 1783"/>
                  <a:gd name="T27" fmla="*/ 2227 h 553"/>
                </a:gdLst>
                <a:ahLst/>
                <a:cxnLst>
                  <a:cxn ang="0">
                    <a:pos x="T1" y="T3"/>
                  </a:cxn>
                  <a:cxn ang="0">
                    <a:pos x="T5" y="T7"/>
                  </a:cxn>
                  <a:cxn ang="0">
                    <a:pos x="T9" y="T11"/>
                  </a:cxn>
                  <a:cxn ang="0">
                    <a:pos x="T13" y="T15"/>
                  </a:cxn>
                  <a:cxn ang="0">
                    <a:pos x="T17" y="T19"/>
                  </a:cxn>
                  <a:cxn ang="0">
                    <a:pos x="T21" y="T23"/>
                  </a:cxn>
                  <a:cxn ang="0">
                    <a:pos x="T25" y="T27"/>
                  </a:cxn>
                </a:cxnLst>
                <a:rect l="0" t="0" r="r" b="b"/>
                <a:pathLst>
                  <a:path w="1823" h="553">
                    <a:moveTo>
                      <a:pt x="715" y="444"/>
                    </a:moveTo>
                    <a:lnTo>
                      <a:pt x="697" y="445"/>
                    </a:lnTo>
                    <a:lnTo>
                      <a:pt x="678" y="449"/>
                    </a:lnTo>
                    <a:lnTo>
                      <a:pt x="660" y="458"/>
                    </a:lnTo>
                    <a:lnTo>
                      <a:pt x="641" y="471"/>
                    </a:lnTo>
                    <a:lnTo>
                      <a:pt x="781" y="471"/>
                    </a:lnTo>
                    <a:lnTo>
                      <a:pt x="715" y="44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3" name="Freeform 123">
                <a:extLst>
                  <a:ext uri="{FF2B5EF4-FFF2-40B4-BE49-F238E27FC236}">
                    <a16:creationId xmlns:a16="http://schemas.microsoft.com/office/drawing/2014/main" id="{FB2E575E-F422-A64A-9D82-EA72B383E2D5}"/>
                  </a:ext>
                </a:extLst>
              </p:cNvPr>
              <p:cNvSpPr>
                <a:spLocks/>
              </p:cNvSpPr>
              <p:nvPr/>
            </p:nvSpPr>
            <p:spPr bwMode="auto">
              <a:xfrm>
                <a:off x="6254" y="1783"/>
                <a:ext cx="1823" cy="554"/>
              </a:xfrm>
              <a:custGeom>
                <a:avLst/>
                <a:gdLst>
                  <a:gd name="T0" fmla="+- 0 7498 6255"/>
                  <a:gd name="T1" fmla="*/ T0 w 1823"/>
                  <a:gd name="T2" fmla="+- 0 2182 1783"/>
                  <a:gd name="T3" fmla="*/ 2182 h 553"/>
                  <a:gd name="T4" fmla="+- 0 7436 6255"/>
                  <a:gd name="T5" fmla="*/ T4 w 1823"/>
                  <a:gd name="T6" fmla="+- 0 2213 1783"/>
                  <a:gd name="T7" fmla="*/ 2213 h 553"/>
                  <a:gd name="T8" fmla="+- 0 7423 6255"/>
                  <a:gd name="T9" fmla="*/ T8 w 1823"/>
                  <a:gd name="T10" fmla="+- 0 2233 1783"/>
                  <a:gd name="T11" fmla="*/ 2233 h 553"/>
                  <a:gd name="T12" fmla="+- 0 7820 6255"/>
                  <a:gd name="T13" fmla="*/ T12 w 1823"/>
                  <a:gd name="T14" fmla="+- 0 2233 1783"/>
                  <a:gd name="T15" fmla="*/ 2233 h 553"/>
                  <a:gd name="T16" fmla="+- 0 7820 6255"/>
                  <a:gd name="T17" fmla="*/ T16 w 1823"/>
                  <a:gd name="T18" fmla="+- 0 2226 1783"/>
                  <a:gd name="T19" fmla="*/ 2226 h 553"/>
                  <a:gd name="T20" fmla="+- 0 7820 6255"/>
                  <a:gd name="T21" fmla="*/ T20 w 1823"/>
                  <a:gd name="T22" fmla="+- 0 2225 1783"/>
                  <a:gd name="T23" fmla="*/ 2225 h 553"/>
                  <a:gd name="T24" fmla="+- 0 7559 6255"/>
                  <a:gd name="T25" fmla="*/ T24 w 1823"/>
                  <a:gd name="T26" fmla="+- 0 2225 1783"/>
                  <a:gd name="T27" fmla="*/ 2225 h 553"/>
                  <a:gd name="T28" fmla="+- 0 7551 6255"/>
                  <a:gd name="T29" fmla="*/ T28 w 1823"/>
                  <a:gd name="T30" fmla="+- 0 2210 1783"/>
                  <a:gd name="T31" fmla="*/ 2210 h 553"/>
                  <a:gd name="T32" fmla="+- 0 7541 6255"/>
                  <a:gd name="T33" fmla="*/ T32 w 1823"/>
                  <a:gd name="T34" fmla="+- 0 2198 1783"/>
                  <a:gd name="T35" fmla="*/ 2198 h 553"/>
                  <a:gd name="T36" fmla="+- 0 7528 6255"/>
                  <a:gd name="T37" fmla="*/ T36 w 1823"/>
                  <a:gd name="T38" fmla="+- 0 2190 1783"/>
                  <a:gd name="T39" fmla="*/ 2190 h 553"/>
                  <a:gd name="T40" fmla="+- 0 7513 6255"/>
                  <a:gd name="T41" fmla="*/ T40 w 1823"/>
                  <a:gd name="T42" fmla="+- 0 2184 1783"/>
                  <a:gd name="T43" fmla="*/ 2184 h 553"/>
                  <a:gd name="T44" fmla="+- 0 7498 6255"/>
                  <a:gd name="T45" fmla="*/ T44 w 1823"/>
                  <a:gd name="T46" fmla="+- 0 2182 1783"/>
                  <a:gd name="T47" fmla="*/ 2182 h 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823" h="553">
                    <a:moveTo>
                      <a:pt x="1243" y="399"/>
                    </a:moveTo>
                    <a:lnTo>
                      <a:pt x="1181" y="430"/>
                    </a:lnTo>
                    <a:lnTo>
                      <a:pt x="1168" y="450"/>
                    </a:lnTo>
                    <a:lnTo>
                      <a:pt x="1565" y="450"/>
                    </a:lnTo>
                    <a:lnTo>
                      <a:pt x="1565" y="443"/>
                    </a:lnTo>
                    <a:lnTo>
                      <a:pt x="1565" y="442"/>
                    </a:lnTo>
                    <a:lnTo>
                      <a:pt x="1304" y="442"/>
                    </a:lnTo>
                    <a:lnTo>
                      <a:pt x="1296" y="427"/>
                    </a:lnTo>
                    <a:lnTo>
                      <a:pt x="1286" y="415"/>
                    </a:lnTo>
                    <a:lnTo>
                      <a:pt x="1273" y="407"/>
                    </a:lnTo>
                    <a:lnTo>
                      <a:pt x="1258" y="401"/>
                    </a:lnTo>
                    <a:lnTo>
                      <a:pt x="1243" y="39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4" name="Freeform 122">
                <a:extLst>
                  <a:ext uri="{FF2B5EF4-FFF2-40B4-BE49-F238E27FC236}">
                    <a16:creationId xmlns:a16="http://schemas.microsoft.com/office/drawing/2014/main" id="{3A33EFE5-D777-E94E-B9FE-0D7E07DB6736}"/>
                  </a:ext>
                </a:extLst>
              </p:cNvPr>
              <p:cNvSpPr>
                <a:spLocks/>
              </p:cNvSpPr>
              <p:nvPr/>
            </p:nvSpPr>
            <p:spPr bwMode="auto">
              <a:xfrm>
                <a:off x="6254" y="1783"/>
                <a:ext cx="1823" cy="554"/>
              </a:xfrm>
              <a:custGeom>
                <a:avLst/>
                <a:gdLst>
                  <a:gd name="T0" fmla="+- 0 7621 6255"/>
                  <a:gd name="T1" fmla="*/ T0 w 1823"/>
                  <a:gd name="T2" fmla="+- 0 2161 1783"/>
                  <a:gd name="T3" fmla="*/ 2161 h 553"/>
                  <a:gd name="T4" fmla="+- 0 7564 6255"/>
                  <a:gd name="T5" fmla="*/ T4 w 1823"/>
                  <a:gd name="T6" fmla="+- 0 2201 1783"/>
                  <a:gd name="T7" fmla="*/ 2201 h 553"/>
                  <a:gd name="T8" fmla="+- 0 7559 6255"/>
                  <a:gd name="T9" fmla="*/ T8 w 1823"/>
                  <a:gd name="T10" fmla="+- 0 2225 1783"/>
                  <a:gd name="T11" fmla="*/ 2225 h 553"/>
                  <a:gd name="T12" fmla="+- 0 7820 6255"/>
                  <a:gd name="T13" fmla="*/ T12 w 1823"/>
                  <a:gd name="T14" fmla="+- 0 2225 1783"/>
                  <a:gd name="T15" fmla="*/ 2225 h 553"/>
                  <a:gd name="T16" fmla="+- 0 7816 6255"/>
                  <a:gd name="T17" fmla="*/ T16 w 1823"/>
                  <a:gd name="T18" fmla="+- 0 2214 1783"/>
                  <a:gd name="T19" fmla="*/ 2214 h 553"/>
                  <a:gd name="T20" fmla="+- 0 7810 6255"/>
                  <a:gd name="T21" fmla="*/ T20 w 1823"/>
                  <a:gd name="T22" fmla="+- 0 2203 1783"/>
                  <a:gd name="T23" fmla="*/ 2203 h 553"/>
                  <a:gd name="T24" fmla="+- 0 7804 6255"/>
                  <a:gd name="T25" fmla="*/ T24 w 1823"/>
                  <a:gd name="T26" fmla="+- 0 2197 1783"/>
                  <a:gd name="T27" fmla="*/ 2197 h 553"/>
                  <a:gd name="T28" fmla="+- 0 7681 6255"/>
                  <a:gd name="T29" fmla="*/ T28 w 1823"/>
                  <a:gd name="T30" fmla="+- 0 2197 1783"/>
                  <a:gd name="T31" fmla="*/ 2197 h 553"/>
                  <a:gd name="T32" fmla="+- 0 7670 6255"/>
                  <a:gd name="T33" fmla="*/ T32 w 1823"/>
                  <a:gd name="T34" fmla="+- 0 2181 1783"/>
                  <a:gd name="T35" fmla="*/ 2181 h 553"/>
                  <a:gd name="T36" fmla="+- 0 7655 6255"/>
                  <a:gd name="T37" fmla="*/ T36 w 1823"/>
                  <a:gd name="T38" fmla="+- 0 2170 1783"/>
                  <a:gd name="T39" fmla="*/ 2170 h 553"/>
                  <a:gd name="T40" fmla="+- 0 7639 6255"/>
                  <a:gd name="T41" fmla="*/ T40 w 1823"/>
                  <a:gd name="T42" fmla="+- 0 2163 1783"/>
                  <a:gd name="T43" fmla="*/ 2163 h 553"/>
                  <a:gd name="T44" fmla="+- 0 7621 6255"/>
                  <a:gd name="T45" fmla="*/ T44 w 1823"/>
                  <a:gd name="T46" fmla="+- 0 2161 1783"/>
                  <a:gd name="T47" fmla="*/ 2161 h 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823" h="553">
                    <a:moveTo>
                      <a:pt x="1366" y="378"/>
                    </a:moveTo>
                    <a:lnTo>
                      <a:pt x="1309" y="418"/>
                    </a:lnTo>
                    <a:lnTo>
                      <a:pt x="1304" y="442"/>
                    </a:lnTo>
                    <a:lnTo>
                      <a:pt x="1565" y="442"/>
                    </a:lnTo>
                    <a:lnTo>
                      <a:pt x="1561" y="431"/>
                    </a:lnTo>
                    <a:lnTo>
                      <a:pt x="1555" y="420"/>
                    </a:lnTo>
                    <a:lnTo>
                      <a:pt x="1549" y="414"/>
                    </a:lnTo>
                    <a:lnTo>
                      <a:pt x="1426" y="414"/>
                    </a:lnTo>
                    <a:lnTo>
                      <a:pt x="1415" y="398"/>
                    </a:lnTo>
                    <a:lnTo>
                      <a:pt x="1400" y="387"/>
                    </a:lnTo>
                    <a:lnTo>
                      <a:pt x="1384" y="380"/>
                    </a:lnTo>
                    <a:lnTo>
                      <a:pt x="1366" y="37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5" name="Freeform 121">
                <a:extLst>
                  <a:ext uri="{FF2B5EF4-FFF2-40B4-BE49-F238E27FC236}">
                    <a16:creationId xmlns:a16="http://schemas.microsoft.com/office/drawing/2014/main" id="{55DA3AC5-0757-0042-B59B-FC106E735603}"/>
                  </a:ext>
                </a:extLst>
              </p:cNvPr>
              <p:cNvSpPr>
                <a:spLocks/>
              </p:cNvSpPr>
              <p:nvPr/>
            </p:nvSpPr>
            <p:spPr bwMode="auto">
              <a:xfrm>
                <a:off x="6254" y="1783"/>
                <a:ext cx="1823" cy="554"/>
              </a:xfrm>
              <a:custGeom>
                <a:avLst/>
                <a:gdLst>
                  <a:gd name="T0" fmla="+- 0 7757 6255"/>
                  <a:gd name="T1" fmla="*/ T0 w 1823"/>
                  <a:gd name="T2" fmla="+- 0 2179 1783"/>
                  <a:gd name="T3" fmla="*/ 2179 h 553"/>
                  <a:gd name="T4" fmla="+- 0 7735 6255"/>
                  <a:gd name="T5" fmla="*/ T4 w 1823"/>
                  <a:gd name="T6" fmla="+- 0 2181 1783"/>
                  <a:gd name="T7" fmla="*/ 2181 h 553"/>
                  <a:gd name="T8" fmla="+- 0 7710 6255"/>
                  <a:gd name="T9" fmla="*/ T8 w 1823"/>
                  <a:gd name="T10" fmla="+- 0 2187 1783"/>
                  <a:gd name="T11" fmla="*/ 2187 h 553"/>
                  <a:gd name="T12" fmla="+- 0 7681 6255"/>
                  <a:gd name="T13" fmla="*/ T12 w 1823"/>
                  <a:gd name="T14" fmla="+- 0 2197 1783"/>
                  <a:gd name="T15" fmla="*/ 2197 h 553"/>
                  <a:gd name="T16" fmla="+- 0 7804 6255"/>
                  <a:gd name="T17" fmla="*/ T16 w 1823"/>
                  <a:gd name="T18" fmla="+- 0 2197 1783"/>
                  <a:gd name="T19" fmla="*/ 2197 h 553"/>
                  <a:gd name="T20" fmla="+- 0 7802 6255"/>
                  <a:gd name="T21" fmla="*/ T20 w 1823"/>
                  <a:gd name="T22" fmla="+- 0 2193 1783"/>
                  <a:gd name="T23" fmla="*/ 2193 h 553"/>
                  <a:gd name="T24" fmla="+- 0 7790 6255"/>
                  <a:gd name="T25" fmla="*/ T24 w 1823"/>
                  <a:gd name="T26" fmla="+- 0 2186 1783"/>
                  <a:gd name="T27" fmla="*/ 2186 h 553"/>
                  <a:gd name="T28" fmla="+- 0 7775 6255"/>
                  <a:gd name="T29" fmla="*/ T28 w 1823"/>
                  <a:gd name="T30" fmla="+- 0 2181 1783"/>
                  <a:gd name="T31" fmla="*/ 2181 h 553"/>
                  <a:gd name="T32" fmla="+- 0 7757 6255"/>
                  <a:gd name="T33" fmla="*/ T32 w 1823"/>
                  <a:gd name="T34" fmla="+- 0 2179 1783"/>
                  <a:gd name="T35" fmla="*/ 2179 h 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823" h="553">
                    <a:moveTo>
                      <a:pt x="1502" y="396"/>
                    </a:moveTo>
                    <a:lnTo>
                      <a:pt x="1480" y="398"/>
                    </a:lnTo>
                    <a:lnTo>
                      <a:pt x="1455" y="404"/>
                    </a:lnTo>
                    <a:lnTo>
                      <a:pt x="1426" y="414"/>
                    </a:lnTo>
                    <a:lnTo>
                      <a:pt x="1549" y="414"/>
                    </a:lnTo>
                    <a:lnTo>
                      <a:pt x="1547" y="410"/>
                    </a:lnTo>
                    <a:lnTo>
                      <a:pt x="1535" y="403"/>
                    </a:lnTo>
                    <a:lnTo>
                      <a:pt x="1520" y="398"/>
                    </a:lnTo>
                    <a:lnTo>
                      <a:pt x="1502" y="39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6" name="Freeform 120">
                <a:extLst>
                  <a:ext uri="{FF2B5EF4-FFF2-40B4-BE49-F238E27FC236}">
                    <a16:creationId xmlns:a16="http://schemas.microsoft.com/office/drawing/2014/main" id="{40AC2F75-78F7-754F-B5CF-9C8EDC5B39B2}"/>
                  </a:ext>
                </a:extLst>
              </p:cNvPr>
              <p:cNvSpPr>
                <a:spLocks/>
              </p:cNvSpPr>
              <p:nvPr/>
            </p:nvSpPr>
            <p:spPr bwMode="auto">
              <a:xfrm>
                <a:off x="6254" y="1783"/>
                <a:ext cx="1823" cy="554"/>
              </a:xfrm>
              <a:custGeom>
                <a:avLst/>
                <a:gdLst>
                  <a:gd name="T0" fmla="+- 0 6835 6255"/>
                  <a:gd name="T1" fmla="*/ T0 w 1823"/>
                  <a:gd name="T2" fmla="+- 0 2099 1783"/>
                  <a:gd name="T3" fmla="*/ 2099 h 553"/>
                  <a:gd name="T4" fmla="+- 0 6816 6255"/>
                  <a:gd name="T5" fmla="*/ T4 w 1823"/>
                  <a:gd name="T6" fmla="+- 0 2100 1783"/>
                  <a:gd name="T7" fmla="*/ 2100 h 553"/>
                  <a:gd name="T8" fmla="+- 0 6795 6255"/>
                  <a:gd name="T9" fmla="*/ T8 w 1823"/>
                  <a:gd name="T10" fmla="+- 0 2103 1783"/>
                  <a:gd name="T11" fmla="*/ 2103 h 553"/>
                  <a:gd name="T12" fmla="+- 0 6773 6255"/>
                  <a:gd name="T13" fmla="*/ T12 w 1823"/>
                  <a:gd name="T14" fmla="+- 0 2110 1783"/>
                  <a:gd name="T15" fmla="*/ 2110 h 553"/>
                  <a:gd name="T16" fmla="+- 0 6876 6255"/>
                  <a:gd name="T17" fmla="*/ T16 w 1823"/>
                  <a:gd name="T18" fmla="+- 0 2110 1783"/>
                  <a:gd name="T19" fmla="*/ 2110 h 553"/>
                  <a:gd name="T20" fmla="+- 0 6867 6255"/>
                  <a:gd name="T21" fmla="*/ T20 w 1823"/>
                  <a:gd name="T22" fmla="+- 0 2106 1783"/>
                  <a:gd name="T23" fmla="*/ 2106 h 553"/>
                  <a:gd name="T24" fmla="+- 0 6852 6255"/>
                  <a:gd name="T25" fmla="*/ T24 w 1823"/>
                  <a:gd name="T26" fmla="+- 0 2101 1783"/>
                  <a:gd name="T27" fmla="*/ 2101 h 553"/>
                  <a:gd name="T28" fmla="+- 0 6835 6255"/>
                  <a:gd name="T29" fmla="*/ T28 w 1823"/>
                  <a:gd name="T30" fmla="+- 0 2099 1783"/>
                  <a:gd name="T31" fmla="*/ 2099 h 55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823" h="553">
                    <a:moveTo>
                      <a:pt x="580" y="316"/>
                    </a:moveTo>
                    <a:lnTo>
                      <a:pt x="561" y="317"/>
                    </a:lnTo>
                    <a:lnTo>
                      <a:pt x="540" y="320"/>
                    </a:lnTo>
                    <a:lnTo>
                      <a:pt x="518" y="327"/>
                    </a:lnTo>
                    <a:lnTo>
                      <a:pt x="621" y="327"/>
                    </a:lnTo>
                    <a:lnTo>
                      <a:pt x="612" y="323"/>
                    </a:lnTo>
                    <a:lnTo>
                      <a:pt x="597" y="318"/>
                    </a:lnTo>
                    <a:lnTo>
                      <a:pt x="580" y="31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7" name="Freeform 119">
                <a:extLst>
                  <a:ext uri="{FF2B5EF4-FFF2-40B4-BE49-F238E27FC236}">
                    <a16:creationId xmlns:a16="http://schemas.microsoft.com/office/drawing/2014/main" id="{3237BD54-1E39-A540-92B8-38A07EA76EF3}"/>
                  </a:ext>
                </a:extLst>
              </p:cNvPr>
              <p:cNvSpPr>
                <a:spLocks/>
              </p:cNvSpPr>
              <p:nvPr/>
            </p:nvSpPr>
            <p:spPr bwMode="auto">
              <a:xfrm>
                <a:off x="6254" y="1783"/>
                <a:ext cx="1823" cy="554"/>
              </a:xfrm>
              <a:custGeom>
                <a:avLst/>
                <a:gdLst>
                  <a:gd name="T0" fmla="+- 0 6700 6255"/>
                  <a:gd name="T1" fmla="*/ T0 w 1823"/>
                  <a:gd name="T2" fmla="+- 0 1967 1783"/>
                  <a:gd name="T3" fmla="*/ 1967 h 553"/>
                  <a:gd name="T4" fmla="+- 0 6640 6255"/>
                  <a:gd name="T5" fmla="*/ T4 w 1823"/>
                  <a:gd name="T6" fmla="+- 0 1985 1783"/>
                  <a:gd name="T7" fmla="*/ 1985 h 553"/>
                  <a:gd name="T8" fmla="+- 0 6625 6255"/>
                  <a:gd name="T9" fmla="*/ T8 w 1823"/>
                  <a:gd name="T10" fmla="+- 0 1997 1783"/>
                  <a:gd name="T11" fmla="*/ 1997 h 553"/>
                  <a:gd name="T12" fmla="+- 0 6762 6255"/>
                  <a:gd name="T13" fmla="*/ T12 w 1823"/>
                  <a:gd name="T14" fmla="+- 0 1997 1783"/>
                  <a:gd name="T15" fmla="*/ 1997 h 553"/>
                  <a:gd name="T16" fmla="+- 0 6700 6255"/>
                  <a:gd name="T17" fmla="*/ T16 w 1823"/>
                  <a:gd name="T18" fmla="+- 0 1967 1783"/>
                  <a:gd name="T19" fmla="*/ 1967 h 553"/>
                </a:gdLst>
                <a:ahLst/>
                <a:cxnLst>
                  <a:cxn ang="0">
                    <a:pos x="T1" y="T3"/>
                  </a:cxn>
                  <a:cxn ang="0">
                    <a:pos x="T5" y="T7"/>
                  </a:cxn>
                  <a:cxn ang="0">
                    <a:pos x="T9" y="T11"/>
                  </a:cxn>
                  <a:cxn ang="0">
                    <a:pos x="T13" y="T15"/>
                  </a:cxn>
                  <a:cxn ang="0">
                    <a:pos x="T17" y="T19"/>
                  </a:cxn>
                </a:cxnLst>
                <a:rect l="0" t="0" r="r" b="b"/>
                <a:pathLst>
                  <a:path w="1823" h="553">
                    <a:moveTo>
                      <a:pt x="445" y="184"/>
                    </a:moveTo>
                    <a:lnTo>
                      <a:pt x="385" y="202"/>
                    </a:lnTo>
                    <a:lnTo>
                      <a:pt x="370" y="214"/>
                    </a:lnTo>
                    <a:lnTo>
                      <a:pt x="507" y="214"/>
                    </a:lnTo>
                    <a:lnTo>
                      <a:pt x="445" y="18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38" name="Freeform 118">
                <a:extLst>
                  <a:ext uri="{FF2B5EF4-FFF2-40B4-BE49-F238E27FC236}">
                    <a16:creationId xmlns:a16="http://schemas.microsoft.com/office/drawing/2014/main" id="{740C047B-BE51-C247-B737-D5C274D58F87}"/>
                  </a:ext>
                </a:extLst>
              </p:cNvPr>
              <p:cNvSpPr>
                <a:spLocks/>
              </p:cNvSpPr>
              <p:nvPr/>
            </p:nvSpPr>
            <p:spPr bwMode="auto">
              <a:xfrm>
                <a:off x="6254" y="1783"/>
                <a:ext cx="1823" cy="554"/>
              </a:xfrm>
              <a:custGeom>
                <a:avLst/>
                <a:gdLst>
                  <a:gd name="T0" fmla="+- 0 6550 6255"/>
                  <a:gd name="T1" fmla="*/ T0 w 1823"/>
                  <a:gd name="T2" fmla="+- 0 1905 1783"/>
                  <a:gd name="T3" fmla="*/ 1905 h 553"/>
                  <a:gd name="T4" fmla="+- 0 6497 6255"/>
                  <a:gd name="T5" fmla="*/ T4 w 1823"/>
                  <a:gd name="T6" fmla="+- 0 1953 1783"/>
                  <a:gd name="T7" fmla="*/ 1953 h 553"/>
                  <a:gd name="T8" fmla="+- 0 6489 6255"/>
                  <a:gd name="T9" fmla="*/ T8 w 1823"/>
                  <a:gd name="T10" fmla="+- 0 1974 1783"/>
                  <a:gd name="T11" fmla="*/ 1974 h 553"/>
                  <a:gd name="T12" fmla="+- 0 6619 6255"/>
                  <a:gd name="T13" fmla="*/ T12 w 1823"/>
                  <a:gd name="T14" fmla="+- 0 1974 1783"/>
                  <a:gd name="T15" fmla="*/ 1974 h 553"/>
                  <a:gd name="T16" fmla="+- 0 6583 6255"/>
                  <a:gd name="T17" fmla="*/ T16 w 1823"/>
                  <a:gd name="T18" fmla="+- 0 1917 1783"/>
                  <a:gd name="T19" fmla="*/ 1917 h 553"/>
                  <a:gd name="T20" fmla="+- 0 6550 6255"/>
                  <a:gd name="T21" fmla="*/ T20 w 1823"/>
                  <a:gd name="T22" fmla="+- 0 1905 1783"/>
                  <a:gd name="T23" fmla="*/ 1905 h 553"/>
                </a:gdLst>
                <a:ahLst/>
                <a:cxnLst>
                  <a:cxn ang="0">
                    <a:pos x="T1" y="T3"/>
                  </a:cxn>
                  <a:cxn ang="0">
                    <a:pos x="T5" y="T7"/>
                  </a:cxn>
                  <a:cxn ang="0">
                    <a:pos x="T9" y="T11"/>
                  </a:cxn>
                  <a:cxn ang="0">
                    <a:pos x="T13" y="T15"/>
                  </a:cxn>
                  <a:cxn ang="0">
                    <a:pos x="T17" y="T19"/>
                  </a:cxn>
                  <a:cxn ang="0">
                    <a:pos x="T21" y="T23"/>
                  </a:cxn>
                </a:cxnLst>
                <a:rect l="0" t="0" r="r" b="b"/>
                <a:pathLst>
                  <a:path w="1823" h="553">
                    <a:moveTo>
                      <a:pt x="295" y="122"/>
                    </a:moveTo>
                    <a:lnTo>
                      <a:pt x="242" y="170"/>
                    </a:lnTo>
                    <a:lnTo>
                      <a:pt x="234" y="191"/>
                    </a:lnTo>
                    <a:lnTo>
                      <a:pt x="364" y="191"/>
                    </a:lnTo>
                    <a:lnTo>
                      <a:pt x="328" y="134"/>
                    </a:lnTo>
                    <a:lnTo>
                      <a:pt x="295" y="12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3" name="Group 114">
              <a:extLst>
                <a:ext uri="{FF2B5EF4-FFF2-40B4-BE49-F238E27FC236}">
                  <a16:creationId xmlns:a16="http://schemas.microsoft.com/office/drawing/2014/main" id="{C4E4A827-8630-DE4A-B97A-20405728EA64}"/>
                </a:ext>
              </a:extLst>
            </p:cNvPr>
            <p:cNvGrpSpPr>
              <a:grpSpLocks/>
            </p:cNvGrpSpPr>
            <p:nvPr/>
          </p:nvGrpSpPr>
          <p:grpSpPr bwMode="auto">
            <a:xfrm>
              <a:off x="7020" y="741"/>
              <a:ext cx="172" cy="189"/>
              <a:chOff x="7020" y="741"/>
              <a:chExt cx="172" cy="189"/>
            </a:xfrm>
          </p:grpSpPr>
          <p:sp>
            <p:nvSpPr>
              <p:cNvPr id="126" name="Freeform 116">
                <a:extLst>
                  <a:ext uri="{FF2B5EF4-FFF2-40B4-BE49-F238E27FC236}">
                    <a16:creationId xmlns:a16="http://schemas.microsoft.com/office/drawing/2014/main" id="{63C38134-8D30-DB41-8A27-7782A68F8CD7}"/>
                  </a:ext>
                </a:extLst>
              </p:cNvPr>
              <p:cNvSpPr>
                <a:spLocks/>
              </p:cNvSpPr>
              <p:nvPr/>
            </p:nvSpPr>
            <p:spPr bwMode="auto">
              <a:xfrm>
                <a:off x="7019" y="740"/>
                <a:ext cx="173" cy="190"/>
              </a:xfrm>
              <a:custGeom>
                <a:avLst/>
                <a:gdLst>
                  <a:gd name="T0" fmla="+- 0 7119 7020"/>
                  <a:gd name="T1" fmla="*/ T0 w 172"/>
                  <a:gd name="T2" fmla="+- 0 741 741"/>
                  <a:gd name="T3" fmla="*/ 741 h 189"/>
                  <a:gd name="T4" fmla="+- 0 7112 7020"/>
                  <a:gd name="T5" fmla="*/ T4 w 172"/>
                  <a:gd name="T6" fmla="+- 0 741 741"/>
                  <a:gd name="T7" fmla="*/ 741 h 189"/>
                  <a:gd name="T8" fmla="+- 0 7105 7020"/>
                  <a:gd name="T9" fmla="*/ T8 w 172"/>
                  <a:gd name="T10" fmla="+- 0 742 741"/>
                  <a:gd name="T11" fmla="*/ 742 h 189"/>
                  <a:gd name="T12" fmla="+- 0 7046 7020"/>
                  <a:gd name="T13" fmla="*/ T12 w 172"/>
                  <a:gd name="T14" fmla="+- 0 774 741"/>
                  <a:gd name="T15" fmla="*/ 774 h 189"/>
                  <a:gd name="T16" fmla="+- 0 7020 7020"/>
                  <a:gd name="T17" fmla="*/ T16 w 172"/>
                  <a:gd name="T18" fmla="+- 0 847 741"/>
                  <a:gd name="T19" fmla="*/ 847 h 189"/>
                  <a:gd name="T20" fmla="+- 0 7027 7020"/>
                  <a:gd name="T21" fmla="*/ T20 w 172"/>
                  <a:gd name="T22" fmla="+- 0 872 741"/>
                  <a:gd name="T23" fmla="*/ 872 h 189"/>
                  <a:gd name="T24" fmla="+- 0 7037 7020"/>
                  <a:gd name="T25" fmla="*/ T24 w 172"/>
                  <a:gd name="T26" fmla="+- 0 892 741"/>
                  <a:gd name="T27" fmla="*/ 892 h 189"/>
                  <a:gd name="T28" fmla="+- 0 7049 7020"/>
                  <a:gd name="T29" fmla="*/ T28 w 172"/>
                  <a:gd name="T30" fmla="+- 0 909 741"/>
                  <a:gd name="T31" fmla="*/ 909 h 189"/>
                  <a:gd name="T32" fmla="+- 0 7064 7020"/>
                  <a:gd name="T33" fmla="*/ T32 w 172"/>
                  <a:gd name="T34" fmla="+- 0 921 741"/>
                  <a:gd name="T35" fmla="*/ 921 h 189"/>
                  <a:gd name="T36" fmla="+- 0 7080 7020"/>
                  <a:gd name="T37" fmla="*/ T36 w 172"/>
                  <a:gd name="T38" fmla="+- 0 930 741"/>
                  <a:gd name="T39" fmla="*/ 930 h 189"/>
                  <a:gd name="T40" fmla="+- 0 7074 7020"/>
                  <a:gd name="T41" fmla="*/ T40 w 172"/>
                  <a:gd name="T42" fmla="+- 0 914 741"/>
                  <a:gd name="T43" fmla="*/ 914 h 189"/>
                  <a:gd name="T44" fmla="+- 0 7067 7020"/>
                  <a:gd name="T45" fmla="*/ T44 w 172"/>
                  <a:gd name="T46" fmla="+- 0 893 741"/>
                  <a:gd name="T47" fmla="*/ 893 h 189"/>
                  <a:gd name="T48" fmla="+- 0 7064 7020"/>
                  <a:gd name="T49" fmla="*/ T48 w 172"/>
                  <a:gd name="T50" fmla="+- 0 872 741"/>
                  <a:gd name="T51" fmla="*/ 872 h 189"/>
                  <a:gd name="T52" fmla="+- 0 7066 7020"/>
                  <a:gd name="T53" fmla="*/ T52 w 172"/>
                  <a:gd name="T54" fmla="+- 0 851 741"/>
                  <a:gd name="T55" fmla="*/ 851 h 189"/>
                  <a:gd name="T56" fmla="+- 0 7071 7020"/>
                  <a:gd name="T57" fmla="*/ T56 w 172"/>
                  <a:gd name="T58" fmla="+- 0 831 741"/>
                  <a:gd name="T59" fmla="*/ 831 h 189"/>
                  <a:gd name="T60" fmla="+- 0 7124 7020"/>
                  <a:gd name="T61" fmla="*/ T60 w 172"/>
                  <a:gd name="T62" fmla="+- 0 777 741"/>
                  <a:gd name="T63" fmla="*/ 777 h 189"/>
                  <a:gd name="T64" fmla="+- 0 7155 7020"/>
                  <a:gd name="T65" fmla="*/ T64 w 172"/>
                  <a:gd name="T66" fmla="+- 0 769 741"/>
                  <a:gd name="T67" fmla="*/ 769 h 189"/>
                  <a:gd name="T68" fmla="+- 0 7186 7020"/>
                  <a:gd name="T69" fmla="*/ T68 w 172"/>
                  <a:gd name="T70" fmla="+- 0 769 741"/>
                  <a:gd name="T71" fmla="*/ 769 h 189"/>
                  <a:gd name="T72" fmla="+- 0 7176 7020"/>
                  <a:gd name="T73" fmla="*/ T72 w 172"/>
                  <a:gd name="T74" fmla="+- 0 760 741"/>
                  <a:gd name="T75" fmla="*/ 760 h 189"/>
                  <a:gd name="T76" fmla="+- 0 7159 7020"/>
                  <a:gd name="T77" fmla="*/ T76 w 172"/>
                  <a:gd name="T78" fmla="+- 0 750 741"/>
                  <a:gd name="T79" fmla="*/ 750 h 189"/>
                  <a:gd name="T80" fmla="+- 0 7139 7020"/>
                  <a:gd name="T81" fmla="*/ T80 w 172"/>
                  <a:gd name="T82" fmla="+- 0 744 741"/>
                  <a:gd name="T83" fmla="*/ 744 h 189"/>
                  <a:gd name="T84" fmla="+- 0 7119 7020"/>
                  <a:gd name="T85" fmla="*/ T84 w 172"/>
                  <a:gd name="T86" fmla="+- 0 741 741"/>
                  <a:gd name="T87" fmla="*/ 741 h 1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72" h="189">
                    <a:moveTo>
                      <a:pt x="99" y="0"/>
                    </a:moveTo>
                    <a:lnTo>
                      <a:pt x="92" y="0"/>
                    </a:lnTo>
                    <a:lnTo>
                      <a:pt x="85" y="1"/>
                    </a:lnTo>
                    <a:lnTo>
                      <a:pt x="26" y="33"/>
                    </a:lnTo>
                    <a:lnTo>
                      <a:pt x="0" y="106"/>
                    </a:lnTo>
                    <a:lnTo>
                      <a:pt x="7" y="131"/>
                    </a:lnTo>
                    <a:lnTo>
                      <a:pt x="17" y="151"/>
                    </a:lnTo>
                    <a:lnTo>
                      <a:pt x="29" y="168"/>
                    </a:lnTo>
                    <a:lnTo>
                      <a:pt x="44" y="180"/>
                    </a:lnTo>
                    <a:lnTo>
                      <a:pt x="60" y="189"/>
                    </a:lnTo>
                    <a:lnTo>
                      <a:pt x="54" y="173"/>
                    </a:lnTo>
                    <a:lnTo>
                      <a:pt x="47" y="152"/>
                    </a:lnTo>
                    <a:lnTo>
                      <a:pt x="44" y="131"/>
                    </a:lnTo>
                    <a:lnTo>
                      <a:pt x="46" y="110"/>
                    </a:lnTo>
                    <a:lnTo>
                      <a:pt x="51" y="90"/>
                    </a:lnTo>
                    <a:lnTo>
                      <a:pt x="104" y="36"/>
                    </a:lnTo>
                    <a:lnTo>
                      <a:pt x="135" y="28"/>
                    </a:lnTo>
                    <a:lnTo>
                      <a:pt x="166" y="28"/>
                    </a:lnTo>
                    <a:lnTo>
                      <a:pt x="156" y="19"/>
                    </a:lnTo>
                    <a:lnTo>
                      <a:pt x="139" y="9"/>
                    </a:lnTo>
                    <a:lnTo>
                      <a:pt x="119" y="3"/>
                    </a:lnTo>
                    <a:lnTo>
                      <a:pt x="99" y="0"/>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7" name="Freeform 115">
                <a:extLst>
                  <a:ext uri="{FF2B5EF4-FFF2-40B4-BE49-F238E27FC236}">
                    <a16:creationId xmlns:a16="http://schemas.microsoft.com/office/drawing/2014/main" id="{58C436B6-1670-7D40-B6EE-2777C9EDA7E7}"/>
                  </a:ext>
                </a:extLst>
              </p:cNvPr>
              <p:cNvSpPr>
                <a:spLocks/>
              </p:cNvSpPr>
              <p:nvPr/>
            </p:nvSpPr>
            <p:spPr bwMode="auto">
              <a:xfrm>
                <a:off x="7019" y="740"/>
                <a:ext cx="173" cy="190"/>
              </a:xfrm>
              <a:custGeom>
                <a:avLst/>
                <a:gdLst>
                  <a:gd name="T0" fmla="+- 0 7186 7020"/>
                  <a:gd name="T1" fmla="*/ T0 w 172"/>
                  <a:gd name="T2" fmla="+- 0 769 741"/>
                  <a:gd name="T3" fmla="*/ 769 h 189"/>
                  <a:gd name="T4" fmla="+- 0 7172 7020"/>
                  <a:gd name="T5" fmla="*/ T4 w 172"/>
                  <a:gd name="T6" fmla="+- 0 769 741"/>
                  <a:gd name="T7" fmla="*/ 769 h 189"/>
                  <a:gd name="T8" fmla="+- 0 7182 7020"/>
                  <a:gd name="T9" fmla="*/ T8 w 172"/>
                  <a:gd name="T10" fmla="+- 0 771 741"/>
                  <a:gd name="T11" fmla="*/ 771 h 189"/>
                  <a:gd name="T12" fmla="+- 0 7192 7020"/>
                  <a:gd name="T13" fmla="*/ T12 w 172"/>
                  <a:gd name="T14" fmla="+- 0 774 741"/>
                  <a:gd name="T15" fmla="*/ 774 h 189"/>
                  <a:gd name="T16" fmla="+- 0 7186 7020"/>
                  <a:gd name="T17" fmla="*/ T16 w 172"/>
                  <a:gd name="T18" fmla="+- 0 769 741"/>
                  <a:gd name="T19" fmla="*/ 769 h 189"/>
                </a:gdLst>
                <a:ahLst/>
                <a:cxnLst>
                  <a:cxn ang="0">
                    <a:pos x="T1" y="T3"/>
                  </a:cxn>
                  <a:cxn ang="0">
                    <a:pos x="T5" y="T7"/>
                  </a:cxn>
                  <a:cxn ang="0">
                    <a:pos x="T9" y="T11"/>
                  </a:cxn>
                  <a:cxn ang="0">
                    <a:pos x="T13" y="T15"/>
                  </a:cxn>
                  <a:cxn ang="0">
                    <a:pos x="T17" y="T19"/>
                  </a:cxn>
                </a:cxnLst>
                <a:rect l="0" t="0" r="r" b="b"/>
                <a:pathLst>
                  <a:path w="172" h="189">
                    <a:moveTo>
                      <a:pt x="166" y="28"/>
                    </a:moveTo>
                    <a:lnTo>
                      <a:pt x="152" y="28"/>
                    </a:lnTo>
                    <a:lnTo>
                      <a:pt x="162" y="30"/>
                    </a:lnTo>
                    <a:lnTo>
                      <a:pt x="172" y="33"/>
                    </a:lnTo>
                    <a:lnTo>
                      <a:pt x="166" y="28"/>
                    </a:lnTo>
                    <a:close/>
                  </a:path>
                </a:pathLst>
              </a:custGeom>
              <a:solidFill>
                <a:srgbClr val="DAEBF8"/>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4" name="Group 101">
              <a:extLst>
                <a:ext uri="{FF2B5EF4-FFF2-40B4-BE49-F238E27FC236}">
                  <a16:creationId xmlns:a16="http://schemas.microsoft.com/office/drawing/2014/main" id="{A01AC897-AFB8-F143-8E9F-07951F6CBB6A}"/>
                </a:ext>
              </a:extLst>
            </p:cNvPr>
            <p:cNvGrpSpPr>
              <a:grpSpLocks/>
            </p:cNvGrpSpPr>
            <p:nvPr/>
          </p:nvGrpSpPr>
          <p:grpSpPr bwMode="auto">
            <a:xfrm>
              <a:off x="8723" y="405"/>
              <a:ext cx="2791" cy="545"/>
              <a:chOff x="8723" y="405"/>
              <a:chExt cx="2791" cy="545"/>
            </a:xfrm>
          </p:grpSpPr>
          <p:sp>
            <p:nvSpPr>
              <p:cNvPr id="114" name="Freeform 113">
                <a:extLst>
                  <a:ext uri="{FF2B5EF4-FFF2-40B4-BE49-F238E27FC236}">
                    <a16:creationId xmlns:a16="http://schemas.microsoft.com/office/drawing/2014/main" id="{2CAF7400-6B11-3943-8026-67FC262C5A12}"/>
                  </a:ext>
                </a:extLst>
              </p:cNvPr>
              <p:cNvSpPr>
                <a:spLocks/>
              </p:cNvSpPr>
              <p:nvPr/>
            </p:nvSpPr>
            <p:spPr bwMode="auto">
              <a:xfrm>
                <a:off x="8723" y="406"/>
                <a:ext cx="2791" cy="544"/>
              </a:xfrm>
              <a:custGeom>
                <a:avLst/>
                <a:gdLst>
                  <a:gd name="T0" fmla="+- 0 10249 8723"/>
                  <a:gd name="T1" fmla="*/ T0 w 2791"/>
                  <a:gd name="T2" fmla="+- 0 869 405"/>
                  <a:gd name="T3" fmla="*/ 869 h 545"/>
                  <a:gd name="T4" fmla="+- 0 9968 8723"/>
                  <a:gd name="T5" fmla="*/ T4 w 2791"/>
                  <a:gd name="T6" fmla="+- 0 869 405"/>
                  <a:gd name="T7" fmla="*/ 869 h 545"/>
                  <a:gd name="T8" fmla="+- 0 9975 8723"/>
                  <a:gd name="T9" fmla="*/ T8 w 2791"/>
                  <a:gd name="T10" fmla="+- 0 891 405"/>
                  <a:gd name="T11" fmla="*/ 891 h 545"/>
                  <a:gd name="T12" fmla="+- 0 10018 8723"/>
                  <a:gd name="T13" fmla="*/ T12 w 2791"/>
                  <a:gd name="T14" fmla="+- 0 936 405"/>
                  <a:gd name="T15" fmla="*/ 936 h 545"/>
                  <a:gd name="T16" fmla="+- 0 10084 8723"/>
                  <a:gd name="T17" fmla="*/ T16 w 2791"/>
                  <a:gd name="T18" fmla="+- 0 950 405"/>
                  <a:gd name="T19" fmla="*/ 950 h 545"/>
                  <a:gd name="T20" fmla="+- 0 10103 8723"/>
                  <a:gd name="T21" fmla="*/ T20 w 2791"/>
                  <a:gd name="T22" fmla="+- 0 948 405"/>
                  <a:gd name="T23" fmla="*/ 948 h 545"/>
                  <a:gd name="T24" fmla="+- 0 10179 8723"/>
                  <a:gd name="T25" fmla="*/ T24 w 2791"/>
                  <a:gd name="T26" fmla="+- 0 921 405"/>
                  <a:gd name="T27" fmla="*/ 921 h 545"/>
                  <a:gd name="T28" fmla="+- 0 10232 8723"/>
                  <a:gd name="T29" fmla="*/ T28 w 2791"/>
                  <a:gd name="T30" fmla="+- 0 885 405"/>
                  <a:gd name="T31" fmla="*/ 885 h 545"/>
                  <a:gd name="T32" fmla="+- 0 10249 8723"/>
                  <a:gd name="T33" fmla="*/ T32 w 2791"/>
                  <a:gd name="T34" fmla="+- 0 869 405"/>
                  <a:gd name="T35" fmla="*/ 869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91" h="545">
                    <a:moveTo>
                      <a:pt x="1526" y="464"/>
                    </a:moveTo>
                    <a:lnTo>
                      <a:pt x="1245" y="464"/>
                    </a:lnTo>
                    <a:lnTo>
                      <a:pt x="1252" y="486"/>
                    </a:lnTo>
                    <a:lnTo>
                      <a:pt x="1295" y="531"/>
                    </a:lnTo>
                    <a:lnTo>
                      <a:pt x="1361" y="545"/>
                    </a:lnTo>
                    <a:lnTo>
                      <a:pt x="1380" y="543"/>
                    </a:lnTo>
                    <a:lnTo>
                      <a:pt x="1456" y="516"/>
                    </a:lnTo>
                    <a:lnTo>
                      <a:pt x="1509" y="480"/>
                    </a:lnTo>
                    <a:lnTo>
                      <a:pt x="1526" y="464"/>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5" name="Freeform 112">
                <a:extLst>
                  <a:ext uri="{FF2B5EF4-FFF2-40B4-BE49-F238E27FC236}">
                    <a16:creationId xmlns:a16="http://schemas.microsoft.com/office/drawing/2014/main" id="{D4DEB2DD-C829-8A43-A76D-C583DC9ADEDA}"/>
                  </a:ext>
                </a:extLst>
              </p:cNvPr>
              <p:cNvSpPr>
                <a:spLocks/>
              </p:cNvSpPr>
              <p:nvPr/>
            </p:nvSpPr>
            <p:spPr bwMode="auto">
              <a:xfrm>
                <a:off x="8723" y="406"/>
                <a:ext cx="2791" cy="544"/>
              </a:xfrm>
              <a:custGeom>
                <a:avLst/>
                <a:gdLst>
                  <a:gd name="T0" fmla="+- 0 10527 8723"/>
                  <a:gd name="T1" fmla="*/ T0 w 2791"/>
                  <a:gd name="T2" fmla="+- 0 856 405"/>
                  <a:gd name="T3" fmla="*/ 856 h 545"/>
                  <a:gd name="T4" fmla="+- 0 10262 8723"/>
                  <a:gd name="T5" fmla="*/ T4 w 2791"/>
                  <a:gd name="T6" fmla="+- 0 856 405"/>
                  <a:gd name="T7" fmla="*/ 856 h 545"/>
                  <a:gd name="T8" fmla="+- 0 10276 8723"/>
                  <a:gd name="T9" fmla="*/ T8 w 2791"/>
                  <a:gd name="T10" fmla="+- 0 872 405"/>
                  <a:gd name="T11" fmla="*/ 872 h 545"/>
                  <a:gd name="T12" fmla="+- 0 10326 8723"/>
                  <a:gd name="T13" fmla="*/ T12 w 2791"/>
                  <a:gd name="T14" fmla="+- 0 909 405"/>
                  <a:gd name="T15" fmla="*/ 909 h 545"/>
                  <a:gd name="T16" fmla="+- 0 10385 8723"/>
                  <a:gd name="T17" fmla="*/ T16 w 2791"/>
                  <a:gd name="T18" fmla="+- 0 927 405"/>
                  <a:gd name="T19" fmla="*/ 927 h 545"/>
                  <a:gd name="T20" fmla="+- 0 10405 8723"/>
                  <a:gd name="T21" fmla="*/ T20 w 2791"/>
                  <a:gd name="T22" fmla="+- 0 929 405"/>
                  <a:gd name="T23" fmla="*/ 929 h 545"/>
                  <a:gd name="T24" fmla="+- 0 10425 8723"/>
                  <a:gd name="T25" fmla="*/ T24 w 2791"/>
                  <a:gd name="T26" fmla="+- 0 927 405"/>
                  <a:gd name="T27" fmla="*/ 927 h 545"/>
                  <a:gd name="T28" fmla="+- 0 10496 8723"/>
                  <a:gd name="T29" fmla="*/ T28 w 2791"/>
                  <a:gd name="T30" fmla="+- 0 894 405"/>
                  <a:gd name="T31" fmla="*/ 894 h 545"/>
                  <a:gd name="T32" fmla="+- 0 10527 8723"/>
                  <a:gd name="T33" fmla="*/ T32 w 2791"/>
                  <a:gd name="T34" fmla="+- 0 856 405"/>
                  <a:gd name="T35" fmla="*/ 856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91" h="545">
                    <a:moveTo>
                      <a:pt x="1804" y="451"/>
                    </a:moveTo>
                    <a:lnTo>
                      <a:pt x="1539" y="451"/>
                    </a:lnTo>
                    <a:lnTo>
                      <a:pt x="1553" y="467"/>
                    </a:lnTo>
                    <a:lnTo>
                      <a:pt x="1603" y="504"/>
                    </a:lnTo>
                    <a:lnTo>
                      <a:pt x="1662" y="522"/>
                    </a:lnTo>
                    <a:lnTo>
                      <a:pt x="1682" y="524"/>
                    </a:lnTo>
                    <a:lnTo>
                      <a:pt x="1702" y="522"/>
                    </a:lnTo>
                    <a:lnTo>
                      <a:pt x="1773" y="489"/>
                    </a:lnTo>
                    <a:lnTo>
                      <a:pt x="1804" y="451"/>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6" name="Freeform 111">
                <a:extLst>
                  <a:ext uri="{FF2B5EF4-FFF2-40B4-BE49-F238E27FC236}">
                    <a16:creationId xmlns:a16="http://schemas.microsoft.com/office/drawing/2014/main" id="{3993CED0-6ED1-AE40-80C2-39DF5B022EF2}"/>
                  </a:ext>
                </a:extLst>
              </p:cNvPr>
              <p:cNvSpPr>
                <a:spLocks/>
              </p:cNvSpPr>
              <p:nvPr/>
            </p:nvSpPr>
            <p:spPr bwMode="auto">
              <a:xfrm>
                <a:off x="8723" y="406"/>
                <a:ext cx="2791" cy="544"/>
              </a:xfrm>
              <a:custGeom>
                <a:avLst/>
                <a:gdLst>
                  <a:gd name="T0" fmla="+- 0 10728 8723"/>
                  <a:gd name="T1" fmla="*/ T0 w 2791"/>
                  <a:gd name="T2" fmla="+- 0 798 405"/>
                  <a:gd name="T3" fmla="*/ 798 h 545"/>
                  <a:gd name="T4" fmla="+- 0 9748 8723"/>
                  <a:gd name="T5" fmla="*/ T4 w 2791"/>
                  <a:gd name="T6" fmla="+- 0 798 405"/>
                  <a:gd name="T7" fmla="*/ 798 h 545"/>
                  <a:gd name="T8" fmla="+- 0 9750 8723"/>
                  <a:gd name="T9" fmla="*/ T8 w 2791"/>
                  <a:gd name="T10" fmla="+- 0 819 405"/>
                  <a:gd name="T11" fmla="*/ 819 h 545"/>
                  <a:gd name="T12" fmla="+- 0 9798 8723"/>
                  <a:gd name="T13" fmla="*/ T12 w 2791"/>
                  <a:gd name="T14" fmla="+- 0 874 405"/>
                  <a:gd name="T15" fmla="*/ 874 h 545"/>
                  <a:gd name="T16" fmla="+- 0 9869 8723"/>
                  <a:gd name="T17" fmla="*/ T16 w 2791"/>
                  <a:gd name="T18" fmla="+- 0 886 405"/>
                  <a:gd name="T19" fmla="*/ 886 h 545"/>
                  <a:gd name="T20" fmla="+- 0 9890 8723"/>
                  <a:gd name="T21" fmla="*/ T20 w 2791"/>
                  <a:gd name="T22" fmla="+- 0 883 405"/>
                  <a:gd name="T23" fmla="*/ 883 h 545"/>
                  <a:gd name="T24" fmla="+- 0 9910 8723"/>
                  <a:gd name="T25" fmla="*/ T24 w 2791"/>
                  <a:gd name="T26" fmla="+- 0 879 405"/>
                  <a:gd name="T27" fmla="*/ 879 h 545"/>
                  <a:gd name="T28" fmla="+- 0 9930 8723"/>
                  <a:gd name="T29" fmla="*/ T28 w 2791"/>
                  <a:gd name="T30" fmla="+- 0 875 405"/>
                  <a:gd name="T31" fmla="*/ 875 h 545"/>
                  <a:gd name="T32" fmla="+- 0 9949 8723"/>
                  <a:gd name="T33" fmla="*/ T32 w 2791"/>
                  <a:gd name="T34" fmla="+- 0 872 405"/>
                  <a:gd name="T35" fmla="*/ 872 h 545"/>
                  <a:gd name="T36" fmla="+- 0 9968 8723"/>
                  <a:gd name="T37" fmla="*/ T36 w 2791"/>
                  <a:gd name="T38" fmla="+- 0 869 405"/>
                  <a:gd name="T39" fmla="*/ 869 h 545"/>
                  <a:gd name="T40" fmla="+- 0 10249 8723"/>
                  <a:gd name="T41" fmla="*/ T40 w 2791"/>
                  <a:gd name="T42" fmla="+- 0 869 405"/>
                  <a:gd name="T43" fmla="*/ 869 h 545"/>
                  <a:gd name="T44" fmla="+- 0 10262 8723"/>
                  <a:gd name="T45" fmla="*/ T44 w 2791"/>
                  <a:gd name="T46" fmla="+- 0 856 405"/>
                  <a:gd name="T47" fmla="*/ 856 h 545"/>
                  <a:gd name="T48" fmla="+- 0 10527 8723"/>
                  <a:gd name="T49" fmla="*/ T48 w 2791"/>
                  <a:gd name="T50" fmla="+- 0 856 405"/>
                  <a:gd name="T51" fmla="*/ 856 h 545"/>
                  <a:gd name="T52" fmla="+- 0 10536 8723"/>
                  <a:gd name="T53" fmla="*/ T52 w 2791"/>
                  <a:gd name="T54" fmla="+- 0 839 405"/>
                  <a:gd name="T55" fmla="*/ 839 h 545"/>
                  <a:gd name="T56" fmla="+- 0 10546 8723"/>
                  <a:gd name="T57" fmla="*/ T56 w 2791"/>
                  <a:gd name="T58" fmla="+- 0 815 405"/>
                  <a:gd name="T59" fmla="*/ 815 h 545"/>
                  <a:gd name="T60" fmla="+- 0 10702 8723"/>
                  <a:gd name="T61" fmla="*/ T60 w 2791"/>
                  <a:gd name="T62" fmla="+- 0 815 405"/>
                  <a:gd name="T63" fmla="*/ 815 h 545"/>
                  <a:gd name="T64" fmla="+- 0 10710 8723"/>
                  <a:gd name="T65" fmla="*/ T64 w 2791"/>
                  <a:gd name="T66" fmla="+- 0 810 405"/>
                  <a:gd name="T67" fmla="*/ 810 h 545"/>
                  <a:gd name="T68" fmla="+- 0 10728 8723"/>
                  <a:gd name="T69" fmla="*/ T68 w 2791"/>
                  <a:gd name="T70" fmla="+- 0 798 405"/>
                  <a:gd name="T71" fmla="*/ 798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2791" h="545">
                    <a:moveTo>
                      <a:pt x="2005" y="393"/>
                    </a:moveTo>
                    <a:lnTo>
                      <a:pt x="1025" y="393"/>
                    </a:lnTo>
                    <a:lnTo>
                      <a:pt x="1027" y="414"/>
                    </a:lnTo>
                    <a:lnTo>
                      <a:pt x="1075" y="469"/>
                    </a:lnTo>
                    <a:lnTo>
                      <a:pt x="1146" y="481"/>
                    </a:lnTo>
                    <a:lnTo>
                      <a:pt x="1167" y="478"/>
                    </a:lnTo>
                    <a:lnTo>
                      <a:pt x="1187" y="474"/>
                    </a:lnTo>
                    <a:lnTo>
                      <a:pt x="1207" y="470"/>
                    </a:lnTo>
                    <a:lnTo>
                      <a:pt x="1226" y="467"/>
                    </a:lnTo>
                    <a:lnTo>
                      <a:pt x="1245" y="464"/>
                    </a:lnTo>
                    <a:lnTo>
                      <a:pt x="1526" y="464"/>
                    </a:lnTo>
                    <a:lnTo>
                      <a:pt x="1539" y="451"/>
                    </a:lnTo>
                    <a:lnTo>
                      <a:pt x="1804" y="451"/>
                    </a:lnTo>
                    <a:lnTo>
                      <a:pt x="1813" y="434"/>
                    </a:lnTo>
                    <a:lnTo>
                      <a:pt x="1823" y="410"/>
                    </a:lnTo>
                    <a:lnTo>
                      <a:pt x="1979" y="410"/>
                    </a:lnTo>
                    <a:lnTo>
                      <a:pt x="1987" y="405"/>
                    </a:lnTo>
                    <a:lnTo>
                      <a:pt x="2005" y="393"/>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7" name="Freeform 116">
                <a:extLst>
                  <a:ext uri="{FF2B5EF4-FFF2-40B4-BE49-F238E27FC236}">
                    <a16:creationId xmlns:a16="http://schemas.microsoft.com/office/drawing/2014/main" id="{8F286947-926E-7A48-9444-706DD92A83F5}"/>
                  </a:ext>
                </a:extLst>
              </p:cNvPr>
              <p:cNvSpPr>
                <a:spLocks/>
              </p:cNvSpPr>
              <p:nvPr/>
            </p:nvSpPr>
            <p:spPr bwMode="auto">
              <a:xfrm>
                <a:off x="8723" y="406"/>
                <a:ext cx="2791" cy="544"/>
              </a:xfrm>
              <a:custGeom>
                <a:avLst/>
                <a:gdLst>
                  <a:gd name="T0" fmla="+- 0 10702 8723"/>
                  <a:gd name="T1" fmla="*/ T0 w 2791"/>
                  <a:gd name="T2" fmla="+- 0 815 405"/>
                  <a:gd name="T3" fmla="*/ 815 h 545"/>
                  <a:gd name="T4" fmla="+- 0 10546 8723"/>
                  <a:gd name="T5" fmla="*/ T4 w 2791"/>
                  <a:gd name="T6" fmla="+- 0 815 405"/>
                  <a:gd name="T7" fmla="*/ 815 h 545"/>
                  <a:gd name="T8" fmla="+- 0 10562 8723"/>
                  <a:gd name="T9" fmla="*/ T8 w 2791"/>
                  <a:gd name="T10" fmla="+- 0 827 405"/>
                  <a:gd name="T11" fmla="*/ 827 h 545"/>
                  <a:gd name="T12" fmla="+- 0 10580 8723"/>
                  <a:gd name="T13" fmla="*/ T12 w 2791"/>
                  <a:gd name="T14" fmla="+- 0 835 405"/>
                  <a:gd name="T15" fmla="*/ 835 h 545"/>
                  <a:gd name="T16" fmla="+- 0 10599 8723"/>
                  <a:gd name="T17" fmla="*/ T16 w 2791"/>
                  <a:gd name="T18" fmla="+- 0 840 405"/>
                  <a:gd name="T19" fmla="*/ 840 h 545"/>
                  <a:gd name="T20" fmla="+- 0 10622 8723"/>
                  <a:gd name="T21" fmla="*/ T20 w 2791"/>
                  <a:gd name="T22" fmla="+- 0 842 405"/>
                  <a:gd name="T23" fmla="*/ 842 h 545"/>
                  <a:gd name="T24" fmla="+- 0 10639 8723"/>
                  <a:gd name="T25" fmla="*/ T24 w 2791"/>
                  <a:gd name="T26" fmla="+- 0 840 405"/>
                  <a:gd name="T27" fmla="*/ 840 h 545"/>
                  <a:gd name="T28" fmla="+- 0 10657 8723"/>
                  <a:gd name="T29" fmla="*/ T28 w 2791"/>
                  <a:gd name="T30" fmla="+- 0 835 405"/>
                  <a:gd name="T31" fmla="*/ 835 h 545"/>
                  <a:gd name="T32" fmla="+- 0 10675 8723"/>
                  <a:gd name="T33" fmla="*/ T32 w 2791"/>
                  <a:gd name="T34" fmla="+- 0 829 405"/>
                  <a:gd name="T35" fmla="*/ 829 h 545"/>
                  <a:gd name="T36" fmla="+- 0 10693 8723"/>
                  <a:gd name="T37" fmla="*/ T36 w 2791"/>
                  <a:gd name="T38" fmla="+- 0 820 405"/>
                  <a:gd name="T39" fmla="*/ 820 h 545"/>
                  <a:gd name="T40" fmla="+- 0 10702 8723"/>
                  <a:gd name="T41" fmla="*/ T40 w 2791"/>
                  <a:gd name="T42" fmla="+- 0 815 405"/>
                  <a:gd name="T43" fmla="*/ 815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791" h="545">
                    <a:moveTo>
                      <a:pt x="1979" y="410"/>
                    </a:moveTo>
                    <a:lnTo>
                      <a:pt x="1823" y="410"/>
                    </a:lnTo>
                    <a:lnTo>
                      <a:pt x="1839" y="422"/>
                    </a:lnTo>
                    <a:lnTo>
                      <a:pt x="1857" y="430"/>
                    </a:lnTo>
                    <a:lnTo>
                      <a:pt x="1876" y="435"/>
                    </a:lnTo>
                    <a:lnTo>
                      <a:pt x="1899" y="437"/>
                    </a:lnTo>
                    <a:lnTo>
                      <a:pt x="1916" y="435"/>
                    </a:lnTo>
                    <a:lnTo>
                      <a:pt x="1934" y="430"/>
                    </a:lnTo>
                    <a:lnTo>
                      <a:pt x="1952" y="424"/>
                    </a:lnTo>
                    <a:lnTo>
                      <a:pt x="1970" y="415"/>
                    </a:lnTo>
                    <a:lnTo>
                      <a:pt x="1979" y="410"/>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8" name="Freeform 109">
                <a:extLst>
                  <a:ext uri="{FF2B5EF4-FFF2-40B4-BE49-F238E27FC236}">
                    <a16:creationId xmlns:a16="http://schemas.microsoft.com/office/drawing/2014/main" id="{261550A5-7E79-7848-9947-B633AF6D2AFC}"/>
                  </a:ext>
                </a:extLst>
              </p:cNvPr>
              <p:cNvSpPr>
                <a:spLocks/>
              </p:cNvSpPr>
              <p:nvPr/>
            </p:nvSpPr>
            <p:spPr bwMode="auto">
              <a:xfrm>
                <a:off x="8723" y="406"/>
                <a:ext cx="2791" cy="544"/>
              </a:xfrm>
              <a:custGeom>
                <a:avLst/>
                <a:gdLst>
                  <a:gd name="T0" fmla="+- 0 10804 8723"/>
                  <a:gd name="T1" fmla="*/ T0 w 2791"/>
                  <a:gd name="T2" fmla="+- 0 714 405"/>
                  <a:gd name="T3" fmla="*/ 714 h 545"/>
                  <a:gd name="T4" fmla="+- 0 9478 8723"/>
                  <a:gd name="T5" fmla="*/ T4 w 2791"/>
                  <a:gd name="T6" fmla="+- 0 714 405"/>
                  <a:gd name="T7" fmla="*/ 714 h 545"/>
                  <a:gd name="T8" fmla="+- 0 9497 8723"/>
                  <a:gd name="T9" fmla="*/ T8 w 2791"/>
                  <a:gd name="T10" fmla="+- 0 714 405"/>
                  <a:gd name="T11" fmla="*/ 714 h 545"/>
                  <a:gd name="T12" fmla="+- 0 9498 8723"/>
                  <a:gd name="T13" fmla="*/ T12 w 2791"/>
                  <a:gd name="T14" fmla="+- 0 736 405"/>
                  <a:gd name="T15" fmla="*/ 736 h 545"/>
                  <a:gd name="T16" fmla="+- 0 9537 8723"/>
                  <a:gd name="T17" fmla="*/ T16 w 2791"/>
                  <a:gd name="T18" fmla="+- 0 799 405"/>
                  <a:gd name="T19" fmla="*/ 799 h 545"/>
                  <a:gd name="T20" fmla="+- 0 9601 8723"/>
                  <a:gd name="T21" fmla="*/ T20 w 2791"/>
                  <a:gd name="T22" fmla="+- 0 819 405"/>
                  <a:gd name="T23" fmla="*/ 819 h 545"/>
                  <a:gd name="T24" fmla="+- 0 9628 8723"/>
                  <a:gd name="T25" fmla="*/ T24 w 2791"/>
                  <a:gd name="T26" fmla="+- 0 821 405"/>
                  <a:gd name="T27" fmla="*/ 821 h 545"/>
                  <a:gd name="T28" fmla="+- 0 9646 8723"/>
                  <a:gd name="T29" fmla="*/ T28 w 2791"/>
                  <a:gd name="T30" fmla="+- 0 819 405"/>
                  <a:gd name="T31" fmla="*/ 819 h 545"/>
                  <a:gd name="T32" fmla="+- 0 9705 8723"/>
                  <a:gd name="T33" fmla="*/ T32 w 2791"/>
                  <a:gd name="T34" fmla="+- 0 809 405"/>
                  <a:gd name="T35" fmla="*/ 809 h 545"/>
                  <a:gd name="T36" fmla="+- 0 9748 8723"/>
                  <a:gd name="T37" fmla="*/ T36 w 2791"/>
                  <a:gd name="T38" fmla="+- 0 798 405"/>
                  <a:gd name="T39" fmla="*/ 798 h 545"/>
                  <a:gd name="T40" fmla="+- 0 10728 8723"/>
                  <a:gd name="T41" fmla="*/ T40 w 2791"/>
                  <a:gd name="T42" fmla="+- 0 798 405"/>
                  <a:gd name="T43" fmla="*/ 798 h 545"/>
                  <a:gd name="T44" fmla="+- 0 10776 8723"/>
                  <a:gd name="T45" fmla="*/ T44 w 2791"/>
                  <a:gd name="T46" fmla="+- 0 752 405"/>
                  <a:gd name="T47" fmla="*/ 752 h 545"/>
                  <a:gd name="T48" fmla="+- 0 10803 8723"/>
                  <a:gd name="T49" fmla="*/ T48 w 2791"/>
                  <a:gd name="T50" fmla="+- 0 716 405"/>
                  <a:gd name="T51" fmla="*/ 716 h 545"/>
                  <a:gd name="T52" fmla="+- 0 10804 8723"/>
                  <a:gd name="T53" fmla="*/ T52 w 2791"/>
                  <a:gd name="T54" fmla="+- 0 714 405"/>
                  <a:gd name="T55" fmla="*/ 714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91" h="545">
                    <a:moveTo>
                      <a:pt x="2081" y="309"/>
                    </a:moveTo>
                    <a:lnTo>
                      <a:pt x="755" y="309"/>
                    </a:lnTo>
                    <a:lnTo>
                      <a:pt x="774" y="309"/>
                    </a:lnTo>
                    <a:lnTo>
                      <a:pt x="775" y="331"/>
                    </a:lnTo>
                    <a:lnTo>
                      <a:pt x="814" y="394"/>
                    </a:lnTo>
                    <a:lnTo>
                      <a:pt x="878" y="414"/>
                    </a:lnTo>
                    <a:lnTo>
                      <a:pt x="905" y="416"/>
                    </a:lnTo>
                    <a:lnTo>
                      <a:pt x="923" y="414"/>
                    </a:lnTo>
                    <a:lnTo>
                      <a:pt x="982" y="404"/>
                    </a:lnTo>
                    <a:lnTo>
                      <a:pt x="1025" y="393"/>
                    </a:lnTo>
                    <a:lnTo>
                      <a:pt x="2005" y="393"/>
                    </a:lnTo>
                    <a:lnTo>
                      <a:pt x="2053" y="347"/>
                    </a:lnTo>
                    <a:lnTo>
                      <a:pt x="2080" y="311"/>
                    </a:lnTo>
                    <a:lnTo>
                      <a:pt x="2081" y="309"/>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9" name="Freeform 108">
                <a:extLst>
                  <a:ext uri="{FF2B5EF4-FFF2-40B4-BE49-F238E27FC236}">
                    <a16:creationId xmlns:a16="http://schemas.microsoft.com/office/drawing/2014/main" id="{008FA603-94BF-6D4C-86F9-D68574CE74A9}"/>
                  </a:ext>
                </a:extLst>
              </p:cNvPr>
              <p:cNvSpPr>
                <a:spLocks/>
              </p:cNvSpPr>
              <p:nvPr/>
            </p:nvSpPr>
            <p:spPr bwMode="auto">
              <a:xfrm>
                <a:off x="8723" y="406"/>
                <a:ext cx="2791" cy="544"/>
              </a:xfrm>
              <a:custGeom>
                <a:avLst/>
                <a:gdLst>
                  <a:gd name="T0" fmla="+- 0 11176 8723"/>
                  <a:gd name="T1" fmla="*/ T0 w 2791"/>
                  <a:gd name="T2" fmla="+- 0 680 405"/>
                  <a:gd name="T3" fmla="*/ 680 h 545"/>
                  <a:gd name="T4" fmla="+- 0 10924 8723"/>
                  <a:gd name="T5" fmla="*/ T4 w 2791"/>
                  <a:gd name="T6" fmla="+- 0 680 405"/>
                  <a:gd name="T7" fmla="*/ 680 h 545"/>
                  <a:gd name="T8" fmla="+- 0 10933 8723"/>
                  <a:gd name="T9" fmla="*/ T8 w 2791"/>
                  <a:gd name="T10" fmla="+- 0 693 405"/>
                  <a:gd name="T11" fmla="*/ 693 h 545"/>
                  <a:gd name="T12" fmla="+- 0 11006 8723"/>
                  <a:gd name="T13" fmla="*/ T12 w 2791"/>
                  <a:gd name="T14" fmla="+- 0 731 405"/>
                  <a:gd name="T15" fmla="*/ 731 h 545"/>
                  <a:gd name="T16" fmla="+- 0 11059 8723"/>
                  <a:gd name="T17" fmla="*/ T16 w 2791"/>
                  <a:gd name="T18" fmla="+- 0 736 405"/>
                  <a:gd name="T19" fmla="*/ 736 h 545"/>
                  <a:gd name="T20" fmla="+- 0 11078 8723"/>
                  <a:gd name="T21" fmla="*/ T20 w 2791"/>
                  <a:gd name="T22" fmla="+- 0 733 405"/>
                  <a:gd name="T23" fmla="*/ 733 h 545"/>
                  <a:gd name="T24" fmla="+- 0 11152 8723"/>
                  <a:gd name="T25" fmla="*/ T24 w 2791"/>
                  <a:gd name="T26" fmla="+- 0 701 405"/>
                  <a:gd name="T27" fmla="*/ 701 h 545"/>
                  <a:gd name="T28" fmla="+- 0 11176 8723"/>
                  <a:gd name="T29" fmla="*/ T28 w 2791"/>
                  <a:gd name="T30" fmla="+- 0 680 405"/>
                  <a:gd name="T31" fmla="*/ 680 h 54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791" h="545">
                    <a:moveTo>
                      <a:pt x="2453" y="275"/>
                    </a:moveTo>
                    <a:lnTo>
                      <a:pt x="2201" y="275"/>
                    </a:lnTo>
                    <a:lnTo>
                      <a:pt x="2210" y="288"/>
                    </a:lnTo>
                    <a:lnTo>
                      <a:pt x="2283" y="326"/>
                    </a:lnTo>
                    <a:lnTo>
                      <a:pt x="2336" y="331"/>
                    </a:lnTo>
                    <a:lnTo>
                      <a:pt x="2355" y="328"/>
                    </a:lnTo>
                    <a:lnTo>
                      <a:pt x="2429" y="296"/>
                    </a:lnTo>
                    <a:lnTo>
                      <a:pt x="2453" y="275"/>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0" name="Freeform 107">
                <a:extLst>
                  <a:ext uri="{FF2B5EF4-FFF2-40B4-BE49-F238E27FC236}">
                    <a16:creationId xmlns:a16="http://schemas.microsoft.com/office/drawing/2014/main" id="{763B6C2D-97C2-B54A-8236-295B6D075BDB}"/>
                  </a:ext>
                </a:extLst>
              </p:cNvPr>
              <p:cNvSpPr>
                <a:spLocks/>
              </p:cNvSpPr>
              <p:nvPr/>
            </p:nvSpPr>
            <p:spPr bwMode="auto">
              <a:xfrm>
                <a:off x="8723" y="406"/>
                <a:ext cx="2791" cy="544"/>
              </a:xfrm>
              <a:custGeom>
                <a:avLst/>
                <a:gdLst>
                  <a:gd name="T0" fmla="+- 0 11181 8723"/>
                  <a:gd name="T1" fmla="*/ T0 w 2791"/>
                  <a:gd name="T2" fmla="+- 0 676 405"/>
                  <a:gd name="T3" fmla="*/ 676 h 545"/>
                  <a:gd name="T4" fmla="+- 0 10825 8723"/>
                  <a:gd name="T5" fmla="*/ T4 w 2791"/>
                  <a:gd name="T6" fmla="+- 0 676 405"/>
                  <a:gd name="T7" fmla="*/ 676 h 545"/>
                  <a:gd name="T8" fmla="+- 0 10829 8723"/>
                  <a:gd name="T9" fmla="*/ T8 w 2791"/>
                  <a:gd name="T10" fmla="+- 0 695 405"/>
                  <a:gd name="T11" fmla="*/ 695 h 545"/>
                  <a:gd name="T12" fmla="+- 0 10840 8723"/>
                  <a:gd name="T13" fmla="*/ T12 w 2791"/>
                  <a:gd name="T14" fmla="+- 0 710 405"/>
                  <a:gd name="T15" fmla="*/ 710 h 545"/>
                  <a:gd name="T16" fmla="+- 0 10856 8723"/>
                  <a:gd name="T17" fmla="*/ T16 w 2791"/>
                  <a:gd name="T18" fmla="+- 0 720 405"/>
                  <a:gd name="T19" fmla="*/ 720 h 545"/>
                  <a:gd name="T20" fmla="+- 0 10877 8723"/>
                  <a:gd name="T21" fmla="*/ T20 w 2791"/>
                  <a:gd name="T22" fmla="+- 0 723 405"/>
                  <a:gd name="T23" fmla="*/ 723 h 545"/>
                  <a:gd name="T24" fmla="+- 0 10894 8723"/>
                  <a:gd name="T25" fmla="*/ T24 w 2791"/>
                  <a:gd name="T26" fmla="+- 0 715 405"/>
                  <a:gd name="T27" fmla="*/ 715 h 545"/>
                  <a:gd name="T28" fmla="+- 0 10909 8723"/>
                  <a:gd name="T29" fmla="*/ T28 w 2791"/>
                  <a:gd name="T30" fmla="+- 0 701 405"/>
                  <a:gd name="T31" fmla="*/ 701 h 545"/>
                  <a:gd name="T32" fmla="+- 0 10924 8723"/>
                  <a:gd name="T33" fmla="*/ T32 w 2791"/>
                  <a:gd name="T34" fmla="+- 0 680 405"/>
                  <a:gd name="T35" fmla="*/ 680 h 545"/>
                  <a:gd name="T36" fmla="+- 0 11176 8723"/>
                  <a:gd name="T37" fmla="*/ T36 w 2791"/>
                  <a:gd name="T38" fmla="+- 0 680 405"/>
                  <a:gd name="T39" fmla="*/ 680 h 545"/>
                  <a:gd name="T40" fmla="+- 0 11181 8723"/>
                  <a:gd name="T41" fmla="*/ T40 w 2791"/>
                  <a:gd name="T42" fmla="+- 0 676 405"/>
                  <a:gd name="T43" fmla="*/ 676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791" h="545">
                    <a:moveTo>
                      <a:pt x="2458" y="271"/>
                    </a:moveTo>
                    <a:lnTo>
                      <a:pt x="2102" y="271"/>
                    </a:lnTo>
                    <a:lnTo>
                      <a:pt x="2106" y="290"/>
                    </a:lnTo>
                    <a:lnTo>
                      <a:pt x="2117" y="305"/>
                    </a:lnTo>
                    <a:lnTo>
                      <a:pt x="2133" y="315"/>
                    </a:lnTo>
                    <a:lnTo>
                      <a:pt x="2154" y="318"/>
                    </a:lnTo>
                    <a:lnTo>
                      <a:pt x="2171" y="310"/>
                    </a:lnTo>
                    <a:lnTo>
                      <a:pt x="2186" y="296"/>
                    </a:lnTo>
                    <a:lnTo>
                      <a:pt x="2201" y="275"/>
                    </a:lnTo>
                    <a:lnTo>
                      <a:pt x="2453" y="275"/>
                    </a:lnTo>
                    <a:lnTo>
                      <a:pt x="2458" y="271"/>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1" name="Freeform 106">
                <a:extLst>
                  <a:ext uri="{FF2B5EF4-FFF2-40B4-BE49-F238E27FC236}">
                    <a16:creationId xmlns:a16="http://schemas.microsoft.com/office/drawing/2014/main" id="{9DAAAAB2-E4BE-2148-95A1-D7262D2EF307}"/>
                  </a:ext>
                </a:extLst>
              </p:cNvPr>
              <p:cNvSpPr>
                <a:spLocks/>
              </p:cNvSpPr>
              <p:nvPr/>
            </p:nvSpPr>
            <p:spPr bwMode="auto">
              <a:xfrm>
                <a:off x="8723" y="406"/>
                <a:ext cx="2791" cy="544"/>
              </a:xfrm>
              <a:custGeom>
                <a:avLst/>
                <a:gdLst>
                  <a:gd name="T0" fmla="+- 0 11514 8723"/>
                  <a:gd name="T1" fmla="*/ T0 w 2791"/>
                  <a:gd name="T2" fmla="+- 0 583 405"/>
                  <a:gd name="T3" fmla="*/ 583 h 545"/>
                  <a:gd name="T4" fmla="+- 0 9267 8723"/>
                  <a:gd name="T5" fmla="*/ T4 w 2791"/>
                  <a:gd name="T6" fmla="+- 0 583 405"/>
                  <a:gd name="T7" fmla="*/ 583 h 545"/>
                  <a:gd name="T8" fmla="+- 0 9261 8723"/>
                  <a:gd name="T9" fmla="*/ T8 w 2791"/>
                  <a:gd name="T10" fmla="+- 0 603 405"/>
                  <a:gd name="T11" fmla="*/ 603 h 545"/>
                  <a:gd name="T12" fmla="+- 0 9259 8723"/>
                  <a:gd name="T13" fmla="*/ T12 w 2791"/>
                  <a:gd name="T14" fmla="+- 0 623 405"/>
                  <a:gd name="T15" fmla="*/ 623 h 545"/>
                  <a:gd name="T16" fmla="+- 0 9261 8723"/>
                  <a:gd name="T17" fmla="*/ T16 w 2791"/>
                  <a:gd name="T18" fmla="+- 0 640 405"/>
                  <a:gd name="T19" fmla="*/ 640 h 545"/>
                  <a:gd name="T20" fmla="+- 0 9300 8723"/>
                  <a:gd name="T21" fmla="*/ T20 w 2791"/>
                  <a:gd name="T22" fmla="+- 0 694 405"/>
                  <a:gd name="T23" fmla="*/ 694 h 545"/>
                  <a:gd name="T24" fmla="+- 0 9375 8723"/>
                  <a:gd name="T25" fmla="*/ T24 w 2791"/>
                  <a:gd name="T26" fmla="+- 0 718 405"/>
                  <a:gd name="T27" fmla="*/ 718 h 545"/>
                  <a:gd name="T28" fmla="+- 0 9397 8723"/>
                  <a:gd name="T29" fmla="*/ T28 w 2791"/>
                  <a:gd name="T30" fmla="+- 0 719 405"/>
                  <a:gd name="T31" fmla="*/ 719 h 545"/>
                  <a:gd name="T32" fmla="+- 0 9417 8723"/>
                  <a:gd name="T33" fmla="*/ T32 w 2791"/>
                  <a:gd name="T34" fmla="+- 0 718 405"/>
                  <a:gd name="T35" fmla="*/ 718 h 545"/>
                  <a:gd name="T36" fmla="+- 0 9458 8723"/>
                  <a:gd name="T37" fmla="*/ T36 w 2791"/>
                  <a:gd name="T38" fmla="+- 0 715 405"/>
                  <a:gd name="T39" fmla="*/ 715 h 545"/>
                  <a:gd name="T40" fmla="+- 0 9478 8723"/>
                  <a:gd name="T41" fmla="*/ T40 w 2791"/>
                  <a:gd name="T42" fmla="+- 0 714 405"/>
                  <a:gd name="T43" fmla="*/ 714 h 545"/>
                  <a:gd name="T44" fmla="+- 0 10804 8723"/>
                  <a:gd name="T45" fmla="*/ T44 w 2791"/>
                  <a:gd name="T46" fmla="+- 0 714 405"/>
                  <a:gd name="T47" fmla="*/ 714 h 545"/>
                  <a:gd name="T48" fmla="+- 0 10815 8723"/>
                  <a:gd name="T49" fmla="*/ T48 w 2791"/>
                  <a:gd name="T50" fmla="+- 0 696 405"/>
                  <a:gd name="T51" fmla="*/ 696 h 545"/>
                  <a:gd name="T52" fmla="+- 0 10825 8723"/>
                  <a:gd name="T53" fmla="*/ T52 w 2791"/>
                  <a:gd name="T54" fmla="+- 0 676 405"/>
                  <a:gd name="T55" fmla="*/ 676 h 545"/>
                  <a:gd name="T56" fmla="+- 0 11181 8723"/>
                  <a:gd name="T57" fmla="*/ T56 w 2791"/>
                  <a:gd name="T58" fmla="+- 0 676 405"/>
                  <a:gd name="T59" fmla="*/ 676 h 545"/>
                  <a:gd name="T60" fmla="+- 0 11185 8723"/>
                  <a:gd name="T61" fmla="*/ T60 w 2791"/>
                  <a:gd name="T62" fmla="+- 0 671 405"/>
                  <a:gd name="T63" fmla="*/ 671 h 545"/>
                  <a:gd name="T64" fmla="+- 0 11200 8723"/>
                  <a:gd name="T65" fmla="*/ T64 w 2791"/>
                  <a:gd name="T66" fmla="+- 0 653 405"/>
                  <a:gd name="T67" fmla="*/ 653 h 545"/>
                  <a:gd name="T68" fmla="+- 0 11473 8723"/>
                  <a:gd name="T69" fmla="*/ T68 w 2791"/>
                  <a:gd name="T70" fmla="+- 0 653 405"/>
                  <a:gd name="T71" fmla="*/ 653 h 545"/>
                  <a:gd name="T72" fmla="+- 0 11489 8723"/>
                  <a:gd name="T73" fmla="*/ T72 w 2791"/>
                  <a:gd name="T74" fmla="+- 0 644 405"/>
                  <a:gd name="T75" fmla="*/ 644 h 545"/>
                  <a:gd name="T76" fmla="+- 0 11502 8723"/>
                  <a:gd name="T77" fmla="*/ T76 w 2791"/>
                  <a:gd name="T78" fmla="+- 0 637 405"/>
                  <a:gd name="T79" fmla="*/ 637 h 545"/>
                  <a:gd name="T80" fmla="+- 0 11510 8723"/>
                  <a:gd name="T81" fmla="*/ T80 w 2791"/>
                  <a:gd name="T82" fmla="+- 0 632 405"/>
                  <a:gd name="T83" fmla="*/ 632 h 545"/>
                  <a:gd name="T84" fmla="+- 0 11514 8723"/>
                  <a:gd name="T85" fmla="*/ T84 w 2791"/>
                  <a:gd name="T86" fmla="+- 0 629 405"/>
                  <a:gd name="T87" fmla="*/ 629 h 545"/>
                  <a:gd name="T88" fmla="+- 0 11514 8723"/>
                  <a:gd name="T89" fmla="*/ T88 w 2791"/>
                  <a:gd name="T90" fmla="+- 0 583 405"/>
                  <a:gd name="T91" fmla="*/ 583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2791" h="545">
                    <a:moveTo>
                      <a:pt x="2791" y="178"/>
                    </a:moveTo>
                    <a:lnTo>
                      <a:pt x="544" y="178"/>
                    </a:lnTo>
                    <a:lnTo>
                      <a:pt x="538" y="198"/>
                    </a:lnTo>
                    <a:lnTo>
                      <a:pt x="536" y="218"/>
                    </a:lnTo>
                    <a:lnTo>
                      <a:pt x="538" y="235"/>
                    </a:lnTo>
                    <a:lnTo>
                      <a:pt x="577" y="289"/>
                    </a:lnTo>
                    <a:lnTo>
                      <a:pt x="652" y="313"/>
                    </a:lnTo>
                    <a:lnTo>
                      <a:pt x="674" y="314"/>
                    </a:lnTo>
                    <a:lnTo>
                      <a:pt x="694" y="313"/>
                    </a:lnTo>
                    <a:lnTo>
                      <a:pt x="735" y="310"/>
                    </a:lnTo>
                    <a:lnTo>
                      <a:pt x="755" y="309"/>
                    </a:lnTo>
                    <a:lnTo>
                      <a:pt x="2081" y="309"/>
                    </a:lnTo>
                    <a:lnTo>
                      <a:pt x="2092" y="291"/>
                    </a:lnTo>
                    <a:lnTo>
                      <a:pt x="2102" y="271"/>
                    </a:lnTo>
                    <a:lnTo>
                      <a:pt x="2458" y="271"/>
                    </a:lnTo>
                    <a:lnTo>
                      <a:pt x="2462" y="266"/>
                    </a:lnTo>
                    <a:lnTo>
                      <a:pt x="2477" y="248"/>
                    </a:lnTo>
                    <a:lnTo>
                      <a:pt x="2750" y="248"/>
                    </a:lnTo>
                    <a:lnTo>
                      <a:pt x="2766" y="239"/>
                    </a:lnTo>
                    <a:lnTo>
                      <a:pt x="2779" y="232"/>
                    </a:lnTo>
                    <a:lnTo>
                      <a:pt x="2787" y="227"/>
                    </a:lnTo>
                    <a:lnTo>
                      <a:pt x="2791" y="224"/>
                    </a:lnTo>
                    <a:lnTo>
                      <a:pt x="2791" y="178"/>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2" name="Freeform 105">
                <a:extLst>
                  <a:ext uri="{FF2B5EF4-FFF2-40B4-BE49-F238E27FC236}">
                    <a16:creationId xmlns:a16="http://schemas.microsoft.com/office/drawing/2014/main" id="{9965B173-262C-194A-9BC1-8E282C22A655}"/>
                  </a:ext>
                </a:extLst>
              </p:cNvPr>
              <p:cNvSpPr>
                <a:spLocks/>
              </p:cNvSpPr>
              <p:nvPr/>
            </p:nvSpPr>
            <p:spPr bwMode="auto">
              <a:xfrm>
                <a:off x="8723" y="406"/>
                <a:ext cx="2791" cy="544"/>
              </a:xfrm>
              <a:custGeom>
                <a:avLst/>
                <a:gdLst>
                  <a:gd name="T0" fmla="+- 0 11473 8723"/>
                  <a:gd name="T1" fmla="*/ T0 w 2791"/>
                  <a:gd name="T2" fmla="+- 0 653 405"/>
                  <a:gd name="T3" fmla="*/ 653 h 545"/>
                  <a:gd name="T4" fmla="+- 0 11200 8723"/>
                  <a:gd name="T5" fmla="*/ T4 w 2791"/>
                  <a:gd name="T6" fmla="+- 0 653 405"/>
                  <a:gd name="T7" fmla="*/ 653 h 545"/>
                  <a:gd name="T8" fmla="+- 0 11213 8723"/>
                  <a:gd name="T9" fmla="*/ T8 w 2791"/>
                  <a:gd name="T10" fmla="+- 0 667 405"/>
                  <a:gd name="T11" fmla="*/ 667 h 545"/>
                  <a:gd name="T12" fmla="+- 0 11284 8723"/>
                  <a:gd name="T13" fmla="*/ T12 w 2791"/>
                  <a:gd name="T14" fmla="+- 0 698 405"/>
                  <a:gd name="T15" fmla="*/ 698 h 545"/>
                  <a:gd name="T16" fmla="+- 0 11332 8723"/>
                  <a:gd name="T17" fmla="*/ T16 w 2791"/>
                  <a:gd name="T18" fmla="+- 0 701 405"/>
                  <a:gd name="T19" fmla="*/ 701 h 545"/>
                  <a:gd name="T20" fmla="+- 0 11359 8723"/>
                  <a:gd name="T21" fmla="*/ T20 w 2791"/>
                  <a:gd name="T22" fmla="+- 0 697 405"/>
                  <a:gd name="T23" fmla="*/ 697 h 545"/>
                  <a:gd name="T24" fmla="+- 0 11433 8723"/>
                  <a:gd name="T25" fmla="*/ T24 w 2791"/>
                  <a:gd name="T26" fmla="+- 0 672 405"/>
                  <a:gd name="T27" fmla="*/ 672 h 545"/>
                  <a:gd name="T28" fmla="+- 0 11473 8723"/>
                  <a:gd name="T29" fmla="*/ T28 w 2791"/>
                  <a:gd name="T30" fmla="+- 0 653 405"/>
                  <a:gd name="T31" fmla="*/ 653 h 54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791" h="545">
                    <a:moveTo>
                      <a:pt x="2750" y="248"/>
                    </a:moveTo>
                    <a:lnTo>
                      <a:pt x="2477" y="248"/>
                    </a:lnTo>
                    <a:lnTo>
                      <a:pt x="2490" y="262"/>
                    </a:lnTo>
                    <a:lnTo>
                      <a:pt x="2561" y="293"/>
                    </a:lnTo>
                    <a:lnTo>
                      <a:pt x="2609" y="296"/>
                    </a:lnTo>
                    <a:lnTo>
                      <a:pt x="2636" y="292"/>
                    </a:lnTo>
                    <a:lnTo>
                      <a:pt x="2710" y="267"/>
                    </a:lnTo>
                    <a:lnTo>
                      <a:pt x="2750" y="248"/>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3" name="Freeform 104">
                <a:extLst>
                  <a:ext uri="{FF2B5EF4-FFF2-40B4-BE49-F238E27FC236}">
                    <a16:creationId xmlns:a16="http://schemas.microsoft.com/office/drawing/2014/main" id="{41048AB6-09D3-8D40-AAE4-9DA0EB7382B3}"/>
                  </a:ext>
                </a:extLst>
              </p:cNvPr>
              <p:cNvSpPr>
                <a:spLocks/>
              </p:cNvSpPr>
              <p:nvPr/>
            </p:nvSpPr>
            <p:spPr bwMode="auto">
              <a:xfrm>
                <a:off x="8723" y="406"/>
                <a:ext cx="2791" cy="544"/>
              </a:xfrm>
              <a:custGeom>
                <a:avLst/>
                <a:gdLst>
                  <a:gd name="T0" fmla="+- 0 11514 8723"/>
                  <a:gd name="T1" fmla="*/ T0 w 2791"/>
                  <a:gd name="T2" fmla="+- 0 504 405"/>
                  <a:gd name="T3" fmla="*/ 504 h 545"/>
                  <a:gd name="T4" fmla="+- 0 8996 8723"/>
                  <a:gd name="T5" fmla="*/ T4 w 2791"/>
                  <a:gd name="T6" fmla="+- 0 504 405"/>
                  <a:gd name="T7" fmla="*/ 504 h 545"/>
                  <a:gd name="T8" fmla="+- 0 8990 8723"/>
                  <a:gd name="T9" fmla="*/ T8 w 2791"/>
                  <a:gd name="T10" fmla="+- 0 520 405"/>
                  <a:gd name="T11" fmla="*/ 520 h 545"/>
                  <a:gd name="T12" fmla="+- 0 8988 8723"/>
                  <a:gd name="T13" fmla="*/ T12 w 2791"/>
                  <a:gd name="T14" fmla="+- 0 536 405"/>
                  <a:gd name="T15" fmla="*/ 536 h 545"/>
                  <a:gd name="T16" fmla="+- 0 8990 8723"/>
                  <a:gd name="T17" fmla="*/ T16 w 2791"/>
                  <a:gd name="T18" fmla="+- 0 550 405"/>
                  <a:gd name="T19" fmla="*/ 550 h 545"/>
                  <a:gd name="T20" fmla="+- 0 9034 8723"/>
                  <a:gd name="T21" fmla="*/ T20 w 2791"/>
                  <a:gd name="T22" fmla="+- 0 594 405"/>
                  <a:gd name="T23" fmla="*/ 594 h 545"/>
                  <a:gd name="T24" fmla="+- 0 9101 8723"/>
                  <a:gd name="T25" fmla="*/ T24 w 2791"/>
                  <a:gd name="T26" fmla="+- 0 609 405"/>
                  <a:gd name="T27" fmla="*/ 609 h 545"/>
                  <a:gd name="T28" fmla="+- 0 9128 8723"/>
                  <a:gd name="T29" fmla="*/ T28 w 2791"/>
                  <a:gd name="T30" fmla="+- 0 611 405"/>
                  <a:gd name="T31" fmla="*/ 611 h 545"/>
                  <a:gd name="T32" fmla="+- 0 9146 8723"/>
                  <a:gd name="T33" fmla="*/ T32 w 2791"/>
                  <a:gd name="T34" fmla="+- 0 610 405"/>
                  <a:gd name="T35" fmla="*/ 610 h 545"/>
                  <a:gd name="T36" fmla="+- 0 9224 8723"/>
                  <a:gd name="T37" fmla="*/ T36 w 2791"/>
                  <a:gd name="T38" fmla="+- 0 596 405"/>
                  <a:gd name="T39" fmla="*/ 596 h 545"/>
                  <a:gd name="T40" fmla="+- 0 9267 8723"/>
                  <a:gd name="T41" fmla="*/ T40 w 2791"/>
                  <a:gd name="T42" fmla="+- 0 583 405"/>
                  <a:gd name="T43" fmla="*/ 583 h 545"/>
                  <a:gd name="T44" fmla="+- 0 11514 8723"/>
                  <a:gd name="T45" fmla="*/ T44 w 2791"/>
                  <a:gd name="T46" fmla="+- 0 583 405"/>
                  <a:gd name="T47" fmla="*/ 583 h 545"/>
                  <a:gd name="T48" fmla="+- 0 11514 8723"/>
                  <a:gd name="T49" fmla="*/ T48 w 2791"/>
                  <a:gd name="T50" fmla="+- 0 504 405"/>
                  <a:gd name="T51" fmla="*/ 504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791" h="545">
                    <a:moveTo>
                      <a:pt x="2791" y="99"/>
                    </a:moveTo>
                    <a:lnTo>
                      <a:pt x="273" y="99"/>
                    </a:lnTo>
                    <a:lnTo>
                      <a:pt x="267" y="115"/>
                    </a:lnTo>
                    <a:lnTo>
                      <a:pt x="265" y="131"/>
                    </a:lnTo>
                    <a:lnTo>
                      <a:pt x="267" y="145"/>
                    </a:lnTo>
                    <a:lnTo>
                      <a:pt x="311" y="189"/>
                    </a:lnTo>
                    <a:lnTo>
                      <a:pt x="378" y="204"/>
                    </a:lnTo>
                    <a:lnTo>
                      <a:pt x="405" y="206"/>
                    </a:lnTo>
                    <a:lnTo>
                      <a:pt x="423" y="205"/>
                    </a:lnTo>
                    <a:lnTo>
                      <a:pt x="501" y="191"/>
                    </a:lnTo>
                    <a:lnTo>
                      <a:pt x="544" y="178"/>
                    </a:lnTo>
                    <a:lnTo>
                      <a:pt x="2791" y="178"/>
                    </a:lnTo>
                    <a:lnTo>
                      <a:pt x="2791" y="99"/>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4" name="Freeform 103">
                <a:extLst>
                  <a:ext uri="{FF2B5EF4-FFF2-40B4-BE49-F238E27FC236}">
                    <a16:creationId xmlns:a16="http://schemas.microsoft.com/office/drawing/2014/main" id="{8EE0A490-80D7-EB47-B08B-AC61031F02A9}"/>
                  </a:ext>
                </a:extLst>
              </p:cNvPr>
              <p:cNvSpPr>
                <a:spLocks/>
              </p:cNvSpPr>
              <p:nvPr/>
            </p:nvSpPr>
            <p:spPr bwMode="auto">
              <a:xfrm>
                <a:off x="8723" y="406"/>
                <a:ext cx="2791" cy="544"/>
              </a:xfrm>
              <a:custGeom>
                <a:avLst/>
                <a:gdLst>
                  <a:gd name="T0" fmla="+- 0 11514 8723"/>
                  <a:gd name="T1" fmla="*/ T0 w 2791"/>
                  <a:gd name="T2" fmla="+- 0 448 405"/>
                  <a:gd name="T3" fmla="*/ 448 h 545"/>
                  <a:gd name="T4" fmla="+- 0 8902 8723"/>
                  <a:gd name="T5" fmla="*/ T4 w 2791"/>
                  <a:gd name="T6" fmla="+- 0 448 405"/>
                  <a:gd name="T7" fmla="*/ 448 h 545"/>
                  <a:gd name="T8" fmla="+- 0 8895 8723"/>
                  <a:gd name="T9" fmla="*/ T8 w 2791"/>
                  <a:gd name="T10" fmla="+- 0 465 405"/>
                  <a:gd name="T11" fmla="*/ 465 h 545"/>
                  <a:gd name="T12" fmla="+- 0 8932 8723"/>
                  <a:gd name="T13" fmla="*/ T12 w 2791"/>
                  <a:gd name="T14" fmla="+- 0 518 405"/>
                  <a:gd name="T15" fmla="*/ 518 h 545"/>
                  <a:gd name="T16" fmla="+- 0 8957 8723"/>
                  <a:gd name="T17" fmla="*/ T16 w 2791"/>
                  <a:gd name="T18" fmla="+- 0 521 405"/>
                  <a:gd name="T19" fmla="*/ 521 h 545"/>
                  <a:gd name="T20" fmla="+- 0 8975 8723"/>
                  <a:gd name="T21" fmla="*/ T20 w 2791"/>
                  <a:gd name="T22" fmla="+- 0 515 405"/>
                  <a:gd name="T23" fmla="*/ 515 h 545"/>
                  <a:gd name="T24" fmla="+- 0 8996 8723"/>
                  <a:gd name="T25" fmla="*/ T24 w 2791"/>
                  <a:gd name="T26" fmla="+- 0 504 405"/>
                  <a:gd name="T27" fmla="*/ 504 h 545"/>
                  <a:gd name="T28" fmla="+- 0 11514 8723"/>
                  <a:gd name="T29" fmla="*/ T28 w 2791"/>
                  <a:gd name="T30" fmla="+- 0 504 405"/>
                  <a:gd name="T31" fmla="*/ 504 h 545"/>
                  <a:gd name="T32" fmla="+- 0 11514 8723"/>
                  <a:gd name="T33" fmla="*/ T32 w 2791"/>
                  <a:gd name="T34" fmla="+- 0 448 405"/>
                  <a:gd name="T35" fmla="*/ 448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91" h="545">
                    <a:moveTo>
                      <a:pt x="2791" y="43"/>
                    </a:moveTo>
                    <a:lnTo>
                      <a:pt x="179" y="43"/>
                    </a:lnTo>
                    <a:lnTo>
                      <a:pt x="172" y="60"/>
                    </a:lnTo>
                    <a:lnTo>
                      <a:pt x="209" y="113"/>
                    </a:lnTo>
                    <a:lnTo>
                      <a:pt x="234" y="116"/>
                    </a:lnTo>
                    <a:lnTo>
                      <a:pt x="252" y="110"/>
                    </a:lnTo>
                    <a:lnTo>
                      <a:pt x="273" y="99"/>
                    </a:lnTo>
                    <a:lnTo>
                      <a:pt x="2791" y="99"/>
                    </a:lnTo>
                    <a:lnTo>
                      <a:pt x="2791" y="43"/>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25" name="Freeform 102">
                <a:extLst>
                  <a:ext uri="{FF2B5EF4-FFF2-40B4-BE49-F238E27FC236}">
                    <a16:creationId xmlns:a16="http://schemas.microsoft.com/office/drawing/2014/main" id="{E741D3DC-ADF6-464E-8A23-0F19F9C38A6D}"/>
                  </a:ext>
                </a:extLst>
              </p:cNvPr>
              <p:cNvSpPr>
                <a:spLocks/>
              </p:cNvSpPr>
              <p:nvPr/>
            </p:nvSpPr>
            <p:spPr bwMode="auto">
              <a:xfrm>
                <a:off x="8723" y="406"/>
                <a:ext cx="2791" cy="544"/>
              </a:xfrm>
              <a:custGeom>
                <a:avLst/>
                <a:gdLst>
                  <a:gd name="T0" fmla="+- 0 11514 8723"/>
                  <a:gd name="T1" fmla="*/ T0 w 2791"/>
                  <a:gd name="T2" fmla="+- 0 405 405"/>
                  <a:gd name="T3" fmla="*/ 405 h 545"/>
                  <a:gd name="T4" fmla="+- 0 8723 8723"/>
                  <a:gd name="T5" fmla="*/ T4 w 2791"/>
                  <a:gd name="T6" fmla="+- 0 405 405"/>
                  <a:gd name="T7" fmla="*/ 405 h 545"/>
                  <a:gd name="T8" fmla="+- 0 8725 8723"/>
                  <a:gd name="T9" fmla="*/ T8 w 2791"/>
                  <a:gd name="T10" fmla="+- 0 407 405"/>
                  <a:gd name="T11" fmla="*/ 407 h 545"/>
                  <a:gd name="T12" fmla="+- 0 8779 8723"/>
                  <a:gd name="T13" fmla="*/ T12 w 2791"/>
                  <a:gd name="T14" fmla="+- 0 453 405"/>
                  <a:gd name="T15" fmla="*/ 453 h 545"/>
                  <a:gd name="T16" fmla="+- 0 8842 8723"/>
                  <a:gd name="T17" fmla="*/ T16 w 2791"/>
                  <a:gd name="T18" fmla="+- 0 466 405"/>
                  <a:gd name="T19" fmla="*/ 466 h 545"/>
                  <a:gd name="T20" fmla="+- 0 8861 8723"/>
                  <a:gd name="T21" fmla="*/ T20 w 2791"/>
                  <a:gd name="T22" fmla="+- 0 463 405"/>
                  <a:gd name="T23" fmla="*/ 463 h 545"/>
                  <a:gd name="T24" fmla="+- 0 8881 8723"/>
                  <a:gd name="T25" fmla="*/ T24 w 2791"/>
                  <a:gd name="T26" fmla="+- 0 457 405"/>
                  <a:gd name="T27" fmla="*/ 457 h 545"/>
                  <a:gd name="T28" fmla="+- 0 8902 8723"/>
                  <a:gd name="T29" fmla="*/ T28 w 2791"/>
                  <a:gd name="T30" fmla="+- 0 448 405"/>
                  <a:gd name="T31" fmla="*/ 448 h 545"/>
                  <a:gd name="T32" fmla="+- 0 11514 8723"/>
                  <a:gd name="T33" fmla="*/ T32 w 2791"/>
                  <a:gd name="T34" fmla="+- 0 448 405"/>
                  <a:gd name="T35" fmla="*/ 448 h 545"/>
                  <a:gd name="T36" fmla="+- 0 11514 8723"/>
                  <a:gd name="T37" fmla="*/ T36 w 2791"/>
                  <a:gd name="T38" fmla="+- 0 405 405"/>
                  <a:gd name="T39" fmla="*/ 405 h 5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791" h="545">
                    <a:moveTo>
                      <a:pt x="2791" y="0"/>
                    </a:moveTo>
                    <a:lnTo>
                      <a:pt x="0" y="0"/>
                    </a:lnTo>
                    <a:lnTo>
                      <a:pt x="2" y="2"/>
                    </a:lnTo>
                    <a:lnTo>
                      <a:pt x="56" y="48"/>
                    </a:lnTo>
                    <a:lnTo>
                      <a:pt x="119" y="61"/>
                    </a:lnTo>
                    <a:lnTo>
                      <a:pt x="138" y="58"/>
                    </a:lnTo>
                    <a:lnTo>
                      <a:pt x="158" y="52"/>
                    </a:lnTo>
                    <a:lnTo>
                      <a:pt x="179" y="43"/>
                    </a:lnTo>
                    <a:lnTo>
                      <a:pt x="2791" y="43"/>
                    </a:lnTo>
                    <a:lnTo>
                      <a:pt x="2791" y="0"/>
                    </a:lnTo>
                    <a:close/>
                  </a:path>
                </a:pathLst>
              </a:custGeom>
              <a:solidFill>
                <a:srgbClr val="B8DBF2"/>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5" name="Group 86">
              <a:extLst>
                <a:ext uri="{FF2B5EF4-FFF2-40B4-BE49-F238E27FC236}">
                  <a16:creationId xmlns:a16="http://schemas.microsoft.com/office/drawing/2014/main" id="{6CC2456A-E1C6-7A49-B60A-46522352DABD}"/>
                </a:ext>
              </a:extLst>
            </p:cNvPr>
            <p:cNvGrpSpPr>
              <a:grpSpLocks/>
            </p:cNvGrpSpPr>
            <p:nvPr/>
          </p:nvGrpSpPr>
          <p:grpSpPr bwMode="auto">
            <a:xfrm>
              <a:off x="6264" y="1158"/>
              <a:ext cx="1119" cy="801"/>
              <a:chOff x="6264" y="1158"/>
              <a:chExt cx="1119" cy="801"/>
            </a:xfrm>
          </p:grpSpPr>
          <p:sp>
            <p:nvSpPr>
              <p:cNvPr id="100" name="Freeform 100">
                <a:extLst>
                  <a:ext uri="{FF2B5EF4-FFF2-40B4-BE49-F238E27FC236}">
                    <a16:creationId xmlns:a16="http://schemas.microsoft.com/office/drawing/2014/main" id="{C29A22D3-3BDB-7B4B-AA9A-D5C4C765C313}"/>
                  </a:ext>
                </a:extLst>
              </p:cNvPr>
              <p:cNvSpPr>
                <a:spLocks/>
              </p:cNvSpPr>
              <p:nvPr/>
            </p:nvSpPr>
            <p:spPr bwMode="auto">
              <a:xfrm>
                <a:off x="6263" y="1158"/>
                <a:ext cx="1119" cy="801"/>
              </a:xfrm>
              <a:custGeom>
                <a:avLst/>
                <a:gdLst>
                  <a:gd name="T0" fmla="+- 0 6326 6264"/>
                  <a:gd name="T1" fmla="*/ T0 w 1119"/>
                  <a:gd name="T2" fmla="+- 0 1170 1158"/>
                  <a:gd name="T3" fmla="*/ 1170 h 801"/>
                  <a:gd name="T4" fmla="+- 0 6265 6264"/>
                  <a:gd name="T5" fmla="*/ T4 w 1119"/>
                  <a:gd name="T6" fmla="+- 0 1222 1158"/>
                  <a:gd name="T7" fmla="*/ 1222 h 801"/>
                  <a:gd name="T8" fmla="+- 0 6264 6264"/>
                  <a:gd name="T9" fmla="*/ T8 w 1119"/>
                  <a:gd name="T10" fmla="+- 0 1958 1158"/>
                  <a:gd name="T11" fmla="*/ 1958 h 801"/>
                  <a:gd name="T12" fmla="+- 0 6265 6264"/>
                  <a:gd name="T13" fmla="*/ T12 w 1119"/>
                  <a:gd name="T14" fmla="+- 0 1958 1158"/>
                  <a:gd name="T15" fmla="*/ 1958 h 801"/>
                  <a:gd name="T16" fmla="+- 0 6266 6264"/>
                  <a:gd name="T17" fmla="*/ T16 w 1119"/>
                  <a:gd name="T18" fmla="+- 0 1619 1158"/>
                  <a:gd name="T19" fmla="*/ 1619 h 801"/>
                  <a:gd name="T20" fmla="+- 0 6271 6264"/>
                  <a:gd name="T21" fmla="*/ T20 w 1119"/>
                  <a:gd name="T22" fmla="+- 0 1612 1158"/>
                  <a:gd name="T23" fmla="*/ 1612 h 801"/>
                  <a:gd name="T24" fmla="+- 0 6331 6264"/>
                  <a:gd name="T25" fmla="*/ T24 w 1119"/>
                  <a:gd name="T26" fmla="+- 0 1555 1158"/>
                  <a:gd name="T27" fmla="*/ 1555 h 801"/>
                  <a:gd name="T28" fmla="+- 0 6401 6264"/>
                  <a:gd name="T29" fmla="*/ T28 w 1119"/>
                  <a:gd name="T30" fmla="+- 0 1519 1158"/>
                  <a:gd name="T31" fmla="*/ 1519 h 801"/>
                  <a:gd name="T32" fmla="+- 0 6428 6264"/>
                  <a:gd name="T33" fmla="*/ T32 w 1119"/>
                  <a:gd name="T34" fmla="+- 0 1516 1158"/>
                  <a:gd name="T35" fmla="*/ 1516 h 801"/>
                  <a:gd name="T36" fmla="+- 0 7038 6264"/>
                  <a:gd name="T37" fmla="*/ T36 w 1119"/>
                  <a:gd name="T38" fmla="+- 0 1516 1158"/>
                  <a:gd name="T39" fmla="*/ 1516 h 801"/>
                  <a:gd name="T40" fmla="+- 0 7038 6264"/>
                  <a:gd name="T41" fmla="*/ T40 w 1119"/>
                  <a:gd name="T42" fmla="+- 0 1500 1158"/>
                  <a:gd name="T43" fmla="*/ 1500 h 801"/>
                  <a:gd name="T44" fmla="+- 0 7033 6264"/>
                  <a:gd name="T45" fmla="*/ T44 w 1119"/>
                  <a:gd name="T46" fmla="+- 0 1481 1158"/>
                  <a:gd name="T47" fmla="*/ 1481 h 801"/>
                  <a:gd name="T48" fmla="+- 0 7024 6264"/>
                  <a:gd name="T49" fmla="*/ T48 w 1119"/>
                  <a:gd name="T50" fmla="+- 0 1463 1158"/>
                  <a:gd name="T51" fmla="*/ 1463 h 801"/>
                  <a:gd name="T52" fmla="+- 0 7012 6264"/>
                  <a:gd name="T53" fmla="*/ T52 w 1119"/>
                  <a:gd name="T54" fmla="+- 0 1447 1158"/>
                  <a:gd name="T55" fmla="*/ 1447 h 801"/>
                  <a:gd name="T56" fmla="+- 0 6996 6264"/>
                  <a:gd name="T57" fmla="*/ T56 w 1119"/>
                  <a:gd name="T58" fmla="+- 0 1434 1158"/>
                  <a:gd name="T59" fmla="*/ 1434 h 801"/>
                  <a:gd name="T60" fmla="+- 0 6994 6264"/>
                  <a:gd name="T61" fmla="*/ T60 w 1119"/>
                  <a:gd name="T62" fmla="+- 0 1433 1158"/>
                  <a:gd name="T63" fmla="*/ 1433 h 801"/>
                  <a:gd name="T64" fmla="+- 0 6978 6264"/>
                  <a:gd name="T65" fmla="*/ T64 w 1119"/>
                  <a:gd name="T66" fmla="+- 0 1425 1158"/>
                  <a:gd name="T67" fmla="*/ 1425 h 801"/>
                  <a:gd name="T68" fmla="+- 0 6973 6264"/>
                  <a:gd name="T69" fmla="*/ T68 w 1119"/>
                  <a:gd name="T70" fmla="+- 0 1424 1158"/>
                  <a:gd name="T71" fmla="*/ 1424 h 801"/>
                  <a:gd name="T72" fmla="+- 0 6895 6264"/>
                  <a:gd name="T73" fmla="*/ T72 w 1119"/>
                  <a:gd name="T74" fmla="+- 0 1424 1158"/>
                  <a:gd name="T75" fmla="*/ 1424 h 801"/>
                  <a:gd name="T76" fmla="+- 0 6902 6264"/>
                  <a:gd name="T77" fmla="*/ T76 w 1119"/>
                  <a:gd name="T78" fmla="+- 0 1404 1158"/>
                  <a:gd name="T79" fmla="*/ 1404 h 801"/>
                  <a:gd name="T80" fmla="+- 0 6904 6264"/>
                  <a:gd name="T81" fmla="*/ T80 w 1119"/>
                  <a:gd name="T82" fmla="+- 0 1385 1158"/>
                  <a:gd name="T83" fmla="*/ 1385 h 801"/>
                  <a:gd name="T84" fmla="+- 0 6904 6264"/>
                  <a:gd name="T85" fmla="*/ T84 w 1119"/>
                  <a:gd name="T86" fmla="+- 0 1366 1158"/>
                  <a:gd name="T87" fmla="*/ 1366 h 801"/>
                  <a:gd name="T88" fmla="+- 0 6900 6264"/>
                  <a:gd name="T89" fmla="*/ T88 w 1119"/>
                  <a:gd name="T90" fmla="+- 0 1349 1158"/>
                  <a:gd name="T91" fmla="*/ 1349 h 801"/>
                  <a:gd name="T92" fmla="+- 0 6893 6264"/>
                  <a:gd name="T93" fmla="*/ T92 w 1119"/>
                  <a:gd name="T94" fmla="+- 0 1333 1158"/>
                  <a:gd name="T95" fmla="*/ 1333 h 801"/>
                  <a:gd name="T96" fmla="+- 0 6883 6264"/>
                  <a:gd name="T97" fmla="*/ T96 w 1119"/>
                  <a:gd name="T98" fmla="+- 0 1318 1158"/>
                  <a:gd name="T99" fmla="*/ 1318 h 801"/>
                  <a:gd name="T100" fmla="+- 0 6871 6264"/>
                  <a:gd name="T101" fmla="*/ T100 w 1119"/>
                  <a:gd name="T102" fmla="+- 0 1305 1158"/>
                  <a:gd name="T103" fmla="*/ 1305 h 801"/>
                  <a:gd name="T104" fmla="+- 0 6869 6264"/>
                  <a:gd name="T105" fmla="*/ T104 w 1119"/>
                  <a:gd name="T106" fmla="+- 0 1303 1158"/>
                  <a:gd name="T107" fmla="*/ 1303 h 801"/>
                  <a:gd name="T108" fmla="+- 0 6712 6264"/>
                  <a:gd name="T109" fmla="*/ T108 w 1119"/>
                  <a:gd name="T110" fmla="+- 0 1303 1158"/>
                  <a:gd name="T111" fmla="*/ 1303 h 801"/>
                  <a:gd name="T112" fmla="+- 0 6711 6264"/>
                  <a:gd name="T113" fmla="*/ T112 w 1119"/>
                  <a:gd name="T114" fmla="+- 0 1281 1158"/>
                  <a:gd name="T115" fmla="*/ 1281 h 801"/>
                  <a:gd name="T116" fmla="+- 0 6710 6264"/>
                  <a:gd name="T117" fmla="*/ T116 w 1119"/>
                  <a:gd name="T118" fmla="+- 0 1279 1158"/>
                  <a:gd name="T119" fmla="*/ 1279 h 801"/>
                  <a:gd name="T120" fmla="+- 0 6616 6264"/>
                  <a:gd name="T121" fmla="*/ T120 w 1119"/>
                  <a:gd name="T122" fmla="+- 0 1279 1158"/>
                  <a:gd name="T123" fmla="*/ 1279 h 801"/>
                  <a:gd name="T124" fmla="+- 0 6615 6264"/>
                  <a:gd name="T125" fmla="*/ T124 w 1119"/>
                  <a:gd name="T126" fmla="+- 0 1256 1158"/>
                  <a:gd name="T127" fmla="*/ 1256 h 801"/>
                  <a:gd name="T128" fmla="+- 0 6609 6264"/>
                  <a:gd name="T129" fmla="*/ T128 w 1119"/>
                  <a:gd name="T130" fmla="+- 0 1234 1158"/>
                  <a:gd name="T131" fmla="*/ 1234 h 801"/>
                  <a:gd name="T132" fmla="+- 0 6600 6264"/>
                  <a:gd name="T133" fmla="*/ T132 w 1119"/>
                  <a:gd name="T134" fmla="+- 0 1215 1158"/>
                  <a:gd name="T135" fmla="*/ 1215 h 801"/>
                  <a:gd name="T136" fmla="+- 0 6587 6264"/>
                  <a:gd name="T137" fmla="*/ T136 w 1119"/>
                  <a:gd name="T138" fmla="+- 0 1199 1158"/>
                  <a:gd name="T139" fmla="*/ 1199 h 801"/>
                  <a:gd name="T140" fmla="+- 0 6586 6264"/>
                  <a:gd name="T141" fmla="*/ T140 w 1119"/>
                  <a:gd name="T142" fmla="+- 0 1197 1158"/>
                  <a:gd name="T143" fmla="*/ 1197 h 801"/>
                  <a:gd name="T144" fmla="+- 0 6372 6264"/>
                  <a:gd name="T145" fmla="*/ T144 w 1119"/>
                  <a:gd name="T146" fmla="+- 0 1197 1158"/>
                  <a:gd name="T147" fmla="*/ 1197 h 801"/>
                  <a:gd name="T148" fmla="+- 0 6357 6264"/>
                  <a:gd name="T149" fmla="*/ T148 w 1119"/>
                  <a:gd name="T150" fmla="+- 0 1181 1158"/>
                  <a:gd name="T151" fmla="*/ 1181 h 801"/>
                  <a:gd name="T152" fmla="+- 0 6341 6264"/>
                  <a:gd name="T153" fmla="*/ T152 w 1119"/>
                  <a:gd name="T154" fmla="+- 0 1173 1158"/>
                  <a:gd name="T155" fmla="*/ 1173 h 801"/>
                  <a:gd name="T156" fmla="+- 0 6326 6264"/>
                  <a:gd name="T157" fmla="*/ T156 w 1119"/>
                  <a:gd name="T158" fmla="+- 0 1170 1158"/>
                  <a:gd name="T159" fmla="*/ 1170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19" h="801">
                    <a:moveTo>
                      <a:pt x="62" y="12"/>
                    </a:moveTo>
                    <a:lnTo>
                      <a:pt x="1" y="64"/>
                    </a:lnTo>
                    <a:lnTo>
                      <a:pt x="0" y="800"/>
                    </a:lnTo>
                    <a:lnTo>
                      <a:pt x="1" y="800"/>
                    </a:lnTo>
                    <a:lnTo>
                      <a:pt x="2" y="461"/>
                    </a:lnTo>
                    <a:lnTo>
                      <a:pt x="7" y="454"/>
                    </a:lnTo>
                    <a:lnTo>
                      <a:pt x="67" y="397"/>
                    </a:lnTo>
                    <a:lnTo>
                      <a:pt x="137" y="361"/>
                    </a:lnTo>
                    <a:lnTo>
                      <a:pt x="164" y="358"/>
                    </a:lnTo>
                    <a:lnTo>
                      <a:pt x="774" y="358"/>
                    </a:lnTo>
                    <a:lnTo>
                      <a:pt x="774" y="342"/>
                    </a:lnTo>
                    <a:lnTo>
                      <a:pt x="769" y="323"/>
                    </a:lnTo>
                    <a:lnTo>
                      <a:pt x="760" y="305"/>
                    </a:lnTo>
                    <a:lnTo>
                      <a:pt x="748" y="289"/>
                    </a:lnTo>
                    <a:lnTo>
                      <a:pt x="732" y="276"/>
                    </a:lnTo>
                    <a:lnTo>
                      <a:pt x="730" y="275"/>
                    </a:lnTo>
                    <a:lnTo>
                      <a:pt x="714" y="267"/>
                    </a:lnTo>
                    <a:lnTo>
                      <a:pt x="709" y="266"/>
                    </a:lnTo>
                    <a:lnTo>
                      <a:pt x="631" y="266"/>
                    </a:lnTo>
                    <a:lnTo>
                      <a:pt x="638" y="246"/>
                    </a:lnTo>
                    <a:lnTo>
                      <a:pt x="640" y="227"/>
                    </a:lnTo>
                    <a:lnTo>
                      <a:pt x="640" y="208"/>
                    </a:lnTo>
                    <a:lnTo>
                      <a:pt x="636" y="191"/>
                    </a:lnTo>
                    <a:lnTo>
                      <a:pt x="629" y="175"/>
                    </a:lnTo>
                    <a:lnTo>
                      <a:pt x="619" y="160"/>
                    </a:lnTo>
                    <a:lnTo>
                      <a:pt x="607" y="147"/>
                    </a:lnTo>
                    <a:lnTo>
                      <a:pt x="605" y="145"/>
                    </a:lnTo>
                    <a:lnTo>
                      <a:pt x="448" y="145"/>
                    </a:lnTo>
                    <a:lnTo>
                      <a:pt x="447" y="123"/>
                    </a:lnTo>
                    <a:lnTo>
                      <a:pt x="446" y="121"/>
                    </a:lnTo>
                    <a:lnTo>
                      <a:pt x="352" y="121"/>
                    </a:lnTo>
                    <a:lnTo>
                      <a:pt x="351" y="98"/>
                    </a:lnTo>
                    <a:lnTo>
                      <a:pt x="345" y="76"/>
                    </a:lnTo>
                    <a:lnTo>
                      <a:pt x="336" y="57"/>
                    </a:lnTo>
                    <a:lnTo>
                      <a:pt x="323" y="41"/>
                    </a:lnTo>
                    <a:lnTo>
                      <a:pt x="322" y="39"/>
                    </a:lnTo>
                    <a:lnTo>
                      <a:pt x="108" y="39"/>
                    </a:lnTo>
                    <a:lnTo>
                      <a:pt x="93" y="23"/>
                    </a:lnTo>
                    <a:lnTo>
                      <a:pt x="77" y="15"/>
                    </a:lnTo>
                    <a:lnTo>
                      <a:pt x="62" y="12"/>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1" name="Freeform 99">
                <a:extLst>
                  <a:ext uri="{FF2B5EF4-FFF2-40B4-BE49-F238E27FC236}">
                    <a16:creationId xmlns:a16="http://schemas.microsoft.com/office/drawing/2014/main" id="{1D67E40F-CDE9-A84D-B850-F4E2D9E2ADE0}"/>
                  </a:ext>
                </a:extLst>
              </p:cNvPr>
              <p:cNvSpPr>
                <a:spLocks/>
              </p:cNvSpPr>
              <p:nvPr/>
            </p:nvSpPr>
            <p:spPr bwMode="auto">
              <a:xfrm>
                <a:off x="6263" y="1158"/>
                <a:ext cx="1119" cy="801"/>
              </a:xfrm>
              <a:custGeom>
                <a:avLst/>
                <a:gdLst>
                  <a:gd name="T0" fmla="+- 0 7154 6264"/>
                  <a:gd name="T1" fmla="*/ T0 w 1119"/>
                  <a:gd name="T2" fmla="+- 0 1664 1158"/>
                  <a:gd name="T3" fmla="*/ 1664 h 801"/>
                  <a:gd name="T4" fmla="+- 0 6793 6264"/>
                  <a:gd name="T5" fmla="*/ T4 w 1119"/>
                  <a:gd name="T6" fmla="+- 0 1664 1158"/>
                  <a:gd name="T7" fmla="*/ 1664 h 801"/>
                  <a:gd name="T8" fmla="+- 0 6811 6264"/>
                  <a:gd name="T9" fmla="*/ T8 w 1119"/>
                  <a:gd name="T10" fmla="+- 0 1674 1158"/>
                  <a:gd name="T11" fmla="*/ 1674 h 801"/>
                  <a:gd name="T12" fmla="+- 0 6826 6264"/>
                  <a:gd name="T13" fmla="*/ T12 w 1119"/>
                  <a:gd name="T14" fmla="+- 0 1688 1158"/>
                  <a:gd name="T15" fmla="*/ 1688 h 801"/>
                  <a:gd name="T16" fmla="+- 0 6837 6264"/>
                  <a:gd name="T17" fmla="*/ T16 w 1119"/>
                  <a:gd name="T18" fmla="+- 0 1707 1158"/>
                  <a:gd name="T19" fmla="*/ 1707 h 801"/>
                  <a:gd name="T20" fmla="+- 0 6844 6264"/>
                  <a:gd name="T21" fmla="*/ T20 w 1119"/>
                  <a:gd name="T22" fmla="+- 0 1728 1158"/>
                  <a:gd name="T23" fmla="*/ 1728 h 801"/>
                  <a:gd name="T24" fmla="+- 0 6848 6264"/>
                  <a:gd name="T25" fmla="*/ T24 w 1119"/>
                  <a:gd name="T26" fmla="+- 0 1750 1158"/>
                  <a:gd name="T27" fmla="*/ 1750 h 801"/>
                  <a:gd name="T28" fmla="+- 0 6848 6264"/>
                  <a:gd name="T29" fmla="*/ T28 w 1119"/>
                  <a:gd name="T30" fmla="+- 0 1772 1158"/>
                  <a:gd name="T31" fmla="*/ 1772 h 801"/>
                  <a:gd name="T32" fmla="+- 0 6863 6264"/>
                  <a:gd name="T33" fmla="*/ T32 w 1119"/>
                  <a:gd name="T34" fmla="+- 0 1752 1158"/>
                  <a:gd name="T35" fmla="*/ 1752 h 801"/>
                  <a:gd name="T36" fmla="+- 0 6911 6264"/>
                  <a:gd name="T37" fmla="*/ T36 w 1119"/>
                  <a:gd name="T38" fmla="+- 0 1707 1158"/>
                  <a:gd name="T39" fmla="*/ 1707 h 801"/>
                  <a:gd name="T40" fmla="+- 0 6982 6264"/>
                  <a:gd name="T41" fmla="*/ T40 w 1119"/>
                  <a:gd name="T42" fmla="+- 0 1677 1158"/>
                  <a:gd name="T43" fmla="*/ 1677 h 801"/>
                  <a:gd name="T44" fmla="+- 0 7020 6264"/>
                  <a:gd name="T45" fmla="*/ T44 w 1119"/>
                  <a:gd name="T46" fmla="+- 0 1674 1158"/>
                  <a:gd name="T47" fmla="*/ 1674 h 801"/>
                  <a:gd name="T48" fmla="+- 0 7135 6264"/>
                  <a:gd name="T49" fmla="*/ T48 w 1119"/>
                  <a:gd name="T50" fmla="+- 0 1674 1158"/>
                  <a:gd name="T51" fmla="*/ 1674 h 801"/>
                  <a:gd name="T52" fmla="+- 0 7142 6264"/>
                  <a:gd name="T53" fmla="*/ T52 w 1119"/>
                  <a:gd name="T54" fmla="+- 0 1669 1158"/>
                  <a:gd name="T55" fmla="*/ 1669 h 801"/>
                  <a:gd name="T56" fmla="+- 0 7154 6264"/>
                  <a:gd name="T57" fmla="*/ T56 w 1119"/>
                  <a:gd name="T58" fmla="+- 0 1664 1158"/>
                  <a:gd name="T59" fmla="*/ 1664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119" h="801">
                    <a:moveTo>
                      <a:pt x="890" y="506"/>
                    </a:moveTo>
                    <a:lnTo>
                      <a:pt x="529" y="506"/>
                    </a:lnTo>
                    <a:lnTo>
                      <a:pt x="547" y="516"/>
                    </a:lnTo>
                    <a:lnTo>
                      <a:pt x="562" y="530"/>
                    </a:lnTo>
                    <a:lnTo>
                      <a:pt x="573" y="549"/>
                    </a:lnTo>
                    <a:lnTo>
                      <a:pt x="580" y="570"/>
                    </a:lnTo>
                    <a:lnTo>
                      <a:pt x="584" y="592"/>
                    </a:lnTo>
                    <a:lnTo>
                      <a:pt x="584" y="614"/>
                    </a:lnTo>
                    <a:lnTo>
                      <a:pt x="599" y="594"/>
                    </a:lnTo>
                    <a:lnTo>
                      <a:pt x="647" y="549"/>
                    </a:lnTo>
                    <a:lnTo>
                      <a:pt x="718" y="519"/>
                    </a:lnTo>
                    <a:lnTo>
                      <a:pt x="756" y="516"/>
                    </a:lnTo>
                    <a:lnTo>
                      <a:pt x="871" y="516"/>
                    </a:lnTo>
                    <a:lnTo>
                      <a:pt x="878" y="511"/>
                    </a:lnTo>
                    <a:lnTo>
                      <a:pt x="890" y="506"/>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2" name="Freeform 98">
                <a:extLst>
                  <a:ext uri="{FF2B5EF4-FFF2-40B4-BE49-F238E27FC236}">
                    <a16:creationId xmlns:a16="http://schemas.microsoft.com/office/drawing/2014/main" id="{16955D8E-5377-D04E-B557-2938499DAFBF}"/>
                  </a:ext>
                </a:extLst>
              </p:cNvPr>
              <p:cNvSpPr>
                <a:spLocks/>
              </p:cNvSpPr>
              <p:nvPr/>
            </p:nvSpPr>
            <p:spPr bwMode="auto">
              <a:xfrm>
                <a:off x="6263" y="1158"/>
                <a:ext cx="1119" cy="801"/>
              </a:xfrm>
              <a:custGeom>
                <a:avLst/>
                <a:gdLst>
                  <a:gd name="T0" fmla="+- 0 7374 6264"/>
                  <a:gd name="T1" fmla="*/ T0 w 1119"/>
                  <a:gd name="T2" fmla="+- 0 1714 1158"/>
                  <a:gd name="T3" fmla="*/ 1714 h 801"/>
                  <a:gd name="T4" fmla="+- 0 7302 6264"/>
                  <a:gd name="T5" fmla="*/ T4 w 1119"/>
                  <a:gd name="T6" fmla="+- 0 1714 1158"/>
                  <a:gd name="T7" fmla="*/ 1714 h 801"/>
                  <a:gd name="T8" fmla="+- 0 7324 6264"/>
                  <a:gd name="T9" fmla="*/ T8 w 1119"/>
                  <a:gd name="T10" fmla="+- 0 1716 1158"/>
                  <a:gd name="T11" fmla="*/ 1716 h 801"/>
                  <a:gd name="T12" fmla="+- 0 7343 6264"/>
                  <a:gd name="T13" fmla="*/ T12 w 1119"/>
                  <a:gd name="T14" fmla="+- 0 1722 1158"/>
                  <a:gd name="T15" fmla="*/ 1722 h 801"/>
                  <a:gd name="T16" fmla="+- 0 7362 6264"/>
                  <a:gd name="T17" fmla="*/ T16 w 1119"/>
                  <a:gd name="T18" fmla="+- 0 1731 1158"/>
                  <a:gd name="T19" fmla="*/ 1731 h 801"/>
                  <a:gd name="T20" fmla="+- 0 7379 6264"/>
                  <a:gd name="T21" fmla="*/ T20 w 1119"/>
                  <a:gd name="T22" fmla="+- 0 1744 1158"/>
                  <a:gd name="T23" fmla="*/ 1744 h 801"/>
                  <a:gd name="T24" fmla="+- 0 7383 6264"/>
                  <a:gd name="T25" fmla="*/ T24 w 1119"/>
                  <a:gd name="T26" fmla="+- 0 1730 1158"/>
                  <a:gd name="T27" fmla="*/ 1730 h 801"/>
                  <a:gd name="T28" fmla="+- 0 7378 6264"/>
                  <a:gd name="T29" fmla="*/ T28 w 1119"/>
                  <a:gd name="T30" fmla="+- 0 1718 1158"/>
                  <a:gd name="T31" fmla="*/ 1718 h 801"/>
                  <a:gd name="T32" fmla="+- 0 7374 6264"/>
                  <a:gd name="T33" fmla="*/ T32 w 1119"/>
                  <a:gd name="T34" fmla="+- 0 1714 1158"/>
                  <a:gd name="T35" fmla="*/ 1714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19" h="801">
                    <a:moveTo>
                      <a:pt x="1110" y="556"/>
                    </a:moveTo>
                    <a:lnTo>
                      <a:pt x="1038" y="556"/>
                    </a:lnTo>
                    <a:lnTo>
                      <a:pt x="1060" y="558"/>
                    </a:lnTo>
                    <a:lnTo>
                      <a:pt x="1079" y="564"/>
                    </a:lnTo>
                    <a:lnTo>
                      <a:pt x="1098" y="573"/>
                    </a:lnTo>
                    <a:lnTo>
                      <a:pt x="1115" y="586"/>
                    </a:lnTo>
                    <a:lnTo>
                      <a:pt x="1119" y="572"/>
                    </a:lnTo>
                    <a:lnTo>
                      <a:pt x="1114" y="560"/>
                    </a:lnTo>
                    <a:lnTo>
                      <a:pt x="1110" y="556"/>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3" name="Freeform 97">
                <a:extLst>
                  <a:ext uri="{FF2B5EF4-FFF2-40B4-BE49-F238E27FC236}">
                    <a16:creationId xmlns:a16="http://schemas.microsoft.com/office/drawing/2014/main" id="{B27FDB71-E1CC-3843-B5CE-CD901ED5F208}"/>
                  </a:ext>
                </a:extLst>
              </p:cNvPr>
              <p:cNvSpPr>
                <a:spLocks/>
              </p:cNvSpPr>
              <p:nvPr/>
            </p:nvSpPr>
            <p:spPr bwMode="auto">
              <a:xfrm>
                <a:off x="6263" y="1158"/>
                <a:ext cx="1119" cy="801"/>
              </a:xfrm>
              <a:custGeom>
                <a:avLst/>
                <a:gdLst>
                  <a:gd name="T0" fmla="+- 0 7324 6264"/>
                  <a:gd name="T1" fmla="*/ T0 w 1119"/>
                  <a:gd name="T2" fmla="+- 0 1658 1158"/>
                  <a:gd name="T3" fmla="*/ 1658 h 801"/>
                  <a:gd name="T4" fmla="+- 0 7188 6264"/>
                  <a:gd name="T5" fmla="*/ T4 w 1119"/>
                  <a:gd name="T6" fmla="+- 0 1658 1158"/>
                  <a:gd name="T7" fmla="*/ 1658 h 801"/>
                  <a:gd name="T8" fmla="+- 0 7208 6264"/>
                  <a:gd name="T9" fmla="*/ T8 w 1119"/>
                  <a:gd name="T10" fmla="+- 0 1662 1158"/>
                  <a:gd name="T11" fmla="*/ 1662 h 801"/>
                  <a:gd name="T12" fmla="+- 0 7226 6264"/>
                  <a:gd name="T13" fmla="*/ T12 w 1119"/>
                  <a:gd name="T14" fmla="+- 0 1670 1158"/>
                  <a:gd name="T15" fmla="*/ 1670 h 801"/>
                  <a:gd name="T16" fmla="+- 0 7243 6264"/>
                  <a:gd name="T17" fmla="*/ T16 w 1119"/>
                  <a:gd name="T18" fmla="+- 0 1683 1158"/>
                  <a:gd name="T19" fmla="*/ 1683 h 801"/>
                  <a:gd name="T20" fmla="+- 0 7256 6264"/>
                  <a:gd name="T21" fmla="*/ T20 w 1119"/>
                  <a:gd name="T22" fmla="+- 0 1701 1158"/>
                  <a:gd name="T23" fmla="*/ 1701 h 801"/>
                  <a:gd name="T24" fmla="+- 0 7265 6264"/>
                  <a:gd name="T25" fmla="*/ T24 w 1119"/>
                  <a:gd name="T26" fmla="+- 0 1723 1158"/>
                  <a:gd name="T27" fmla="*/ 1723 h 801"/>
                  <a:gd name="T28" fmla="+- 0 7283 6264"/>
                  <a:gd name="T29" fmla="*/ T28 w 1119"/>
                  <a:gd name="T30" fmla="+- 0 1715 1158"/>
                  <a:gd name="T31" fmla="*/ 1715 h 801"/>
                  <a:gd name="T32" fmla="+- 0 7303 6264"/>
                  <a:gd name="T33" fmla="*/ T32 w 1119"/>
                  <a:gd name="T34" fmla="+- 0 1707 1158"/>
                  <a:gd name="T35" fmla="*/ 1707 h 801"/>
                  <a:gd name="T36" fmla="+- 0 7314 6264"/>
                  <a:gd name="T37" fmla="*/ T36 w 1119"/>
                  <a:gd name="T38" fmla="+- 0 1688 1158"/>
                  <a:gd name="T39" fmla="*/ 1688 h 801"/>
                  <a:gd name="T40" fmla="+- 0 7321 6264"/>
                  <a:gd name="T41" fmla="*/ T40 w 1119"/>
                  <a:gd name="T42" fmla="+- 0 1670 1158"/>
                  <a:gd name="T43" fmla="*/ 1670 h 801"/>
                  <a:gd name="T44" fmla="+- 0 7324 6264"/>
                  <a:gd name="T45" fmla="*/ T44 w 1119"/>
                  <a:gd name="T46" fmla="+- 0 1658 1158"/>
                  <a:gd name="T47" fmla="*/ 1658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19" h="801">
                    <a:moveTo>
                      <a:pt x="1060" y="500"/>
                    </a:moveTo>
                    <a:lnTo>
                      <a:pt x="924" y="500"/>
                    </a:lnTo>
                    <a:lnTo>
                      <a:pt x="944" y="504"/>
                    </a:lnTo>
                    <a:lnTo>
                      <a:pt x="962" y="512"/>
                    </a:lnTo>
                    <a:lnTo>
                      <a:pt x="979" y="525"/>
                    </a:lnTo>
                    <a:lnTo>
                      <a:pt x="992" y="543"/>
                    </a:lnTo>
                    <a:lnTo>
                      <a:pt x="1001" y="565"/>
                    </a:lnTo>
                    <a:lnTo>
                      <a:pt x="1019" y="557"/>
                    </a:lnTo>
                    <a:lnTo>
                      <a:pt x="1039" y="549"/>
                    </a:lnTo>
                    <a:lnTo>
                      <a:pt x="1050" y="530"/>
                    </a:lnTo>
                    <a:lnTo>
                      <a:pt x="1057" y="512"/>
                    </a:lnTo>
                    <a:lnTo>
                      <a:pt x="1060" y="500"/>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4" name="Freeform 96">
                <a:extLst>
                  <a:ext uri="{FF2B5EF4-FFF2-40B4-BE49-F238E27FC236}">
                    <a16:creationId xmlns:a16="http://schemas.microsoft.com/office/drawing/2014/main" id="{B841F8B1-164D-7F45-9232-D7D9D7DAD03E}"/>
                  </a:ext>
                </a:extLst>
              </p:cNvPr>
              <p:cNvSpPr>
                <a:spLocks/>
              </p:cNvSpPr>
              <p:nvPr/>
            </p:nvSpPr>
            <p:spPr bwMode="auto">
              <a:xfrm>
                <a:off x="6263" y="1158"/>
                <a:ext cx="1119" cy="801"/>
              </a:xfrm>
              <a:custGeom>
                <a:avLst/>
                <a:gdLst>
                  <a:gd name="T0" fmla="+- 0 7135 6264"/>
                  <a:gd name="T1" fmla="*/ T0 w 1119"/>
                  <a:gd name="T2" fmla="+- 0 1674 1158"/>
                  <a:gd name="T3" fmla="*/ 1674 h 801"/>
                  <a:gd name="T4" fmla="+- 0 7020 6264"/>
                  <a:gd name="T5" fmla="*/ T4 w 1119"/>
                  <a:gd name="T6" fmla="+- 0 1674 1158"/>
                  <a:gd name="T7" fmla="*/ 1674 h 801"/>
                  <a:gd name="T8" fmla="+- 0 7040 6264"/>
                  <a:gd name="T9" fmla="*/ T8 w 1119"/>
                  <a:gd name="T10" fmla="+- 0 1678 1158"/>
                  <a:gd name="T11" fmla="*/ 1678 h 801"/>
                  <a:gd name="T12" fmla="+- 0 7059 6264"/>
                  <a:gd name="T13" fmla="*/ T12 w 1119"/>
                  <a:gd name="T14" fmla="+- 0 1685 1158"/>
                  <a:gd name="T15" fmla="*/ 1685 h 801"/>
                  <a:gd name="T16" fmla="+- 0 7077 6264"/>
                  <a:gd name="T17" fmla="*/ T16 w 1119"/>
                  <a:gd name="T18" fmla="+- 0 1694 1158"/>
                  <a:gd name="T19" fmla="*/ 1694 h 801"/>
                  <a:gd name="T20" fmla="+- 0 7094 6264"/>
                  <a:gd name="T21" fmla="*/ T20 w 1119"/>
                  <a:gd name="T22" fmla="+- 0 1706 1158"/>
                  <a:gd name="T23" fmla="*/ 1706 h 801"/>
                  <a:gd name="T24" fmla="+- 0 7109 6264"/>
                  <a:gd name="T25" fmla="*/ T24 w 1119"/>
                  <a:gd name="T26" fmla="+- 0 1720 1158"/>
                  <a:gd name="T27" fmla="*/ 1720 h 801"/>
                  <a:gd name="T28" fmla="+- 0 7113 6264"/>
                  <a:gd name="T29" fmla="*/ T28 w 1119"/>
                  <a:gd name="T30" fmla="+- 0 1698 1158"/>
                  <a:gd name="T31" fmla="*/ 1698 h 801"/>
                  <a:gd name="T32" fmla="+- 0 7125 6264"/>
                  <a:gd name="T33" fmla="*/ T32 w 1119"/>
                  <a:gd name="T34" fmla="+- 0 1681 1158"/>
                  <a:gd name="T35" fmla="*/ 1681 h 801"/>
                  <a:gd name="T36" fmla="+- 0 7135 6264"/>
                  <a:gd name="T37" fmla="*/ T36 w 1119"/>
                  <a:gd name="T38" fmla="+- 0 1674 1158"/>
                  <a:gd name="T39" fmla="*/ 1674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119" h="801">
                    <a:moveTo>
                      <a:pt x="871" y="516"/>
                    </a:moveTo>
                    <a:lnTo>
                      <a:pt x="756" y="516"/>
                    </a:lnTo>
                    <a:lnTo>
                      <a:pt x="776" y="520"/>
                    </a:lnTo>
                    <a:lnTo>
                      <a:pt x="795" y="527"/>
                    </a:lnTo>
                    <a:lnTo>
                      <a:pt x="813" y="536"/>
                    </a:lnTo>
                    <a:lnTo>
                      <a:pt x="830" y="548"/>
                    </a:lnTo>
                    <a:lnTo>
                      <a:pt x="845" y="562"/>
                    </a:lnTo>
                    <a:lnTo>
                      <a:pt x="849" y="540"/>
                    </a:lnTo>
                    <a:lnTo>
                      <a:pt x="861" y="523"/>
                    </a:lnTo>
                    <a:lnTo>
                      <a:pt x="871" y="516"/>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5" name="Freeform 95">
                <a:extLst>
                  <a:ext uri="{FF2B5EF4-FFF2-40B4-BE49-F238E27FC236}">
                    <a16:creationId xmlns:a16="http://schemas.microsoft.com/office/drawing/2014/main" id="{5C6BC67D-3EFF-864E-BB33-9E4923F8C00A}"/>
                  </a:ext>
                </a:extLst>
              </p:cNvPr>
              <p:cNvSpPr>
                <a:spLocks/>
              </p:cNvSpPr>
              <p:nvPr/>
            </p:nvSpPr>
            <p:spPr bwMode="auto">
              <a:xfrm>
                <a:off x="6263" y="1158"/>
                <a:ext cx="1119" cy="801"/>
              </a:xfrm>
              <a:custGeom>
                <a:avLst/>
                <a:gdLst>
                  <a:gd name="T0" fmla="+- 0 7344 6264"/>
                  <a:gd name="T1" fmla="*/ T0 w 1119"/>
                  <a:gd name="T2" fmla="+- 0 1700 1158"/>
                  <a:gd name="T3" fmla="*/ 1700 h 801"/>
                  <a:gd name="T4" fmla="+- 0 7339 6264"/>
                  <a:gd name="T5" fmla="*/ T4 w 1119"/>
                  <a:gd name="T6" fmla="+- 0 1700 1158"/>
                  <a:gd name="T7" fmla="*/ 1700 h 801"/>
                  <a:gd name="T8" fmla="+- 0 7336 6264"/>
                  <a:gd name="T9" fmla="*/ T8 w 1119"/>
                  <a:gd name="T10" fmla="+- 0 1700 1158"/>
                  <a:gd name="T11" fmla="*/ 1700 h 801"/>
                  <a:gd name="T12" fmla="+- 0 7318 6264"/>
                  <a:gd name="T13" fmla="*/ T12 w 1119"/>
                  <a:gd name="T14" fmla="+- 0 1704 1158"/>
                  <a:gd name="T15" fmla="*/ 1704 h 801"/>
                  <a:gd name="T16" fmla="+- 0 7298 6264"/>
                  <a:gd name="T17" fmla="*/ T16 w 1119"/>
                  <a:gd name="T18" fmla="+- 0 1715 1158"/>
                  <a:gd name="T19" fmla="*/ 1715 h 801"/>
                  <a:gd name="T20" fmla="+- 0 7302 6264"/>
                  <a:gd name="T21" fmla="*/ T20 w 1119"/>
                  <a:gd name="T22" fmla="+- 0 1714 1158"/>
                  <a:gd name="T23" fmla="*/ 1714 h 801"/>
                  <a:gd name="T24" fmla="+- 0 7374 6264"/>
                  <a:gd name="T25" fmla="*/ T24 w 1119"/>
                  <a:gd name="T26" fmla="+- 0 1714 1158"/>
                  <a:gd name="T27" fmla="*/ 1714 h 801"/>
                  <a:gd name="T28" fmla="+- 0 7364 6264"/>
                  <a:gd name="T29" fmla="*/ T28 w 1119"/>
                  <a:gd name="T30" fmla="+- 0 1706 1158"/>
                  <a:gd name="T31" fmla="*/ 1706 h 801"/>
                  <a:gd name="T32" fmla="+- 0 7359 6264"/>
                  <a:gd name="T33" fmla="*/ T32 w 1119"/>
                  <a:gd name="T34" fmla="+- 0 1704 1158"/>
                  <a:gd name="T35" fmla="*/ 1704 h 801"/>
                  <a:gd name="T36" fmla="+- 0 7349 6264"/>
                  <a:gd name="T37" fmla="*/ T36 w 1119"/>
                  <a:gd name="T38" fmla="+- 0 1701 1158"/>
                  <a:gd name="T39" fmla="*/ 1701 h 801"/>
                  <a:gd name="T40" fmla="+- 0 7344 6264"/>
                  <a:gd name="T41" fmla="*/ T40 w 1119"/>
                  <a:gd name="T42" fmla="+- 0 1700 1158"/>
                  <a:gd name="T43" fmla="*/ 1700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119" h="801">
                    <a:moveTo>
                      <a:pt x="1080" y="542"/>
                    </a:moveTo>
                    <a:lnTo>
                      <a:pt x="1075" y="542"/>
                    </a:lnTo>
                    <a:lnTo>
                      <a:pt x="1072" y="542"/>
                    </a:lnTo>
                    <a:lnTo>
                      <a:pt x="1054" y="546"/>
                    </a:lnTo>
                    <a:lnTo>
                      <a:pt x="1034" y="557"/>
                    </a:lnTo>
                    <a:lnTo>
                      <a:pt x="1038" y="556"/>
                    </a:lnTo>
                    <a:lnTo>
                      <a:pt x="1110" y="556"/>
                    </a:lnTo>
                    <a:lnTo>
                      <a:pt x="1100" y="548"/>
                    </a:lnTo>
                    <a:lnTo>
                      <a:pt x="1095" y="546"/>
                    </a:lnTo>
                    <a:lnTo>
                      <a:pt x="1085" y="543"/>
                    </a:lnTo>
                    <a:lnTo>
                      <a:pt x="1080" y="542"/>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6" name="Freeform 94">
                <a:extLst>
                  <a:ext uri="{FF2B5EF4-FFF2-40B4-BE49-F238E27FC236}">
                    <a16:creationId xmlns:a16="http://schemas.microsoft.com/office/drawing/2014/main" id="{83511F3D-F58A-B34B-8F85-C0E24595C3E2}"/>
                  </a:ext>
                </a:extLst>
              </p:cNvPr>
              <p:cNvSpPr>
                <a:spLocks/>
              </p:cNvSpPr>
              <p:nvPr/>
            </p:nvSpPr>
            <p:spPr bwMode="auto">
              <a:xfrm>
                <a:off x="6263" y="1158"/>
                <a:ext cx="1119" cy="801"/>
              </a:xfrm>
              <a:custGeom>
                <a:avLst/>
                <a:gdLst>
                  <a:gd name="T0" fmla="+- 0 7185 6264"/>
                  <a:gd name="T1" fmla="*/ T0 w 1119"/>
                  <a:gd name="T2" fmla="+- 0 1590 1158"/>
                  <a:gd name="T3" fmla="*/ 1590 h 801"/>
                  <a:gd name="T4" fmla="+- 0 6636 6264"/>
                  <a:gd name="T5" fmla="*/ T4 w 1119"/>
                  <a:gd name="T6" fmla="+- 0 1590 1158"/>
                  <a:gd name="T7" fmla="*/ 1590 h 801"/>
                  <a:gd name="T8" fmla="+- 0 6651 6264"/>
                  <a:gd name="T9" fmla="*/ T8 w 1119"/>
                  <a:gd name="T10" fmla="+- 0 1595 1158"/>
                  <a:gd name="T11" fmla="*/ 1595 h 801"/>
                  <a:gd name="T12" fmla="+- 0 6664 6264"/>
                  <a:gd name="T13" fmla="*/ T12 w 1119"/>
                  <a:gd name="T14" fmla="+- 0 1605 1158"/>
                  <a:gd name="T15" fmla="*/ 1605 h 801"/>
                  <a:gd name="T16" fmla="+- 0 6675 6264"/>
                  <a:gd name="T17" fmla="*/ T16 w 1119"/>
                  <a:gd name="T18" fmla="+- 0 1618 1158"/>
                  <a:gd name="T19" fmla="*/ 1618 h 801"/>
                  <a:gd name="T20" fmla="+- 0 6684 6264"/>
                  <a:gd name="T21" fmla="*/ T20 w 1119"/>
                  <a:gd name="T22" fmla="+- 0 1636 1158"/>
                  <a:gd name="T23" fmla="*/ 1636 h 801"/>
                  <a:gd name="T24" fmla="+- 0 6688 6264"/>
                  <a:gd name="T25" fmla="*/ T24 w 1119"/>
                  <a:gd name="T26" fmla="+- 0 1657 1158"/>
                  <a:gd name="T27" fmla="*/ 1657 h 801"/>
                  <a:gd name="T28" fmla="+- 0 6689 6264"/>
                  <a:gd name="T29" fmla="*/ T28 w 1119"/>
                  <a:gd name="T30" fmla="+- 0 1681 1158"/>
                  <a:gd name="T31" fmla="*/ 1681 h 801"/>
                  <a:gd name="T32" fmla="+- 0 6684 6264"/>
                  <a:gd name="T33" fmla="*/ T32 w 1119"/>
                  <a:gd name="T34" fmla="+- 0 1707 1158"/>
                  <a:gd name="T35" fmla="*/ 1707 h 801"/>
                  <a:gd name="T36" fmla="+- 0 6702 6264"/>
                  <a:gd name="T37" fmla="*/ T36 w 1119"/>
                  <a:gd name="T38" fmla="+- 0 1693 1158"/>
                  <a:gd name="T39" fmla="*/ 1693 h 801"/>
                  <a:gd name="T40" fmla="+- 0 6773 6264"/>
                  <a:gd name="T41" fmla="*/ T40 w 1119"/>
                  <a:gd name="T42" fmla="+- 0 1664 1158"/>
                  <a:gd name="T43" fmla="*/ 1664 h 801"/>
                  <a:gd name="T44" fmla="+- 0 7154 6264"/>
                  <a:gd name="T45" fmla="*/ T44 w 1119"/>
                  <a:gd name="T46" fmla="+- 0 1664 1158"/>
                  <a:gd name="T47" fmla="*/ 1664 h 801"/>
                  <a:gd name="T48" fmla="+- 0 7164 6264"/>
                  <a:gd name="T49" fmla="*/ T48 w 1119"/>
                  <a:gd name="T50" fmla="+- 0 1661 1158"/>
                  <a:gd name="T51" fmla="*/ 1661 h 801"/>
                  <a:gd name="T52" fmla="+- 0 7188 6264"/>
                  <a:gd name="T53" fmla="*/ T52 w 1119"/>
                  <a:gd name="T54" fmla="+- 0 1658 1158"/>
                  <a:gd name="T55" fmla="*/ 1658 h 801"/>
                  <a:gd name="T56" fmla="+- 0 7324 6264"/>
                  <a:gd name="T57" fmla="*/ T56 w 1119"/>
                  <a:gd name="T58" fmla="+- 0 1658 1158"/>
                  <a:gd name="T59" fmla="*/ 1658 h 801"/>
                  <a:gd name="T60" fmla="+- 0 7325 6264"/>
                  <a:gd name="T61" fmla="*/ T60 w 1119"/>
                  <a:gd name="T62" fmla="+- 0 1653 1158"/>
                  <a:gd name="T63" fmla="*/ 1653 h 801"/>
                  <a:gd name="T64" fmla="+- 0 7325 6264"/>
                  <a:gd name="T65" fmla="*/ T64 w 1119"/>
                  <a:gd name="T66" fmla="+- 0 1652 1158"/>
                  <a:gd name="T67" fmla="*/ 1652 h 801"/>
                  <a:gd name="T68" fmla="+- 0 7324 6264"/>
                  <a:gd name="T69" fmla="*/ T68 w 1119"/>
                  <a:gd name="T70" fmla="+- 0 1633 1158"/>
                  <a:gd name="T71" fmla="*/ 1633 h 801"/>
                  <a:gd name="T72" fmla="+- 0 7317 6264"/>
                  <a:gd name="T73" fmla="*/ T72 w 1119"/>
                  <a:gd name="T74" fmla="+- 0 1614 1158"/>
                  <a:gd name="T75" fmla="*/ 1614 h 801"/>
                  <a:gd name="T76" fmla="+- 0 7314 6264"/>
                  <a:gd name="T77" fmla="*/ T76 w 1119"/>
                  <a:gd name="T78" fmla="+- 0 1610 1158"/>
                  <a:gd name="T79" fmla="*/ 1610 h 801"/>
                  <a:gd name="T80" fmla="+- 0 7186 6264"/>
                  <a:gd name="T81" fmla="*/ T80 w 1119"/>
                  <a:gd name="T82" fmla="+- 0 1610 1158"/>
                  <a:gd name="T83" fmla="*/ 1610 h 801"/>
                  <a:gd name="T84" fmla="+- 0 7186 6264"/>
                  <a:gd name="T85" fmla="*/ T84 w 1119"/>
                  <a:gd name="T86" fmla="+- 0 1605 1158"/>
                  <a:gd name="T87" fmla="*/ 1605 h 801"/>
                  <a:gd name="T88" fmla="+- 0 7187 6264"/>
                  <a:gd name="T89" fmla="*/ T88 w 1119"/>
                  <a:gd name="T90" fmla="+- 0 1596 1158"/>
                  <a:gd name="T91" fmla="*/ 1596 h 801"/>
                  <a:gd name="T92" fmla="+- 0 7185 6264"/>
                  <a:gd name="T93" fmla="*/ T92 w 1119"/>
                  <a:gd name="T94" fmla="+- 0 1590 1158"/>
                  <a:gd name="T95" fmla="*/ 1590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119" h="801">
                    <a:moveTo>
                      <a:pt x="921" y="432"/>
                    </a:moveTo>
                    <a:lnTo>
                      <a:pt x="372" y="432"/>
                    </a:lnTo>
                    <a:lnTo>
                      <a:pt x="387" y="437"/>
                    </a:lnTo>
                    <a:lnTo>
                      <a:pt x="400" y="447"/>
                    </a:lnTo>
                    <a:lnTo>
                      <a:pt x="411" y="460"/>
                    </a:lnTo>
                    <a:lnTo>
                      <a:pt x="420" y="478"/>
                    </a:lnTo>
                    <a:lnTo>
                      <a:pt x="424" y="499"/>
                    </a:lnTo>
                    <a:lnTo>
                      <a:pt x="425" y="523"/>
                    </a:lnTo>
                    <a:lnTo>
                      <a:pt x="420" y="549"/>
                    </a:lnTo>
                    <a:lnTo>
                      <a:pt x="438" y="535"/>
                    </a:lnTo>
                    <a:lnTo>
                      <a:pt x="509" y="506"/>
                    </a:lnTo>
                    <a:lnTo>
                      <a:pt x="890" y="506"/>
                    </a:lnTo>
                    <a:lnTo>
                      <a:pt x="900" y="503"/>
                    </a:lnTo>
                    <a:lnTo>
                      <a:pt x="924" y="500"/>
                    </a:lnTo>
                    <a:lnTo>
                      <a:pt x="1060" y="500"/>
                    </a:lnTo>
                    <a:lnTo>
                      <a:pt x="1061" y="495"/>
                    </a:lnTo>
                    <a:lnTo>
                      <a:pt x="1061" y="494"/>
                    </a:lnTo>
                    <a:lnTo>
                      <a:pt x="1060" y="475"/>
                    </a:lnTo>
                    <a:lnTo>
                      <a:pt x="1053" y="456"/>
                    </a:lnTo>
                    <a:lnTo>
                      <a:pt x="1050" y="452"/>
                    </a:lnTo>
                    <a:lnTo>
                      <a:pt x="922" y="452"/>
                    </a:lnTo>
                    <a:lnTo>
                      <a:pt x="922" y="447"/>
                    </a:lnTo>
                    <a:lnTo>
                      <a:pt x="923" y="438"/>
                    </a:lnTo>
                    <a:lnTo>
                      <a:pt x="921" y="432"/>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7" name="Freeform 93">
                <a:extLst>
                  <a:ext uri="{FF2B5EF4-FFF2-40B4-BE49-F238E27FC236}">
                    <a16:creationId xmlns:a16="http://schemas.microsoft.com/office/drawing/2014/main" id="{2EF2A934-8A55-AA4F-8691-401F08FB60DB}"/>
                  </a:ext>
                </a:extLst>
              </p:cNvPr>
              <p:cNvSpPr>
                <a:spLocks/>
              </p:cNvSpPr>
              <p:nvPr/>
            </p:nvSpPr>
            <p:spPr bwMode="auto">
              <a:xfrm>
                <a:off x="6263" y="1158"/>
                <a:ext cx="1119" cy="801"/>
              </a:xfrm>
              <a:custGeom>
                <a:avLst/>
                <a:gdLst>
                  <a:gd name="T0" fmla="+- 0 7038 6264"/>
                  <a:gd name="T1" fmla="*/ T0 w 1119"/>
                  <a:gd name="T2" fmla="+- 0 1516 1158"/>
                  <a:gd name="T3" fmla="*/ 1516 h 801"/>
                  <a:gd name="T4" fmla="+- 0 6428 6264"/>
                  <a:gd name="T5" fmla="*/ T4 w 1119"/>
                  <a:gd name="T6" fmla="+- 0 1516 1158"/>
                  <a:gd name="T7" fmla="*/ 1516 h 801"/>
                  <a:gd name="T8" fmla="+- 0 6443 6264"/>
                  <a:gd name="T9" fmla="*/ T8 w 1119"/>
                  <a:gd name="T10" fmla="+- 0 1517 1158"/>
                  <a:gd name="T11" fmla="*/ 1517 h 801"/>
                  <a:gd name="T12" fmla="+- 0 6459 6264"/>
                  <a:gd name="T13" fmla="*/ T12 w 1119"/>
                  <a:gd name="T14" fmla="+- 0 1521 1158"/>
                  <a:gd name="T15" fmla="*/ 1521 h 801"/>
                  <a:gd name="T16" fmla="+- 0 6522 6264"/>
                  <a:gd name="T17" fmla="*/ T16 w 1119"/>
                  <a:gd name="T18" fmla="+- 0 1563 1158"/>
                  <a:gd name="T19" fmla="*/ 1563 h 801"/>
                  <a:gd name="T20" fmla="+- 0 6568 6264"/>
                  <a:gd name="T21" fmla="*/ T20 w 1119"/>
                  <a:gd name="T22" fmla="+- 0 1629 1158"/>
                  <a:gd name="T23" fmla="*/ 1629 h 801"/>
                  <a:gd name="T24" fmla="+- 0 6581 6264"/>
                  <a:gd name="T25" fmla="*/ T24 w 1119"/>
                  <a:gd name="T26" fmla="+- 0 1611 1158"/>
                  <a:gd name="T27" fmla="*/ 1611 h 801"/>
                  <a:gd name="T28" fmla="+- 0 6597 6264"/>
                  <a:gd name="T29" fmla="*/ T28 w 1119"/>
                  <a:gd name="T30" fmla="+- 0 1599 1158"/>
                  <a:gd name="T31" fmla="*/ 1599 h 801"/>
                  <a:gd name="T32" fmla="+- 0 6615 6264"/>
                  <a:gd name="T33" fmla="*/ T32 w 1119"/>
                  <a:gd name="T34" fmla="+- 0 1592 1158"/>
                  <a:gd name="T35" fmla="*/ 1592 h 801"/>
                  <a:gd name="T36" fmla="+- 0 6636 6264"/>
                  <a:gd name="T37" fmla="*/ T36 w 1119"/>
                  <a:gd name="T38" fmla="+- 0 1590 1158"/>
                  <a:gd name="T39" fmla="*/ 1590 h 801"/>
                  <a:gd name="T40" fmla="+- 0 7185 6264"/>
                  <a:gd name="T41" fmla="*/ T40 w 1119"/>
                  <a:gd name="T42" fmla="+- 0 1590 1158"/>
                  <a:gd name="T43" fmla="*/ 1590 h 801"/>
                  <a:gd name="T44" fmla="+- 0 7183 6264"/>
                  <a:gd name="T45" fmla="*/ T44 w 1119"/>
                  <a:gd name="T46" fmla="+- 0 1577 1158"/>
                  <a:gd name="T47" fmla="*/ 1577 h 801"/>
                  <a:gd name="T48" fmla="+- 0 7176 6264"/>
                  <a:gd name="T49" fmla="*/ T48 w 1119"/>
                  <a:gd name="T50" fmla="+- 0 1563 1158"/>
                  <a:gd name="T51" fmla="*/ 1563 h 801"/>
                  <a:gd name="T52" fmla="+- 0 7016 6264"/>
                  <a:gd name="T53" fmla="*/ T52 w 1119"/>
                  <a:gd name="T54" fmla="+- 0 1563 1158"/>
                  <a:gd name="T55" fmla="*/ 1563 h 801"/>
                  <a:gd name="T56" fmla="+- 0 7018 6264"/>
                  <a:gd name="T57" fmla="*/ T56 w 1119"/>
                  <a:gd name="T58" fmla="+- 0 1561 1158"/>
                  <a:gd name="T59" fmla="*/ 1561 h 801"/>
                  <a:gd name="T60" fmla="+- 0 7038 6264"/>
                  <a:gd name="T61" fmla="*/ T60 w 1119"/>
                  <a:gd name="T62" fmla="+- 0 1519 1158"/>
                  <a:gd name="T63" fmla="*/ 1519 h 801"/>
                  <a:gd name="T64" fmla="+- 0 7038 6264"/>
                  <a:gd name="T65" fmla="*/ T64 w 1119"/>
                  <a:gd name="T66" fmla="+- 0 1516 1158"/>
                  <a:gd name="T67" fmla="*/ 1516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19" h="801">
                    <a:moveTo>
                      <a:pt x="774" y="358"/>
                    </a:moveTo>
                    <a:lnTo>
                      <a:pt x="164" y="358"/>
                    </a:lnTo>
                    <a:lnTo>
                      <a:pt x="179" y="359"/>
                    </a:lnTo>
                    <a:lnTo>
                      <a:pt x="195" y="363"/>
                    </a:lnTo>
                    <a:lnTo>
                      <a:pt x="258" y="405"/>
                    </a:lnTo>
                    <a:lnTo>
                      <a:pt x="304" y="471"/>
                    </a:lnTo>
                    <a:lnTo>
                      <a:pt x="317" y="453"/>
                    </a:lnTo>
                    <a:lnTo>
                      <a:pt x="333" y="441"/>
                    </a:lnTo>
                    <a:lnTo>
                      <a:pt x="351" y="434"/>
                    </a:lnTo>
                    <a:lnTo>
                      <a:pt x="372" y="432"/>
                    </a:lnTo>
                    <a:lnTo>
                      <a:pt x="921" y="432"/>
                    </a:lnTo>
                    <a:lnTo>
                      <a:pt x="919" y="419"/>
                    </a:lnTo>
                    <a:lnTo>
                      <a:pt x="912" y="405"/>
                    </a:lnTo>
                    <a:lnTo>
                      <a:pt x="752" y="405"/>
                    </a:lnTo>
                    <a:lnTo>
                      <a:pt x="754" y="403"/>
                    </a:lnTo>
                    <a:lnTo>
                      <a:pt x="774" y="361"/>
                    </a:lnTo>
                    <a:lnTo>
                      <a:pt x="774" y="358"/>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8" name="Freeform 92">
                <a:extLst>
                  <a:ext uri="{FF2B5EF4-FFF2-40B4-BE49-F238E27FC236}">
                    <a16:creationId xmlns:a16="http://schemas.microsoft.com/office/drawing/2014/main" id="{F9E23DCB-BC2E-4F49-B613-9854D217C374}"/>
                  </a:ext>
                </a:extLst>
              </p:cNvPr>
              <p:cNvSpPr>
                <a:spLocks/>
              </p:cNvSpPr>
              <p:nvPr/>
            </p:nvSpPr>
            <p:spPr bwMode="auto">
              <a:xfrm>
                <a:off x="6263" y="1158"/>
                <a:ext cx="1119" cy="801"/>
              </a:xfrm>
              <a:custGeom>
                <a:avLst/>
                <a:gdLst>
                  <a:gd name="T0" fmla="+- 0 7261 6264"/>
                  <a:gd name="T1" fmla="*/ T0 w 1119"/>
                  <a:gd name="T2" fmla="+- 0 1583 1158"/>
                  <a:gd name="T3" fmla="*/ 1583 h 801"/>
                  <a:gd name="T4" fmla="+- 0 7243 6264"/>
                  <a:gd name="T5" fmla="*/ T4 w 1119"/>
                  <a:gd name="T6" fmla="+- 0 1584 1158"/>
                  <a:gd name="T7" fmla="*/ 1584 h 801"/>
                  <a:gd name="T8" fmla="+- 0 7225 6264"/>
                  <a:gd name="T9" fmla="*/ T8 w 1119"/>
                  <a:gd name="T10" fmla="+- 0 1589 1158"/>
                  <a:gd name="T11" fmla="*/ 1589 h 801"/>
                  <a:gd name="T12" fmla="+- 0 7206 6264"/>
                  <a:gd name="T13" fmla="*/ T12 w 1119"/>
                  <a:gd name="T14" fmla="+- 0 1598 1158"/>
                  <a:gd name="T15" fmla="*/ 1598 h 801"/>
                  <a:gd name="T16" fmla="+- 0 7186 6264"/>
                  <a:gd name="T17" fmla="*/ T16 w 1119"/>
                  <a:gd name="T18" fmla="+- 0 1610 1158"/>
                  <a:gd name="T19" fmla="*/ 1610 h 801"/>
                  <a:gd name="T20" fmla="+- 0 7314 6264"/>
                  <a:gd name="T21" fmla="*/ T20 w 1119"/>
                  <a:gd name="T22" fmla="+- 0 1610 1158"/>
                  <a:gd name="T23" fmla="*/ 1610 h 801"/>
                  <a:gd name="T24" fmla="+- 0 7304 6264"/>
                  <a:gd name="T25" fmla="*/ T24 w 1119"/>
                  <a:gd name="T26" fmla="+- 0 1598 1158"/>
                  <a:gd name="T27" fmla="*/ 1598 h 801"/>
                  <a:gd name="T28" fmla="+- 0 7286 6264"/>
                  <a:gd name="T29" fmla="*/ T28 w 1119"/>
                  <a:gd name="T30" fmla="+- 0 1588 1158"/>
                  <a:gd name="T31" fmla="*/ 1588 h 801"/>
                  <a:gd name="T32" fmla="+- 0 7265 6264"/>
                  <a:gd name="T33" fmla="*/ T32 w 1119"/>
                  <a:gd name="T34" fmla="+- 0 1583 1158"/>
                  <a:gd name="T35" fmla="*/ 1583 h 801"/>
                  <a:gd name="T36" fmla="+- 0 7261 6264"/>
                  <a:gd name="T37" fmla="*/ T36 w 1119"/>
                  <a:gd name="T38" fmla="+- 0 1583 1158"/>
                  <a:gd name="T39" fmla="*/ 1583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119" h="801">
                    <a:moveTo>
                      <a:pt x="997" y="425"/>
                    </a:moveTo>
                    <a:lnTo>
                      <a:pt x="979" y="426"/>
                    </a:lnTo>
                    <a:lnTo>
                      <a:pt x="961" y="431"/>
                    </a:lnTo>
                    <a:lnTo>
                      <a:pt x="942" y="440"/>
                    </a:lnTo>
                    <a:lnTo>
                      <a:pt x="922" y="452"/>
                    </a:lnTo>
                    <a:lnTo>
                      <a:pt x="1050" y="452"/>
                    </a:lnTo>
                    <a:lnTo>
                      <a:pt x="1040" y="440"/>
                    </a:lnTo>
                    <a:lnTo>
                      <a:pt x="1022" y="430"/>
                    </a:lnTo>
                    <a:lnTo>
                      <a:pt x="1001" y="425"/>
                    </a:lnTo>
                    <a:lnTo>
                      <a:pt x="997" y="425"/>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09" name="Freeform 91">
                <a:extLst>
                  <a:ext uri="{FF2B5EF4-FFF2-40B4-BE49-F238E27FC236}">
                    <a16:creationId xmlns:a16="http://schemas.microsoft.com/office/drawing/2014/main" id="{70952A5D-5614-F944-89F4-C61BFA28C0CF}"/>
                  </a:ext>
                </a:extLst>
              </p:cNvPr>
              <p:cNvSpPr>
                <a:spLocks/>
              </p:cNvSpPr>
              <p:nvPr/>
            </p:nvSpPr>
            <p:spPr bwMode="auto">
              <a:xfrm>
                <a:off x="6263" y="1158"/>
                <a:ext cx="1119" cy="801"/>
              </a:xfrm>
              <a:custGeom>
                <a:avLst/>
                <a:gdLst>
                  <a:gd name="T0" fmla="+- 0 7113 6264"/>
                  <a:gd name="T1" fmla="*/ T0 w 1119"/>
                  <a:gd name="T2" fmla="+- 0 1528 1158"/>
                  <a:gd name="T3" fmla="*/ 1528 h 801"/>
                  <a:gd name="T4" fmla="+- 0 7038 6264"/>
                  <a:gd name="T5" fmla="*/ T4 w 1119"/>
                  <a:gd name="T6" fmla="+- 0 1550 1158"/>
                  <a:gd name="T7" fmla="*/ 1550 h 801"/>
                  <a:gd name="T8" fmla="+- 0 7016 6264"/>
                  <a:gd name="T9" fmla="*/ T8 w 1119"/>
                  <a:gd name="T10" fmla="+- 0 1563 1158"/>
                  <a:gd name="T11" fmla="*/ 1563 h 801"/>
                  <a:gd name="T12" fmla="+- 0 7176 6264"/>
                  <a:gd name="T13" fmla="*/ T12 w 1119"/>
                  <a:gd name="T14" fmla="+- 0 1563 1158"/>
                  <a:gd name="T15" fmla="*/ 1563 h 801"/>
                  <a:gd name="T16" fmla="+- 0 7174 6264"/>
                  <a:gd name="T17" fmla="*/ T16 w 1119"/>
                  <a:gd name="T18" fmla="+- 0 1559 1158"/>
                  <a:gd name="T19" fmla="*/ 1559 h 801"/>
                  <a:gd name="T20" fmla="+- 0 7159 6264"/>
                  <a:gd name="T21" fmla="*/ T20 w 1119"/>
                  <a:gd name="T22" fmla="+- 0 1543 1158"/>
                  <a:gd name="T23" fmla="*/ 1543 h 801"/>
                  <a:gd name="T24" fmla="+- 0 7139 6264"/>
                  <a:gd name="T25" fmla="*/ T24 w 1119"/>
                  <a:gd name="T26" fmla="+- 0 1533 1158"/>
                  <a:gd name="T27" fmla="*/ 1533 h 801"/>
                  <a:gd name="T28" fmla="+- 0 7113 6264"/>
                  <a:gd name="T29" fmla="*/ T28 w 1119"/>
                  <a:gd name="T30" fmla="+- 0 1528 1158"/>
                  <a:gd name="T31" fmla="*/ 1528 h 80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119" h="801">
                    <a:moveTo>
                      <a:pt x="849" y="370"/>
                    </a:moveTo>
                    <a:lnTo>
                      <a:pt x="774" y="392"/>
                    </a:lnTo>
                    <a:lnTo>
                      <a:pt x="752" y="405"/>
                    </a:lnTo>
                    <a:lnTo>
                      <a:pt x="912" y="405"/>
                    </a:lnTo>
                    <a:lnTo>
                      <a:pt x="910" y="401"/>
                    </a:lnTo>
                    <a:lnTo>
                      <a:pt x="895" y="385"/>
                    </a:lnTo>
                    <a:lnTo>
                      <a:pt x="875" y="375"/>
                    </a:lnTo>
                    <a:lnTo>
                      <a:pt x="849" y="370"/>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0" name="Freeform 90">
                <a:extLst>
                  <a:ext uri="{FF2B5EF4-FFF2-40B4-BE49-F238E27FC236}">
                    <a16:creationId xmlns:a16="http://schemas.microsoft.com/office/drawing/2014/main" id="{EF034EF9-45D1-0A49-B974-9AFDF22EB909}"/>
                  </a:ext>
                </a:extLst>
              </p:cNvPr>
              <p:cNvSpPr>
                <a:spLocks/>
              </p:cNvSpPr>
              <p:nvPr/>
            </p:nvSpPr>
            <p:spPr bwMode="auto">
              <a:xfrm>
                <a:off x="6263" y="1158"/>
                <a:ext cx="1119" cy="801"/>
              </a:xfrm>
              <a:custGeom>
                <a:avLst/>
                <a:gdLst>
                  <a:gd name="T0" fmla="+- 0 6935 6264"/>
                  <a:gd name="T1" fmla="*/ T0 w 1119"/>
                  <a:gd name="T2" fmla="+- 0 1419 1158"/>
                  <a:gd name="T3" fmla="*/ 1419 h 801"/>
                  <a:gd name="T4" fmla="+- 0 6914 6264"/>
                  <a:gd name="T5" fmla="*/ T4 w 1119"/>
                  <a:gd name="T6" fmla="+- 0 1421 1158"/>
                  <a:gd name="T7" fmla="*/ 1421 h 801"/>
                  <a:gd name="T8" fmla="+- 0 6895 6264"/>
                  <a:gd name="T9" fmla="*/ T8 w 1119"/>
                  <a:gd name="T10" fmla="+- 0 1424 1158"/>
                  <a:gd name="T11" fmla="*/ 1424 h 801"/>
                  <a:gd name="T12" fmla="+- 0 6973 6264"/>
                  <a:gd name="T13" fmla="*/ T12 w 1119"/>
                  <a:gd name="T14" fmla="+- 0 1424 1158"/>
                  <a:gd name="T15" fmla="*/ 1424 h 801"/>
                  <a:gd name="T16" fmla="+- 0 6959 6264"/>
                  <a:gd name="T17" fmla="*/ T16 w 1119"/>
                  <a:gd name="T18" fmla="+- 0 1420 1158"/>
                  <a:gd name="T19" fmla="*/ 1420 h 801"/>
                  <a:gd name="T20" fmla="+- 0 6935 6264"/>
                  <a:gd name="T21" fmla="*/ T20 w 1119"/>
                  <a:gd name="T22" fmla="+- 0 1419 1158"/>
                  <a:gd name="T23" fmla="*/ 1419 h 801"/>
                </a:gdLst>
                <a:ahLst/>
                <a:cxnLst>
                  <a:cxn ang="0">
                    <a:pos x="T1" y="T3"/>
                  </a:cxn>
                  <a:cxn ang="0">
                    <a:pos x="T5" y="T7"/>
                  </a:cxn>
                  <a:cxn ang="0">
                    <a:pos x="T9" y="T11"/>
                  </a:cxn>
                  <a:cxn ang="0">
                    <a:pos x="T13" y="T15"/>
                  </a:cxn>
                  <a:cxn ang="0">
                    <a:pos x="T17" y="T19"/>
                  </a:cxn>
                  <a:cxn ang="0">
                    <a:pos x="T21" y="T23"/>
                  </a:cxn>
                </a:cxnLst>
                <a:rect l="0" t="0" r="r" b="b"/>
                <a:pathLst>
                  <a:path w="1119" h="801">
                    <a:moveTo>
                      <a:pt x="671" y="261"/>
                    </a:moveTo>
                    <a:lnTo>
                      <a:pt x="650" y="263"/>
                    </a:lnTo>
                    <a:lnTo>
                      <a:pt x="631" y="266"/>
                    </a:lnTo>
                    <a:lnTo>
                      <a:pt x="709" y="266"/>
                    </a:lnTo>
                    <a:lnTo>
                      <a:pt x="695" y="262"/>
                    </a:lnTo>
                    <a:lnTo>
                      <a:pt x="671" y="261"/>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1" name="Freeform 89">
                <a:extLst>
                  <a:ext uri="{FF2B5EF4-FFF2-40B4-BE49-F238E27FC236}">
                    <a16:creationId xmlns:a16="http://schemas.microsoft.com/office/drawing/2014/main" id="{6EB834B0-8E00-5A40-9231-2BED408932EE}"/>
                  </a:ext>
                </a:extLst>
              </p:cNvPr>
              <p:cNvSpPr>
                <a:spLocks/>
              </p:cNvSpPr>
              <p:nvPr/>
            </p:nvSpPr>
            <p:spPr bwMode="auto">
              <a:xfrm>
                <a:off x="6263" y="1158"/>
                <a:ext cx="1119" cy="801"/>
              </a:xfrm>
              <a:custGeom>
                <a:avLst/>
                <a:gdLst>
                  <a:gd name="T0" fmla="+- 0 6786 6264"/>
                  <a:gd name="T1" fmla="*/ T0 w 1119"/>
                  <a:gd name="T2" fmla="+- 0 1273 1158"/>
                  <a:gd name="T3" fmla="*/ 1273 h 801"/>
                  <a:gd name="T4" fmla="+- 0 6766 6264"/>
                  <a:gd name="T5" fmla="*/ T4 w 1119"/>
                  <a:gd name="T6" fmla="+- 0 1276 1158"/>
                  <a:gd name="T7" fmla="*/ 1276 h 801"/>
                  <a:gd name="T8" fmla="+- 0 6747 6264"/>
                  <a:gd name="T9" fmla="*/ T8 w 1119"/>
                  <a:gd name="T10" fmla="+- 0 1283 1158"/>
                  <a:gd name="T11" fmla="*/ 1283 h 801"/>
                  <a:gd name="T12" fmla="+- 0 6728 6264"/>
                  <a:gd name="T13" fmla="*/ T12 w 1119"/>
                  <a:gd name="T14" fmla="+- 0 1292 1158"/>
                  <a:gd name="T15" fmla="*/ 1292 h 801"/>
                  <a:gd name="T16" fmla="+- 0 6712 6264"/>
                  <a:gd name="T17" fmla="*/ T16 w 1119"/>
                  <a:gd name="T18" fmla="+- 0 1303 1158"/>
                  <a:gd name="T19" fmla="*/ 1303 h 801"/>
                  <a:gd name="T20" fmla="+- 0 6869 6264"/>
                  <a:gd name="T21" fmla="*/ T20 w 1119"/>
                  <a:gd name="T22" fmla="+- 0 1303 1158"/>
                  <a:gd name="T23" fmla="*/ 1303 h 801"/>
                  <a:gd name="T24" fmla="+- 0 6806 6264"/>
                  <a:gd name="T25" fmla="*/ T24 w 1119"/>
                  <a:gd name="T26" fmla="+- 0 1274 1158"/>
                  <a:gd name="T27" fmla="*/ 1274 h 801"/>
                  <a:gd name="T28" fmla="+- 0 6786 6264"/>
                  <a:gd name="T29" fmla="*/ T28 w 1119"/>
                  <a:gd name="T30" fmla="+- 0 1273 1158"/>
                  <a:gd name="T31" fmla="*/ 1273 h 80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119" h="801">
                    <a:moveTo>
                      <a:pt x="522" y="115"/>
                    </a:moveTo>
                    <a:lnTo>
                      <a:pt x="502" y="118"/>
                    </a:lnTo>
                    <a:lnTo>
                      <a:pt x="483" y="125"/>
                    </a:lnTo>
                    <a:lnTo>
                      <a:pt x="464" y="134"/>
                    </a:lnTo>
                    <a:lnTo>
                      <a:pt x="448" y="145"/>
                    </a:lnTo>
                    <a:lnTo>
                      <a:pt x="605" y="145"/>
                    </a:lnTo>
                    <a:lnTo>
                      <a:pt x="542" y="116"/>
                    </a:lnTo>
                    <a:lnTo>
                      <a:pt x="522" y="115"/>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2" name="Freeform 88">
                <a:extLst>
                  <a:ext uri="{FF2B5EF4-FFF2-40B4-BE49-F238E27FC236}">
                    <a16:creationId xmlns:a16="http://schemas.microsoft.com/office/drawing/2014/main" id="{F10EB93F-8885-2B4D-ACEE-783955E45055}"/>
                  </a:ext>
                </a:extLst>
              </p:cNvPr>
              <p:cNvSpPr>
                <a:spLocks/>
              </p:cNvSpPr>
              <p:nvPr/>
            </p:nvSpPr>
            <p:spPr bwMode="auto">
              <a:xfrm>
                <a:off x="6263" y="1158"/>
                <a:ext cx="1119" cy="801"/>
              </a:xfrm>
              <a:custGeom>
                <a:avLst/>
                <a:gdLst>
                  <a:gd name="T0" fmla="+- 0 6659 6264"/>
                  <a:gd name="T1" fmla="*/ T0 w 1119"/>
                  <a:gd name="T2" fmla="+- 0 1234 1158"/>
                  <a:gd name="T3" fmla="*/ 1234 h 801"/>
                  <a:gd name="T4" fmla="+- 0 6642 6264"/>
                  <a:gd name="T5" fmla="*/ T4 w 1119"/>
                  <a:gd name="T6" fmla="+- 0 1240 1158"/>
                  <a:gd name="T7" fmla="*/ 1240 h 801"/>
                  <a:gd name="T8" fmla="+- 0 6627 6264"/>
                  <a:gd name="T9" fmla="*/ T8 w 1119"/>
                  <a:gd name="T10" fmla="+- 0 1255 1158"/>
                  <a:gd name="T11" fmla="*/ 1255 h 801"/>
                  <a:gd name="T12" fmla="+- 0 6616 6264"/>
                  <a:gd name="T13" fmla="*/ T12 w 1119"/>
                  <a:gd name="T14" fmla="+- 0 1279 1158"/>
                  <a:gd name="T15" fmla="*/ 1279 h 801"/>
                  <a:gd name="T16" fmla="+- 0 6710 6264"/>
                  <a:gd name="T17" fmla="*/ T16 w 1119"/>
                  <a:gd name="T18" fmla="+- 0 1279 1158"/>
                  <a:gd name="T19" fmla="*/ 1279 h 801"/>
                  <a:gd name="T20" fmla="+- 0 6704 6264"/>
                  <a:gd name="T21" fmla="*/ T20 w 1119"/>
                  <a:gd name="T22" fmla="+- 0 1262 1158"/>
                  <a:gd name="T23" fmla="*/ 1262 h 801"/>
                  <a:gd name="T24" fmla="+- 0 6692 6264"/>
                  <a:gd name="T25" fmla="*/ T24 w 1119"/>
                  <a:gd name="T26" fmla="+- 0 1247 1158"/>
                  <a:gd name="T27" fmla="*/ 1247 h 801"/>
                  <a:gd name="T28" fmla="+- 0 6676 6264"/>
                  <a:gd name="T29" fmla="*/ T28 w 1119"/>
                  <a:gd name="T30" fmla="+- 0 1238 1158"/>
                  <a:gd name="T31" fmla="*/ 1238 h 801"/>
                  <a:gd name="T32" fmla="+- 0 6659 6264"/>
                  <a:gd name="T33" fmla="*/ T32 w 1119"/>
                  <a:gd name="T34" fmla="+- 0 1234 1158"/>
                  <a:gd name="T35" fmla="*/ 1234 h 8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19" h="801">
                    <a:moveTo>
                      <a:pt x="395" y="76"/>
                    </a:moveTo>
                    <a:lnTo>
                      <a:pt x="378" y="82"/>
                    </a:lnTo>
                    <a:lnTo>
                      <a:pt x="363" y="97"/>
                    </a:lnTo>
                    <a:lnTo>
                      <a:pt x="352" y="121"/>
                    </a:lnTo>
                    <a:lnTo>
                      <a:pt x="446" y="121"/>
                    </a:lnTo>
                    <a:lnTo>
                      <a:pt x="440" y="104"/>
                    </a:lnTo>
                    <a:lnTo>
                      <a:pt x="428" y="89"/>
                    </a:lnTo>
                    <a:lnTo>
                      <a:pt x="412" y="80"/>
                    </a:lnTo>
                    <a:lnTo>
                      <a:pt x="395" y="76"/>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113" name="Freeform 87">
                <a:extLst>
                  <a:ext uri="{FF2B5EF4-FFF2-40B4-BE49-F238E27FC236}">
                    <a16:creationId xmlns:a16="http://schemas.microsoft.com/office/drawing/2014/main" id="{C7C11DB5-8FE8-B041-A892-CAA10F066B61}"/>
                  </a:ext>
                </a:extLst>
              </p:cNvPr>
              <p:cNvSpPr>
                <a:spLocks/>
              </p:cNvSpPr>
              <p:nvPr/>
            </p:nvSpPr>
            <p:spPr bwMode="auto">
              <a:xfrm>
                <a:off x="6263" y="1158"/>
                <a:ext cx="1119" cy="801"/>
              </a:xfrm>
              <a:custGeom>
                <a:avLst/>
                <a:gdLst>
                  <a:gd name="T0" fmla="+- 0 6493 6264"/>
                  <a:gd name="T1" fmla="*/ T0 w 1119"/>
                  <a:gd name="T2" fmla="+- 0 1158 1158"/>
                  <a:gd name="T3" fmla="*/ 1158 h 801"/>
                  <a:gd name="T4" fmla="+- 0 6429 6264"/>
                  <a:gd name="T5" fmla="*/ T4 w 1119"/>
                  <a:gd name="T6" fmla="+- 0 1171 1158"/>
                  <a:gd name="T7" fmla="*/ 1171 h 801"/>
                  <a:gd name="T8" fmla="+- 0 6372 6264"/>
                  <a:gd name="T9" fmla="*/ T8 w 1119"/>
                  <a:gd name="T10" fmla="+- 0 1197 1158"/>
                  <a:gd name="T11" fmla="*/ 1197 h 801"/>
                  <a:gd name="T12" fmla="+- 0 6586 6264"/>
                  <a:gd name="T13" fmla="*/ T12 w 1119"/>
                  <a:gd name="T14" fmla="+- 0 1197 1158"/>
                  <a:gd name="T15" fmla="*/ 1197 h 801"/>
                  <a:gd name="T16" fmla="+- 0 6535 6264"/>
                  <a:gd name="T17" fmla="*/ T16 w 1119"/>
                  <a:gd name="T18" fmla="+- 0 1165 1158"/>
                  <a:gd name="T19" fmla="*/ 1165 h 801"/>
                  <a:gd name="T20" fmla="+- 0 6493 6264"/>
                  <a:gd name="T21" fmla="*/ T20 w 1119"/>
                  <a:gd name="T22" fmla="+- 0 1158 1158"/>
                  <a:gd name="T23" fmla="*/ 1158 h 801"/>
                </a:gdLst>
                <a:ahLst/>
                <a:cxnLst>
                  <a:cxn ang="0">
                    <a:pos x="T1" y="T3"/>
                  </a:cxn>
                  <a:cxn ang="0">
                    <a:pos x="T5" y="T7"/>
                  </a:cxn>
                  <a:cxn ang="0">
                    <a:pos x="T9" y="T11"/>
                  </a:cxn>
                  <a:cxn ang="0">
                    <a:pos x="T13" y="T15"/>
                  </a:cxn>
                  <a:cxn ang="0">
                    <a:pos x="T17" y="T19"/>
                  </a:cxn>
                  <a:cxn ang="0">
                    <a:pos x="T21" y="T23"/>
                  </a:cxn>
                </a:cxnLst>
                <a:rect l="0" t="0" r="r" b="b"/>
                <a:pathLst>
                  <a:path w="1119" h="801">
                    <a:moveTo>
                      <a:pt x="229" y="0"/>
                    </a:moveTo>
                    <a:lnTo>
                      <a:pt x="165" y="13"/>
                    </a:lnTo>
                    <a:lnTo>
                      <a:pt x="108" y="39"/>
                    </a:lnTo>
                    <a:lnTo>
                      <a:pt x="322" y="39"/>
                    </a:lnTo>
                    <a:lnTo>
                      <a:pt x="271" y="7"/>
                    </a:lnTo>
                    <a:lnTo>
                      <a:pt x="229" y="0"/>
                    </a:lnTo>
                    <a:close/>
                  </a:path>
                </a:pathLst>
              </a:custGeom>
              <a:solidFill>
                <a:srgbClr val="C9E3F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6" name="Group 58">
              <a:extLst>
                <a:ext uri="{FF2B5EF4-FFF2-40B4-BE49-F238E27FC236}">
                  <a16:creationId xmlns:a16="http://schemas.microsoft.com/office/drawing/2014/main" id="{63E539A1-DAF7-9241-B8DC-B3BA63B7EE21}"/>
                </a:ext>
              </a:extLst>
            </p:cNvPr>
            <p:cNvGrpSpPr>
              <a:grpSpLocks/>
            </p:cNvGrpSpPr>
            <p:nvPr/>
          </p:nvGrpSpPr>
          <p:grpSpPr bwMode="auto">
            <a:xfrm>
              <a:off x="2437" y="216"/>
              <a:ext cx="9083" cy="4670"/>
              <a:chOff x="2437" y="216"/>
              <a:chExt cx="9083" cy="4670"/>
            </a:xfrm>
          </p:grpSpPr>
          <p:pic>
            <p:nvPicPr>
              <p:cNvPr id="73" name="Picture 84">
                <a:extLst>
                  <a:ext uri="{FF2B5EF4-FFF2-40B4-BE49-F238E27FC236}">
                    <a16:creationId xmlns:a16="http://schemas.microsoft.com/office/drawing/2014/main" id="{CBA306AD-23C5-8D4C-992A-FDF421F11F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7" y="2298"/>
                <a:ext cx="9083"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Freeform 85">
                <a:extLst>
                  <a:ext uri="{FF2B5EF4-FFF2-40B4-BE49-F238E27FC236}">
                    <a16:creationId xmlns:a16="http://schemas.microsoft.com/office/drawing/2014/main" id="{D4201244-5936-B94C-99C8-A9BFBF558751}"/>
                  </a:ext>
                </a:extLst>
              </p:cNvPr>
              <p:cNvSpPr>
                <a:spLocks/>
              </p:cNvSpPr>
              <p:nvPr/>
            </p:nvSpPr>
            <p:spPr bwMode="auto">
              <a:xfrm>
                <a:off x="2439" y="216"/>
                <a:ext cx="9076" cy="524"/>
              </a:xfrm>
              <a:custGeom>
                <a:avLst/>
                <a:gdLst>
                  <a:gd name="T0" fmla="+- 0 6255 6255"/>
                  <a:gd name="T1" fmla="*/ T0 w 5265"/>
                  <a:gd name="T2" fmla="+- 0 420 117"/>
                  <a:gd name="T3" fmla="*/ 420 h 303"/>
                  <a:gd name="T4" fmla="+- 0 11520 6255"/>
                  <a:gd name="T5" fmla="*/ T4 w 5265"/>
                  <a:gd name="T6" fmla="+- 0 420 117"/>
                  <a:gd name="T7" fmla="*/ 420 h 303"/>
                  <a:gd name="T8" fmla="+- 0 11520 6255"/>
                  <a:gd name="T9" fmla="*/ T8 w 5265"/>
                  <a:gd name="T10" fmla="+- 0 117 117"/>
                  <a:gd name="T11" fmla="*/ 117 h 303"/>
                  <a:gd name="T12" fmla="+- 0 6255 6255"/>
                  <a:gd name="T13" fmla="*/ T12 w 5265"/>
                  <a:gd name="T14" fmla="+- 0 117 117"/>
                  <a:gd name="T15" fmla="*/ 117 h 303"/>
                  <a:gd name="T16" fmla="+- 0 6255 6255"/>
                  <a:gd name="T17" fmla="*/ T16 w 5265"/>
                  <a:gd name="T18" fmla="+- 0 420 117"/>
                  <a:gd name="T19" fmla="*/ 420 h 303"/>
                </a:gdLst>
                <a:ahLst/>
                <a:cxnLst>
                  <a:cxn ang="0">
                    <a:pos x="T1" y="T3"/>
                  </a:cxn>
                  <a:cxn ang="0">
                    <a:pos x="T5" y="T7"/>
                  </a:cxn>
                  <a:cxn ang="0">
                    <a:pos x="T9" y="T11"/>
                  </a:cxn>
                  <a:cxn ang="0">
                    <a:pos x="T13" y="T15"/>
                  </a:cxn>
                  <a:cxn ang="0">
                    <a:pos x="T17" y="T19"/>
                  </a:cxn>
                </a:cxnLst>
                <a:rect l="0" t="0" r="r" b="b"/>
                <a:pathLst>
                  <a:path w="5265" h="303">
                    <a:moveTo>
                      <a:pt x="0" y="303"/>
                    </a:moveTo>
                    <a:lnTo>
                      <a:pt x="5265" y="303"/>
                    </a:lnTo>
                    <a:lnTo>
                      <a:pt x="5265" y="0"/>
                    </a:lnTo>
                    <a:lnTo>
                      <a:pt x="0" y="0"/>
                    </a:lnTo>
                    <a:lnTo>
                      <a:pt x="0" y="303"/>
                    </a:lnTo>
                    <a:close/>
                  </a:path>
                </a:pathLst>
              </a:custGeom>
              <a:solidFill>
                <a:srgbClr val="213469"/>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pic>
            <p:nvPicPr>
              <p:cNvPr id="75" name="Picture 83">
                <a:extLst>
                  <a:ext uri="{FF2B5EF4-FFF2-40B4-BE49-F238E27FC236}">
                    <a16:creationId xmlns:a16="http://schemas.microsoft.com/office/drawing/2014/main" id="{0947C9E4-20DF-124D-AC81-DB7111CEB1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1" y="2991"/>
                <a:ext cx="39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 name="Picture 82">
                <a:extLst>
                  <a:ext uri="{FF2B5EF4-FFF2-40B4-BE49-F238E27FC236}">
                    <a16:creationId xmlns:a16="http://schemas.microsoft.com/office/drawing/2014/main" id="{0F97494B-B1B7-144A-89DC-D0031487CC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48" y="3172"/>
                <a:ext cx="558" cy="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 name="Picture 81">
                <a:extLst>
                  <a:ext uri="{FF2B5EF4-FFF2-40B4-BE49-F238E27FC236}">
                    <a16:creationId xmlns:a16="http://schemas.microsoft.com/office/drawing/2014/main" id="{97C1A56C-DCCB-BB4A-BFCF-8D0CA907BCC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82" y="3500"/>
                <a:ext cx="1127" cy="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80">
                <a:extLst>
                  <a:ext uri="{FF2B5EF4-FFF2-40B4-BE49-F238E27FC236}">
                    <a16:creationId xmlns:a16="http://schemas.microsoft.com/office/drawing/2014/main" id="{E4BA2DDB-327E-5C48-B9E9-2DAC27183A3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24" y="2344"/>
                <a:ext cx="549" cy="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79">
                <a:extLst>
                  <a:ext uri="{FF2B5EF4-FFF2-40B4-BE49-F238E27FC236}">
                    <a16:creationId xmlns:a16="http://schemas.microsoft.com/office/drawing/2014/main" id="{3DC59A4E-0002-4245-B9DC-8136E4AD9DF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97" y="2344"/>
                <a:ext cx="499" cy="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 name="Picture 78">
                <a:extLst>
                  <a:ext uri="{FF2B5EF4-FFF2-40B4-BE49-F238E27FC236}">
                    <a16:creationId xmlns:a16="http://schemas.microsoft.com/office/drawing/2014/main" id="{9395697F-9421-7546-87E4-05930F8B9A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394" y="2344"/>
                <a:ext cx="556" cy="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Picture 77">
                <a:extLst>
                  <a:ext uri="{FF2B5EF4-FFF2-40B4-BE49-F238E27FC236}">
                    <a16:creationId xmlns:a16="http://schemas.microsoft.com/office/drawing/2014/main" id="{AE655C8F-07E2-514A-88F3-D840FE227F2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27" y="2344"/>
                <a:ext cx="62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76">
                <a:extLst>
                  <a:ext uri="{FF2B5EF4-FFF2-40B4-BE49-F238E27FC236}">
                    <a16:creationId xmlns:a16="http://schemas.microsoft.com/office/drawing/2014/main" id="{685E9D8E-EA61-F349-9B85-F3772A3FAC7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782" y="2344"/>
                <a:ext cx="667" cy="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75">
                <a:extLst>
                  <a:ext uri="{FF2B5EF4-FFF2-40B4-BE49-F238E27FC236}">
                    <a16:creationId xmlns:a16="http://schemas.microsoft.com/office/drawing/2014/main" id="{3E3DEA67-3CBA-1940-A754-E6029005999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846" y="3172"/>
                <a:ext cx="325" cy="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74">
                <a:extLst>
                  <a:ext uri="{FF2B5EF4-FFF2-40B4-BE49-F238E27FC236}">
                    <a16:creationId xmlns:a16="http://schemas.microsoft.com/office/drawing/2014/main" id="{FC71D824-AE78-8F40-8E6E-7AFD3E7A5869}"/>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97" y="2344"/>
                <a:ext cx="954" cy="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 name="Picture 73">
                <a:extLst>
                  <a:ext uri="{FF2B5EF4-FFF2-40B4-BE49-F238E27FC236}">
                    <a16:creationId xmlns:a16="http://schemas.microsoft.com/office/drawing/2014/main" id="{4AE2705E-DEF3-E446-B58C-C487556297C8}"/>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348" y="2750"/>
                <a:ext cx="602" cy="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72">
                <a:extLst>
                  <a:ext uri="{FF2B5EF4-FFF2-40B4-BE49-F238E27FC236}">
                    <a16:creationId xmlns:a16="http://schemas.microsoft.com/office/drawing/2014/main" id="{510BF231-9ADB-D04E-8A34-099F5FABF1BC}"/>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906" y="2730"/>
                <a:ext cx="504" cy="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71">
                <a:extLst>
                  <a:ext uri="{FF2B5EF4-FFF2-40B4-BE49-F238E27FC236}">
                    <a16:creationId xmlns:a16="http://schemas.microsoft.com/office/drawing/2014/main" id="{86AA1ECC-1E75-4647-A581-09D62B5274FF}"/>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171" y="2344"/>
                <a:ext cx="275" cy="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70">
                <a:extLst>
                  <a:ext uri="{FF2B5EF4-FFF2-40B4-BE49-F238E27FC236}">
                    <a16:creationId xmlns:a16="http://schemas.microsoft.com/office/drawing/2014/main" id="{6A477C4A-1678-D24A-8420-CF8E7E4DBF5A}"/>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370" y="2344"/>
                <a:ext cx="627" cy="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69">
                <a:extLst>
                  <a:ext uri="{FF2B5EF4-FFF2-40B4-BE49-F238E27FC236}">
                    <a16:creationId xmlns:a16="http://schemas.microsoft.com/office/drawing/2014/main" id="{E6A3C697-4ABC-EA48-9A73-830A720D2BC5}"/>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111" y="2500"/>
                <a:ext cx="259"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68">
                <a:extLst>
                  <a:ext uri="{FF2B5EF4-FFF2-40B4-BE49-F238E27FC236}">
                    <a16:creationId xmlns:a16="http://schemas.microsoft.com/office/drawing/2014/main" id="{89D1CF24-FBA2-BB46-B2C7-115496BA892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111" y="2906"/>
                <a:ext cx="25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 name="Picture 67">
                <a:extLst>
                  <a:ext uri="{FF2B5EF4-FFF2-40B4-BE49-F238E27FC236}">
                    <a16:creationId xmlns:a16="http://schemas.microsoft.com/office/drawing/2014/main" id="{B0735D93-C8EB-FD42-B520-0B92CBD26DC5}"/>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318" y="2906"/>
                <a:ext cx="678" cy="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 name="Picture 66">
                <a:extLst>
                  <a:ext uri="{FF2B5EF4-FFF2-40B4-BE49-F238E27FC236}">
                    <a16:creationId xmlns:a16="http://schemas.microsoft.com/office/drawing/2014/main" id="{07A0AC02-EC20-BF4C-809F-0074A3E8A444}"/>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291" y="2962"/>
                <a:ext cx="391" cy="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65">
                <a:extLst>
                  <a:ext uri="{FF2B5EF4-FFF2-40B4-BE49-F238E27FC236}">
                    <a16:creationId xmlns:a16="http://schemas.microsoft.com/office/drawing/2014/main" id="{A6041521-78CF-4D48-B920-A0C4CBA08018}"/>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561" y="3108"/>
                <a:ext cx="787" cy="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 name="Picture 64">
                <a:extLst>
                  <a:ext uri="{FF2B5EF4-FFF2-40B4-BE49-F238E27FC236}">
                    <a16:creationId xmlns:a16="http://schemas.microsoft.com/office/drawing/2014/main" id="{DC3034C0-93CC-5D4F-AF28-A5764D527F77}"/>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7561" y="3239"/>
                <a:ext cx="104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 name="Picture 63">
                <a:extLst>
                  <a:ext uri="{FF2B5EF4-FFF2-40B4-BE49-F238E27FC236}">
                    <a16:creationId xmlns:a16="http://schemas.microsoft.com/office/drawing/2014/main" id="{AE75AD76-31A9-A844-82BA-24E2EC6344A3}"/>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8149" y="3500"/>
                <a:ext cx="697" cy="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 name="Picture 62">
                <a:extLst>
                  <a:ext uri="{FF2B5EF4-FFF2-40B4-BE49-F238E27FC236}">
                    <a16:creationId xmlns:a16="http://schemas.microsoft.com/office/drawing/2014/main" id="{FFA16893-61CA-374E-AB11-B6ADE9DD79A6}"/>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7682" y="3500"/>
                <a:ext cx="483"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Picture 61">
                <a:extLst>
                  <a:ext uri="{FF2B5EF4-FFF2-40B4-BE49-F238E27FC236}">
                    <a16:creationId xmlns:a16="http://schemas.microsoft.com/office/drawing/2014/main" id="{0F90155D-4759-A34E-B8A7-A00EE81856D3}"/>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7491" y="3328"/>
                <a:ext cx="385" cy="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60">
                <a:extLst>
                  <a:ext uri="{FF2B5EF4-FFF2-40B4-BE49-F238E27FC236}">
                    <a16:creationId xmlns:a16="http://schemas.microsoft.com/office/drawing/2014/main" id="{F9D93FDE-0C6D-0B4E-B48C-1801F2CF379F}"/>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8149" y="3500"/>
                <a:ext cx="162" cy="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Picture 59">
                <a:extLst>
                  <a:ext uri="{FF2B5EF4-FFF2-40B4-BE49-F238E27FC236}">
                    <a16:creationId xmlns:a16="http://schemas.microsoft.com/office/drawing/2014/main" id="{B9A775FA-473B-014A-A6F2-89FAE37ED673}"/>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340" y="3908"/>
                <a:ext cx="453" cy="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 name="Group 54">
              <a:extLst>
                <a:ext uri="{FF2B5EF4-FFF2-40B4-BE49-F238E27FC236}">
                  <a16:creationId xmlns:a16="http://schemas.microsoft.com/office/drawing/2014/main" id="{92D55AE7-2FEF-194C-BC44-4C7045F7E1AF}"/>
                </a:ext>
              </a:extLst>
            </p:cNvPr>
            <p:cNvGrpSpPr>
              <a:grpSpLocks/>
            </p:cNvGrpSpPr>
            <p:nvPr/>
          </p:nvGrpSpPr>
          <p:grpSpPr bwMode="auto">
            <a:xfrm>
              <a:off x="8535" y="2028"/>
              <a:ext cx="101" cy="74"/>
              <a:chOff x="8535" y="2028"/>
              <a:chExt cx="101" cy="74"/>
            </a:xfrm>
          </p:grpSpPr>
          <p:sp>
            <p:nvSpPr>
              <p:cNvPr id="70" name="Freeform 57">
                <a:extLst>
                  <a:ext uri="{FF2B5EF4-FFF2-40B4-BE49-F238E27FC236}">
                    <a16:creationId xmlns:a16="http://schemas.microsoft.com/office/drawing/2014/main" id="{7B123451-27B9-DB42-97B7-63D162585744}"/>
                  </a:ext>
                </a:extLst>
              </p:cNvPr>
              <p:cNvSpPr>
                <a:spLocks/>
              </p:cNvSpPr>
              <p:nvPr/>
            </p:nvSpPr>
            <p:spPr bwMode="auto">
              <a:xfrm>
                <a:off x="8535" y="2028"/>
                <a:ext cx="101" cy="74"/>
              </a:xfrm>
              <a:custGeom>
                <a:avLst/>
                <a:gdLst>
                  <a:gd name="T0" fmla="+- 0 8556 8535"/>
                  <a:gd name="T1" fmla="*/ T0 w 101"/>
                  <a:gd name="T2" fmla="+- 0 2080 2028"/>
                  <a:gd name="T3" fmla="*/ 2080 h 74"/>
                  <a:gd name="T4" fmla="+- 0 8547 8535"/>
                  <a:gd name="T5" fmla="*/ T4 w 101"/>
                  <a:gd name="T6" fmla="+- 0 2085 2028"/>
                  <a:gd name="T7" fmla="*/ 2085 h 74"/>
                  <a:gd name="T8" fmla="+- 0 8572 8535"/>
                  <a:gd name="T9" fmla="*/ T8 w 101"/>
                  <a:gd name="T10" fmla="+- 0 2102 2028"/>
                  <a:gd name="T11" fmla="*/ 2102 h 74"/>
                  <a:gd name="T12" fmla="+- 0 8575 8535"/>
                  <a:gd name="T13" fmla="*/ T12 w 101"/>
                  <a:gd name="T14" fmla="+- 0 2098 2028"/>
                  <a:gd name="T15" fmla="*/ 2098 h 74"/>
                  <a:gd name="T16" fmla="+- 0 8581 8535"/>
                  <a:gd name="T17" fmla="*/ T16 w 101"/>
                  <a:gd name="T18" fmla="+- 0 2094 2028"/>
                  <a:gd name="T19" fmla="*/ 2094 h 74"/>
                  <a:gd name="T20" fmla="+- 0 8619 8535"/>
                  <a:gd name="T21" fmla="*/ T20 w 101"/>
                  <a:gd name="T22" fmla="+- 0 2094 2028"/>
                  <a:gd name="T23" fmla="*/ 2094 h 74"/>
                  <a:gd name="T24" fmla="+- 0 8635 8535"/>
                  <a:gd name="T25" fmla="*/ T24 w 101"/>
                  <a:gd name="T26" fmla="+- 0 2088 2028"/>
                  <a:gd name="T27" fmla="*/ 2088 h 74"/>
                  <a:gd name="T28" fmla="+- 0 8626 8535"/>
                  <a:gd name="T29" fmla="*/ T28 w 101"/>
                  <a:gd name="T30" fmla="+- 0 2087 2028"/>
                  <a:gd name="T31" fmla="*/ 2087 h 74"/>
                  <a:gd name="T32" fmla="+- 0 8604 8535"/>
                  <a:gd name="T33" fmla="*/ T32 w 101"/>
                  <a:gd name="T34" fmla="+- 0 2082 2028"/>
                  <a:gd name="T35" fmla="*/ 2082 h 74"/>
                  <a:gd name="T36" fmla="+- 0 8603 8535"/>
                  <a:gd name="T37" fmla="*/ T36 w 101"/>
                  <a:gd name="T38" fmla="+- 0 2082 2028"/>
                  <a:gd name="T39" fmla="*/ 2082 h 74"/>
                  <a:gd name="T40" fmla="+- 0 8563 8535"/>
                  <a:gd name="T41" fmla="*/ T40 w 101"/>
                  <a:gd name="T42" fmla="+- 0 2082 2028"/>
                  <a:gd name="T43" fmla="*/ 2082 h 74"/>
                  <a:gd name="T44" fmla="+- 0 8556 8535"/>
                  <a:gd name="T45" fmla="*/ T44 w 101"/>
                  <a:gd name="T46" fmla="+- 0 2080 2028"/>
                  <a:gd name="T47" fmla="*/ 2080 h 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74">
                    <a:moveTo>
                      <a:pt x="21" y="52"/>
                    </a:moveTo>
                    <a:lnTo>
                      <a:pt x="12" y="57"/>
                    </a:lnTo>
                    <a:lnTo>
                      <a:pt x="37" y="74"/>
                    </a:lnTo>
                    <a:lnTo>
                      <a:pt x="40" y="70"/>
                    </a:lnTo>
                    <a:lnTo>
                      <a:pt x="46" y="66"/>
                    </a:lnTo>
                    <a:lnTo>
                      <a:pt x="84" y="66"/>
                    </a:lnTo>
                    <a:lnTo>
                      <a:pt x="100" y="60"/>
                    </a:lnTo>
                    <a:lnTo>
                      <a:pt x="91" y="59"/>
                    </a:lnTo>
                    <a:lnTo>
                      <a:pt x="69" y="54"/>
                    </a:lnTo>
                    <a:lnTo>
                      <a:pt x="68" y="54"/>
                    </a:lnTo>
                    <a:lnTo>
                      <a:pt x="28" y="54"/>
                    </a:lnTo>
                    <a:lnTo>
                      <a:pt x="21" y="5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71" name="Freeform 56">
                <a:extLst>
                  <a:ext uri="{FF2B5EF4-FFF2-40B4-BE49-F238E27FC236}">
                    <a16:creationId xmlns:a16="http://schemas.microsoft.com/office/drawing/2014/main" id="{DA80A478-E115-5C4D-9633-7D22A912DD10}"/>
                  </a:ext>
                </a:extLst>
              </p:cNvPr>
              <p:cNvSpPr>
                <a:spLocks/>
              </p:cNvSpPr>
              <p:nvPr/>
            </p:nvSpPr>
            <p:spPr bwMode="auto">
              <a:xfrm>
                <a:off x="8535" y="2028"/>
                <a:ext cx="101" cy="74"/>
              </a:xfrm>
              <a:custGeom>
                <a:avLst/>
                <a:gdLst>
                  <a:gd name="T0" fmla="+- 0 8619 8535"/>
                  <a:gd name="T1" fmla="*/ T0 w 101"/>
                  <a:gd name="T2" fmla="+- 0 2094 2028"/>
                  <a:gd name="T3" fmla="*/ 2094 h 74"/>
                  <a:gd name="T4" fmla="+- 0 8581 8535"/>
                  <a:gd name="T5" fmla="*/ T4 w 101"/>
                  <a:gd name="T6" fmla="+- 0 2094 2028"/>
                  <a:gd name="T7" fmla="*/ 2094 h 74"/>
                  <a:gd name="T8" fmla="+- 0 8596 8535"/>
                  <a:gd name="T9" fmla="*/ T8 w 101"/>
                  <a:gd name="T10" fmla="+- 0 2099 2028"/>
                  <a:gd name="T11" fmla="*/ 2099 h 74"/>
                  <a:gd name="T12" fmla="+- 0 8611 8535"/>
                  <a:gd name="T13" fmla="*/ T12 w 101"/>
                  <a:gd name="T14" fmla="+- 0 2097 2028"/>
                  <a:gd name="T15" fmla="*/ 2097 h 74"/>
                  <a:gd name="T16" fmla="+- 0 8619 8535"/>
                  <a:gd name="T17" fmla="*/ T16 w 101"/>
                  <a:gd name="T18" fmla="+- 0 2094 2028"/>
                  <a:gd name="T19" fmla="*/ 2094 h 74"/>
                </a:gdLst>
                <a:ahLst/>
                <a:cxnLst>
                  <a:cxn ang="0">
                    <a:pos x="T1" y="T3"/>
                  </a:cxn>
                  <a:cxn ang="0">
                    <a:pos x="T5" y="T7"/>
                  </a:cxn>
                  <a:cxn ang="0">
                    <a:pos x="T9" y="T11"/>
                  </a:cxn>
                  <a:cxn ang="0">
                    <a:pos x="T13" y="T15"/>
                  </a:cxn>
                  <a:cxn ang="0">
                    <a:pos x="T17" y="T19"/>
                  </a:cxn>
                </a:cxnLst>
                <a:rect l="0" t="0" r="r" b="b"/>
                <a:pathLst>
                  <a:path w="101" h="74">
                    <a:moveTo>
                      <a:pt x="84" y="66"/>
                    </a:moveTo>
                    <a:lnTo>
                      <a:pt x="46" y="66"/>
                    </a:lnTo>
                    <a:lnTo>
                      <a:pt x="61" y="71"/>
                    </a:lnTo>
                    <a:lnTo>
                      <a:pt x="76" y="69"/>
                    </a:lnTo>
                    <a:lnTo>
                      <a:pt x="84"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72" name="Freeform 55">
                <a:extLst>
                  <a:ext uri="{FF2B5EF4-FFF2-40B4-BE49-F238E27FC236}">
                    <a16:creationId xmlns:a16="http://schemas.microsoft.com/office/drawing/2014/main" id="{26013E0E-D337-0A4E-8A47-ED70E6B007B0}"/>
                  </a:ext>
                </a:extLst>
              </p:cNvPr>
              <p:cNvSpPr>
                <a:spLocks/>
              </p:cNvSpPr>
              <p:nvPr/>
            </p:nvSpPr>
            <p:spPr bwMode="auto">
              <a:xfrm>
                <a:off x="8535" y="2028"/>
                <a:ext cx="101" cy="74"/>
              </a:xfrm>
              <a:custGeom>
                <a:avLst/>
                <a:gdLst>
                  <a:gd name="T0" fmla="+- 0 8535 8535"/>
                  <a:gd name="T1" fmla="*/ T0 w 101"/>
                  <a:gd name="T2" fmla="+- 0 2028 2028"/>
                  <a:gd name="T3" fmla="*/ 2028 h 74"/>
                  <a:gd name="T4" fmla="+- 0 8537 8535"/>
                  <a:gd name="T5" fmla="*/ T4 w 101"/>
                  <a:gd name="T6" fmla="+- 0 2039 2028"/>
                  <a:gd name="T7" fmla="*/ 2039 h 74"/>
                  <a:gd name="T8" fmla="+- 0 8546 8535"/>
                  <a:gd name="T9" fmla="*/ T8 w 101"/>
                  <a:gd name="T10" fmla="+- 0 2062 2028"/>
                  <a:gd name="T11" fmla="*/ 2062 h 74"/>
                  <a:gd name="T12" fmla="+- 0 8563 8535"/>
                  <a:gd name="T13" fmla="*/ T12 w 101"/>
                  <a:gd name="T14" fmla="+- 0 2082 2028"/>
                  <a:gd name="T15" fmla="*/ 2082 h 74"/>
                  <a:gd name="T16" fmla="+- 0 8603 8535"/>
                  <a:gd name="T17" fmla="*/ T16 w 101"/>
                  <a:gd name="T18" fmla="+- 0 2082 2028"/>
                  <a:gd name="T19" fmla="*/ 2082 h 74"/>
                  <a:gd name="T20" fmla="+- 0 8576 8535"/>
                  <a:gd name="T21" fmla="*/ T20 w 101"/>
                  <a:gd name="T22" fmla="+- 0 2070 2028"/>
                  <a:gd name="T23" fmla="*/ 2070 h 74"/>
                  <a:gd name="T24" fmla="+- 0 8560 8535"/>
                  <a:gd name="T25" fmla="*/ T24 w 101"/>
                  <a:gd name="T26" fmla="+- 0 2060 2028"/>
                  <a:gd name="T27" fmla="*/ 2060 h 74"/>
                  <a:gd name="T28" fmla="+- 0 8549 8535"/>
                  <a:gd name="T29" fmla="*/ T28 w 101"/>
                  <a:gd name="T30" fmla="+- 0 2049 2028"/>
                  <a:gd name="T31" fmla="*/ 2049 h 74"/>
                  <a:gd name="T32" fmla="+- 0 8535 8535"/>
                  <a:gd name="T33" fmla="*/ T32 w 101"/>
                  <a:gd name="T34" fmla="+- 0 2028 2028"/>
                  <a:gd name="T35" fmla="*/ 2028 h 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74">
                    <a:moveTo>
                      <a:pt x="0" y="0"/>
                    </a:moveTo>
                    <a:lnTo>
                      <a:pt x="2" y="11"/>
                    </a:lnTo>
                    <a:lnTo>
                      <a:pt x="11" y="34"/>
                    </a:lnTo>
                    <a:lnTo>
                      <a:pt x="28" y="54"/>
                    </a:lnTo>
                    <a:lnTo>
                      <a:pt x="68" y="54"/>
                    </a:lnTo>
                    <a:lnTo>
                      <a:pt x="41" y="42"/>
                    </a:lnTo>
                    <a:lnTo>
                      <a:pt x="25" y="32"/>
                    </a:lnTo>
                    <a:lnTo>
                      <a:pt x="14" y="21"/>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8" name="Group 52">
              <a:extLst>
                <a:ext uri="{FF2B5EF4-FFF2-40B4-BE49-F238E27FC236}">
                  <a16:creationId xmlns:a16="http://schemas.microsoft.com/office/drawing/2014/main" id="{723EF668-61DA-054B-93B4-F0A405D9EB37}"/>
                </a:ext>
              </a:extLst>
            </p:cNvPr>
            <p:cNvGrpSpPr>
              <a:grpSpLocks/>
            </p:cNvGrpSpPr>
            <p:nvPr/>
          </p:nvGrpSpPr>
          <p:grpSpPr bwMode="auto">
            <a:xfrm>
              <a:off x="8634" y="2004"/>
              <a:ext cx="65" cy="42"/>
              <a:chOff x="8634" y="2004"/>
              <a:chExt cx="65" cy="42"/>
            </a:xfrm>
          </p:grpSpPr>
          <p:sp>
            <p:nvSpPr>
              <p:cNvPr id="69" name="Freeform 53">
                <a:extLst>
                  <a:ext uri="{FF2B5EF4-FFF2-40B4-BE49-F238E27FC236}">
                    <a16:creationId xmlns:a16="http://schemas.microsoft.com/office/drawing/2014/main" id="{F752B8D6-4701-1F4F-8CF3-FA402308AD0D}"/>
                  </a:ext>
                </a:extLst>
              </p:cNvPr>
              <p:cNvSpPr>
                <a:spLocks/>
              </p:cNvSpPr>
              <p:nvPr/>
            </p:nvSpPr>
            <p:spPr bwMode="auto">
              <a:xfrm>
                <a:off x="8634" y="2004"/>
                <a:ext cx="65" cy="43"/>
              </a:xfrm>
              <a:custGeom>
                <a:avLst/>
                <a:gdLst>
                  <a:gd name="T0" fmla="+- 0 8699 8634"/>
                  <a:gd name="T1" fmla="*/ T0 w 65"/>
                  <a:gd name="T2" fmla="+- 0 2004 2004"/>
                  <a:gd name="T3" fmla="*/ 2004 h 42"/>
                  <a:gd name="T4" fmla="+- 0 8673 8634"/>
                  <a:gd name="T5" fmla="*/ T4 w 65"/>
                  <a:gd name="T6" fmla="+- 0 2035 2004"/>
                  <a:gd name="T7" fmla="*/ 2035 h 42"/>
                  <a:gd name="T8" fmla="+- 0 8634 8634"/>
                  <a:gd name="T9" fmla="*/ T8 w 65"/>
                  <a:gd name="T10" fmla="+- 0 2043 2004"/>
                  <a:gd name="T11" fmla="*/ 2043 h 42"/>
                  <a:gd name="T12" fmla="+- 0 8684 8634"/>
                  <a:gd name="T13" fmla="*/ T12 w 65"/>
                  <a:gd name="T14" fmla="+- 0 2046 2004"/>
                  <a:gd name="T15" fmla="*/ 2046 h 42"/>
                  <a:gd name="T16" fmla="+- 0 8699 8634"/>
                  <a:gd name="T17" fmla="*/ T16 w 65"/>
                  <a:gd name="T18" fmla="+- 0 2004 2004"/>
                  <a:gd name="T19" fmla="*/ 2004 h 42"/>
                </a:gdLst>
                <a:ahLst/>
                <a:cxnLst>
                  <a:cxn ang="0">
                    <a:pos x="T1" y="T3"/>
                  </a:cxn>
                  <a:cxn ang="0">
                    <a:pos x="T5" y="T7"/>
                  </a:cxn>
                  <a:cxn ang="0">
                    <a:pos x="T9" y="T11"/>
                  </a:cxn>
                  <a:cxn ang="0">
                    <a:pos x="T13" y="T15"/>
                  </a:cxn>
                  <a:cxn ang="0">
                    <a:pos x="T17" y="T19"/>
                  </a:cxn>
                </a:cxnLst>
                <a:rect l="0" t="0" r="r" b="b"/>
                <a:pathLst>
                  <a:path w="65" h="42">
                    <a:moveTo>
                      <a:pt x="65" y="0"/>
                    </a:moveTo>
                    <a:lnTo>
                      <a:pt x="39" y="31"/>
                    </a:lnTo>
                    <a:lnTo>
                      <a:pt x="0" y="39"/>
                    </a:lnTo>
                    <a:lnTo>
                      <a:pt x="50" y="42"/>
                    </a:lnTo>
                    <a:lnTo>
                      <a:pt x="6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19" name="Group 48">
              <a:extLst>
                <a:ext uri="{FF2B5EF4-FFF2-40B4-BE49-F238E27FC236}">
                  <a16:creationId xmlns:a16="http://schemas.microsoft.com/office/drawing/2014/main" id="{D008E3F8-5BEF-8C4D-8373-733506BCCD7A}"/>
                </a:ext>
              </a:extLst>
            </p:cNvPr>
            <p:cNvGrpSpPr>
              <a:grpSpLocks/>
            </p:cNvGrpSpPr>
            <p:nvPr/>
          </p:nvGrpSpPr>
          <p:grpSpPr bwMode="auto">
            <a:xfrm>
              <a:off x="8416" y="2129"/>
              <a:ext cx="148" cy="78"/>
              <a:chOff x="8416" y="2129"/>
              <a:chExt cx="148" cy="78"/>
            </a:xfrm>
          </p:grpSpPr>
          <p:sp>
            <p:nvSpPr>
              <p:cNvPr id="66" name="Freeform 51">
                <a:extLst>
                  <a:ext uri="{FF2B5EF4-FFF2-40B4-BE49-F238E27FC236}">
                    <a16:creationId xmlns:a16="http://schemas.microsoft.com/office/drawing/2014/main" id="{1AF244F4-0EC7-4A41-8BA7-8AAC82A74FA9}"/>
                  </a:ext>
                </a:extLst>
              </p:cNvPr>
              <p:cNvSpPr>
                <a:spLocks/>
              </p:cNvSpPr>
              <p:nvPr/>
            </p:nvSpPr>
            <p:spPr bwMode="auto">
              <a:xfrm>
                <a:off x="8416" y="2129"/>
                <a:ext cx="147" cy="78"/>
              </a:xfrm>
              <a:custGeom>
                <a:avLst/>
                <a:gdLst>
                  <a:gd name="T0" fmla="+- 0 8416 8416"/>
                  <a:gd name="T1" fmla="*/ T0 w 148"/>
                  <a:gd name="T2" fmla="+- 0 2129 2129"/>
                  <a:gd name="T3" fmla="*/ 2129 h 78"/>
                  <a:gd name="T4" fmla="+- 0 8427 8416"/>
                  <a:gd name="T5" fmla="*/ T4 w 148"/>
                  <a:gd name="T6" fmla="+- 0 2151 2129"/>
                  <a:gd name="T7" fmla="*/ 2151 h 78"/>
                  <a:gd name="T8" fmla="+- 0 8438 8416"/>
                  <a:gd name="T9" fmla="*/ T8 w 148"/>
                  <a:gd name="T10" fmla="+- 0 2166 2129"/>
                  <a:gd name="T11" fmla="*/ 2166 h 78"/>
                  <a:gd name="T12" fmla="+- 0 8452 8416"/>
                  <a:gd name="T13" fmla="*/ T12 w 148"/>
                  <a:gd name="T14" fmla="+- 0 2173 2129"/>
                  <a:gd name="T15" fmla="*/ 2173 h 78"/>
                  <a:gd name="T16" fmla="+- 0 8475 8416"/>
                  <a:gd name="T17" fmla="*/ T16 w 148"/>
                  <a:gd name="T18" fmla="+- 0 2177 2129"/>
                  <a:gd name="T19" fmla="*/ 2177 h 78"/>
                  <a:gd name="T20" fmla="+- 0 8467 8416"/>
                  <a:gd name="T21" fmla="*/ T20 w 148"/>
                  <a:gd name="T22" fmla="+- 0 2198 2129"/>
                  <a:gd name="T23" fmla="*/ 2198 h 78"/>
                  <a:gd name="T24" fmla="+- 0 8500 8416"/>
                  <a:gd name="T25" fmla="*/ T24 w 148"/>
                  <a:gd name="T26" fmla="+- 0 2206 2129"/>
                  <a:gd name="T27" fmla="*/ 2206 h 78"/>
                  <a:gd name="T28" fmla="+- 0 8501 8416"/>
                  <a:gd name="T29" fmla="*/ T28 w 148"/>
                  <a:gd name="T30" fmla="+- 0 2193 2129"/>
                  <a:gd name="T31" fmla="*/ 2193 h 78"/>
                  <a:gd name="T32" fmla="+- 0 8511 8416"/>
                  <a:gd name="T33" fmla="*/ T32 w 148"/>
                  <a:gd name="T34" fmla="+- 0 2186 2129"/>
                  <a:gd name="T35" fmla="*/ 2186 h 78"/>
                  <a:gd name="T36" fmla="+- 0 8532 8416"/>
                  <a:gd name="T37" fmla="*/ T36 w 148"/>
                  <a:gd name="T38" fmla="+- 0 2186 2129"/>
                  <a:gd name="T39" fmla="*/ 2186 h 78"/>
                  <a:gd name="T40" fmla="+- 0 8546 8416"/>
                  <a:gd name="T41" fmla="*/ T40 w 148"/>
                  <a:gd name="T42" fmla="+- 0 2180 2129"/>
                  <a:gd name="T43" fmla="*/ 2180 h 78"/>
                  <a:gd name="T44" fmla="+- 0 8558 8416"/>
                  <a:gd name="T45" fmla="*/ T44 w 148"/>
                  <a:gd name="T46" fmla="+- 0 2170 2129"/>
                  <a:gd name="T47" fmla="*/ 2170 h 78"/>
                  <a:gd name="T48" fmla="+- 0 8517 8416"/>
                  <a:gd name="T49" fmla="*/ T48 w 148"/>
                  <a:gd name="T50" fmla="+- 0 2170 2129"/>
                  <a:gd name="T51" fmla="*/ 2170 h 78"/>
                  <a:gd name="T52" fmla="+- 0 8497 8416"/>
                  <a:gd name="T53" fmla="*/ T52 w 148"/>
                  <a:gd name="T54" fmla="+- 0 2168 2129"/>
                  <a:gd name="T55" fmla="*/ 2168 h 78"/>
                  <a:gd name="T56" fmla="+- 0 8497 8416"/>
                  <a:gd name="T57" fmla="*/ T56 w 148"/>
                  <a:gd name="T58" fmla="+- 0 2162 2129"/>
                  <a:gd name="T59" fmla="*/ 2162 h 78"/>
                  <a:gd name="T60" fmla="+- 0 8468 8416"/>
                  <a:gd name="T61" fmla="*/ T60 w 148"/>
                  <a:gd name="T62" fmla="+- 0 2162 2129"/>
                  <a:gd name="T63" fmla="*/ 2162 h 78"/>
                  <a:gd name="T64" fmla="+- 0 8456 8416"/>
                  <a:gd name="T65" fmla="*/ T64 w 148"/>
                  <a:gd name="T66" fmla="+- 0 2158 2129"/>
                  <a:gd name="T67" fmla="*/ 2158 h 78"/>
                  <a:gd name="T68" fmla="+- 0 8442 8416"/>
                  <a:gd name="T69" fmla="*/ T68 w 148"/>
                  <a:gd name="T70" fmla="+- 0 2149 2129"/>
                  <a:gd name="T71" fmla="*/ 2149 h 78"/>
                  <a:gd name="T72" fmla="+- 0 8416 8416"/>
                  <a:gd name="T73" fmla="*/ T72 w 148"/>
                  <a:gd name="T74" fmla="+- 0 2129 2129"/>
                  <a:gd name="T75" fmla="*/ 2129 h 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48" h="78">
                    <a:moveTo>
                      <a:pt x="0" y="0"/>
                    </a:moveTo>
                    <a:lnTo>
                      <a:pt x="11" y="22"/>
                    </a:lnTo>
                    <a:lnTo>
                      <a:pt x="22" y="37"/>
                    </a:lnTo>
                    <a:lnTo>
                      <a:pt x="36" y="44"/>
                    </a:lnTo>
                    <a:lnTo>
                      <a:pt x="59" y="48"/>
                    </a:lnTo>
                    <a:lnTo>
                      <a:pt x="51" y="69"/>
                    </a:lnTo>
                    <a:lnTo>
                      <a:pt x="84" y="77"/>
                    </a:lnTo>
                    <a:lnTo>
                      <a:pt x="85" y="64"/>
                    </a:lnTo>
                    <a:lnTo>
                      <a:pt x="95" y="57"/>
                    </a:lnTo>
                    <a:lnTo>
                      <a:pt x="116" y="57"/>
                    </a:lnTo>
                    <a:lnTo>
                      <a:pt x="130" y="51"/>
                    </a:lnTo>
                    <a:lnTo>
                      <a:pt x="142" y="41"/>
                    </a:lnTo>
                    <a:lnTo>
                      <a:pt x="101" y="41"/>
                    </a:lnTo>
                    <a:lnTo>
                      <a:pt x="81" y="39"/>
                    </a:lnTo>
                    <a:lnTo>
                      <a:pt x="81" y="33"/>
                    </a:lnTo>
                    <a:lnTo>
                      <a:pt x="52" y="33"/>
                    </a:lnTo>
                    <a:lnTo>
                      <a:pt x="40" y="29"/>
                    </a:lnTo>
                    <a:lnTo>
                      <a:pt x="26" y="2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67" name="Freeform 50">
                <a:extLst>
                  <a:ext uri="{FF2B5EF4-FFF2-40B4-BE49-F238E27FC236}">
                    <a16:creationId xmlns:a16="http://schemas.microsoft.com/office/drawing/2014/main" id="{3007F188-09A4-E149-9CB6-C44CE6169083}"/>
                  </a:ext>
                </a:extLst>
              </p:cNvPr>
              <p:cNvSpPr>
                <a:spLocks/>
              </p:cNvSpPr>
              <p:nvPr/>
            </p:nvSpPr>
            <p:spPr bwMode="auto">
              <a:xfrm>
                <a:off x="8416" y="2129"/>
                <a:ext cx="147" cy="78"/>
              </a:xfrm>
              <a:custGeom>
                <a:avLst/>
                <a:gdLst>
                  <a:gd name="T0" fmla="+- 0 8564 8416"/>
                  <a:gd name="T1" fmla="*/ T0 w 148"/>
                  <a:gd name="T2" fmla="+- 0 2166 2129"/>
                  <a:gd name="T3" fmla="*/ 2166 h 78"/>
                  <a:gd name="T4" fmla="+- 0 8543 8416"/>
                  <a:gd name="T5" fmla="*/ T4 w 148"/>
                  <a:gd name="T6" fmla="+- 0 2169 2129"/>
                  <a:gd name="T7" fmla="*/ 2169 h 78"/>
                  <a:gd name="T8" fmla="+- 0 8517 8416"/>
                  <a:gd name="T9" fmla="*/ T8 w 148"/>
                  <a:gd name="T10" fmla="+- 0 2170 2129"/>
                  <a:gd name="T11" fmla="*/ 2170 h 78"/>
                  <a:gd name="T12" fmla="+- 0 8558 8416"/>
                  <a:gd name="T13" fmla="*/ T12 w 148"/>
                  <a:gd name="T14" fmla="+- 0 2170 2129"/>
                  <a:gd name="T15" fmla="*/ 2170 h 78"/>
                  <a:gd name="T16" fmla="+- 0 8564 8416"/>
                  <a:gd name="T17" fmla="*/ T16 w 148"/>
                  <a:gd name="T18" fmla="+- 0 2166 2129"/>
                  <a:gd name="T19" fmla="*/ 2166 h 78"/>
                </a:gdLst>
                <a:ahLst/>
                <a:cxnLst>
                  <a:cxn ang="0">
                    <a:pos x="T1" y="T3"/>
                  </a:cxn>
                  <a:cxn ang="0">
                    <a:pos x="T5" y="T7"/>
                  </a:cxn>
                  <a:cxn ang="0">
                    <a:pos x="T9" y="T11"/>
                  </a:cxn>
                  <a:cxn ang="0">
                    <a:pos x="T13" y="T15"/>
                  </a:cxn>
                  <a:cxn ang="0">
                    <a:pos x="T17" y="T19"/>
                  </a:cxn>
                </a:cxnLst>
                <a:rect l="0" t="0" r="r" b="b"/>
                <a:pathLst>
                  <a:path w="148" h="78">
                    <a:moveTo>
                      <a:pt x="148" y="37"/>
                    </a:moveTo>
                    <a:lnTo>
                      <a:pt x="127" y="40"/>
                    </a:lnTo>
                    <a:lnTo>
                      <a:pt x="101" y="41"/>
                    </a:lnTo>
                    <a:lnTo>
                      <a:pt x="142" y="41"/>
                    </a:lnTo>
                    <a:lnTo>
                      <a:pt x="148" y="3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68" name="Freeform 49">
                <a:extLst>
                  <a:ext uri="{FF2B5EF4-FFF2-40B4-BE49-F238E27FC236}">
                    <a16:creationId xmlns:a16="http://schemas.microsoft.com/office/drawing/2014/main" id="{6143D1FB-B509-C448-B412-000C6971076D}"/>
                  </a:ext>
                </a:extLst>
              </p:cNvPr>
              <p:cNvSpPr>
                <a:spLocks/>
              </p:cNvSpPr>
              <p:nvPr/>
            </p:nvSpPr>
            <p:spPr bwMode="auto">
              <a:xfrm>
                <a:off x="8416" y="2129"/>
                <a:ext cx="147" cy="78"/>
              </a:xfrm>
              <a:custGeom>
                <a:avLst/>
                <a:gdLst>
                  <a:gd name="T0" fmla="+- 0 8485 8416"/>
                  <a:gd name="T1" fmla="*/ T0 w 148"/>
                  <a:gd name="T2" fmla="+- 0 2148 2129"/>
                  <a:gd name="T3" fmla="*/ 2148 h 78"/>
                  <a:gd name="T4" fmla="+- 0 8474 8416"/>
                  <a:gd name="T5" fmla="*/ T4 w 148"/>
                  <a:gd name="T6" fmla="+- 0 2157 2129"/>
                  <a:gd name="T7" fmla="*/ 2157 h 78"/>
                  <a:gd name="T8" fmla="+- 0 8468 8416"/>
                  <a:gd name="T9" fmla="*/ T8 w 148"/>
                  <a:gd name="T10" fmla="+- 0 2162 2129"/>
                  <a:gd name="T11" fmla="*/ 2162 h 78"/>
                  <a:gd name="T12" fmla="+- 0 8497 8416"/>
                  <a:gd name="T13" fmla="*/ T12 w 148"/>
                  <a:gd name="T14" fmla="+- 0 2162 2129"/>
                  <a:gd name="T15" fmla="*/ 2162 h 78"/>
                  <a:gd name="T16" fmla="+- 0 8497 8416"/>
                  <a:gd name="T17" fmla="*/ T16 w 148"/>
                  <a:gd name="T18" fmla="+- 0 2154 2129"/>
                  <a:gd name="T19" fmla="*/ 2154 h 78"/>
                  <a:gd name="T20" fmla="+- 0 8485 8416"/>
                  <a:gd name="T21" fmla="*/ T20 w 148"/>
                  <a:gd name="T22" fmla="+- 0 2148 2129"/>
                  <a:gd name="T23" fmla="*/ 2148 h 78"/>
                </a:gdLst>
                <a:ahLst/>
                <a:cxnLst>
                  <a:cxn ang="0">
                    <a:pos x="T1" y="T3"/>
                  </a:cxn>
                  <a:cxn ang="0">
                    <a:pos x="T5" y="T7"/>
                  </a:cxn>
                  <a:cxn ang="0">
                    <a:pos x="T9" y="T11"/>
                  </a:cxn>
                  <a:cxn ang="0">
                    <a:pos x="T13" y="T15"/>
                  </a:cxn>
                  <a:cxn ang="0">
                    <a:pos x="T17" y="T19"/>
                  </a:cxn>
                  <a:cxn ang="0">
                    <a:pos x="T21" y="T23"/>
                  </a:cxn>
                </a:cxnLst>
                <a:rect l="0" t="0" r="r" b="b"/>
                <a:pathLst>
                  <a:path w="148" h="78">
                    <a:moveTo>
                      <a:pt x="69" y="19"/>
                    </a:moveTo>
                    <a:lnTo>
                      <a:pt x="58" y="28"/>
                    </a:lnTo>
                    <a:lnTo>
                      <a:pt x="52" y="33"/>
                    </a:lnTo>
                    <a:lnTo>
                      <a:pt x="81" y="33"/>
                    </a:lnTo>
                    <a:lnTo>
                      <a:pt x="81" y="25"/>
                    </a:lnTo>
                    <a:lnTo>
                      <a:pt x="69" y="1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0" name="Group 46">
              <a:extLst>
                <a:ext uri="{FF2B5EF4-FFF2-40B4-BE49-F238E27FC236}">
                  <a16:creationId xmlns:a16="http://schemas.microsoft.com/office/drawing/2014/main" id="{80C83030-B7DA-B24B-9C52-846BCD2D1EED}"/>
                </a:ext>
              </a:extLst>
            </p:cNvPr>
            <p:cNvGrpSpPr>
              <a:grpSpLocks/>
            </p:cNvGrpSpPr>
            <p:nvPr/>
          </p:nvGrpSpPr>
          <p:grpSpPr bwMode="auto">
            <a:xfrm>
              <a:off x="8468" y="1239"/>
              <a:ext cx="330" cy="605"/>
              <a:chOff x="8468" y="1239"/>
              <a:chExt cx="330" cy="605"/>
            </a:xfrm>
          </p:grpSpPr>
          <p:sp>
            <p:nvSpPr>
              <p:cNvPr id="65" name="Freeform 47">
                <a:extLst>
                  <a:ext uri="{FF2B5EF4-FFF2-40B4-BE49-F238E27FC236}">
                    <a16:creationId xmlns:a16="http://schemas.microsoft.com/office/drawing/2014/main" id="{54DF189E-5492-2F4A-BFC5-31FF149B45EE}"/>
                  </a:ext>
                </a:extLst>
              </p:cNvPr>
              <p:cNvSpPr>
                <a:spLocks/>
              </p:cNvSpPr>
              <p:nvPr/>
            </p:nvSpPr>
            <p:spPr bwMode="auto">
              <a:xfrm>
                <a:off x="8468" y="1238"/>
                <a:ext cx="330" cy="605"/>
              </a:xfrm>
              <a:custGeom>
                <a:avLst/>
                <a:gdLst>
                  <a:gd name="T0" fmla="+- 0 8468 8468"/>
                  <a:gd name="T1" fmla="*/ T0 w 330"/>
                  <a:gd name="T2" fmla="+- 0 1239 1239"/>
                  <a:gd name="T3" fmla="*/ 1239 h 605"/>
                  <a:gd name="T4" fmla="+- 0 8468 8468"/>
                  <a:gd name="T5" fmla="*/ T4 w 330"/>
                  <a:gd name="T6" fmla="+- 0 1843 1239"/>
                  <a:gd name="T7" fmla="*/ 1843 h 605"/>
                  <a:gd name="T8" fmla="+- 0 8798 8468"/>
                  <a:gd name="T9" fmla="*/ T8 w 330"/>
                  <a:gd name="T10" fmla="+- 0 1772 1239"/>
                  <a:gd name="T11" fmla="*/ 1772 h 605"/>
                  <a:gd name="T12" fmla="+- 0 8468 8468"/>
                  <a:gd name="T13" fmla="*/ T12 w 330"/>
                  <a:gd name="T14" fmla="+- 0 1239 1239"/>
                  <a:gd name="T15" fmla="*/ 1239 h 605"/>
                </a:gdLst>
                <a:ahLst/>
                <a:cxnLst>
                  <a:cxn ang="0">
                    <a:pos x="T1" y="T3"/>
                  </a:cxn>
                  <a:cxn ang="0">
                    <a:pos x="T5" y="T7"/>
                  </a:cxn>
                  <a:cxn ang="0">
                    <a:pos x="T9" y="T11"/>
                  </a:cxn>
                  <a:cxn ang="0">
                    <a:pos x="T13" y="T15"/>
                  </a:cxn>
                </a:cxnLst>
                <a:rect l="0" t="0" r="r" b="b"/>
                <a:pathLst>
                  <a:path w="330" h="605">
                    <a:moveTo>
                      <a:pt x="0" y="0"/>
                    </a:moveTo>
                    <a:lnTo>
                      <a:pt x="0" y="604"/>
                    </a:lnTo>
                    <a:lnTo>
                      <a:pt x="330" y="533"/>
                    </a:lnTo>
                    <a:lnTo>
                      <a:pt x="0" y="0"/>
                    </a:lnTo>
                    <a:close/>
                  </a:path>
                </a:pathLst>
              </a:custGeom>
              <a:solidFill>
                <a:srgbClr val="F0F5F7"/>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1" name="Group 44">
              <a:extLst>
                <a:ext uri="{FF2B5EF4-FFF2-40B4-BE49-F238E27FC236}">
                  <a16:creationId xmlns:a16="http://schemas.microsoft.com/office/drawing/2014/main" id="{B70F8E45-4B92-1E46-8DFD-CC4D1BD7473C}"/>
                </a:ext>
              </a:extLst>
            </p:cNvPr>
            <p:cNvGrpSpPr>
              <a:grpSpLocks/>
            </p:cNvGrpSpPr>
            <p:nvPr/>
          </p:nvGrpSpPr>
          <p:grpSpPr bwMode="auto">
            <a:xfrm>
              <a:off x="8468" y="1766"/>
              <a:ext cx="600" cy="164"/>
              <a:chOff x="8468" y="1766"/>
              <a:chExt cx="600" cy="164"/>
            </a:xfrm>
          </p:grpSpPr>
          <p:sp>
            <p:nvSpPr>
              <p:cNvPr id="64" name="Freeform 45">
                <a:extLst>
                  <a:ext uri="{FF2B5EF4-FFF2-40B4-BE49-F238E27FC236}">
                    <a16:creationId xmlns:a16="http://schemas.microsoft.com/office/drawing/2014/main" id="{1CD77E61-4ECC-0049-92AB-BB9ED1D5DF6B}"/>
                  </a:ext>
                </a:extLst>
              </p:cNvPr>
              <p:cNvSpPr>
                <a:spLocks/>
              </p:cNvSpPr>
              <p:nvPr/>
            </p:nvSpPr>
            <p:spPr bwMode="auto">
              <a:xfrm>
                <a:off x="8468" y="1766"/>
                <a:ext cx="600" cy="163"/>
              </a:xfrm>
              <a:custGeom>
                <a:avLst/>
                <a:gdLst>
                  <a:gd name="T0" fmla="+- 0 8922 8468"/>
                  <a:gd name="T1" fmla="*/ T0 w 600"/>
                  <a:gd name="T2" fmla="+- 0 1766 1766"/>
                  <a:gd name="T3" fmla="*/ 1766 h 164"/>
                  <a:gd name="T4" fmla="+- 0 8798 8468"/>
                  <a:gd name="T5" fmla="*/ T4 w 600"/>
                  <a:gd name="T6" fmla="+- 0 1772 1766"/>
                  <a:gd name="T7" fmla="*/ 1772 h 164"/>
                  <a:gd name="T8" fmla="+- 0 8468 8468"/>
                  <a:gd name="T9" fmla="*/ T8 w 600"/>
                  <a:gd name="T10" fmla="+- 0 1843 1766"/>
                  <a:gd name="T11" fmla="*/ 1843 h 164"/>
                  <a:gd name="T12" fmla="+- 0 9068 8468"/>
                  <a:gd name="T13" fmla="*/ T12 w 600"/>
                  <a:gd name="T14" fmla="+- 0 1930 1766"/>
                  <a:gd name="T15" fmla="*/ 1930 h 164"/>
                  <a:gd name="T16" fmla="+- 0 8922 8468"/>
                  <a:gd name="T17" fmla="*/ T16 w 600"/>
                  <a:gd name="T18" fmla="+- 0 1766 1766"/>
                  <a:gd name="T19" fmla="*/ 1766 h 164"/>
                </a:gdLst>
                <a:ahLst/>
                <a:cxnLst>
                  <a:cxn ang="0">
                    <a:pos x="T1" y="T3"/>
                  </a:cxn>
                  <a:cxn ang="0">
                    <a:pos x="T5" y="T7"/>
                  </a:cxn>
                  <a:cxn ang="0">
                    <a:pos x="T9" y="T11"/>
                  </a:cxn>
                  <a:cxn ang="0">
                    <a:pos x="T13" y="T15"/>
                  </a:cxn>
                  <a:cxn ang="0">
                    <a:pos x="T17" y="T19"/>
                  </a:cxn>
                </a:cxnLst>
                <a:rect l="0" t="0" r="r" b="b"/>
                <a:pathLst>
                  <a:path w="600" h="164">
                    <a:moveTo>
                      <a:pt x="454" y="0"/>
                    </a:moveTo>
                    <a:lnTo>
                      <a:pt x="330" y="6"/>
                    </a:lnTo>
                    <a:lnTo>
                      <a:pt x="0" y="77"/>
                    </a:lnTo>
                    <a:lnTo>
                      <a:pt x="600" y="164"/>
                    </a:lnTo>
                    <a:lnTo>
                      <a:pt x="454" y="0"/>
                    </a:lnTo>
                    <a:close/>
                  </a:path>
                </a:pathLst>
              </a:custGeom>
              <a:solidFill>
                <a:srgbClr val="CAE3EB"/>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2" name="Group 42">
              <a:extLst>
                <a:ext uri="{FF2B5EF4-FFF2-40B4-BE49-F238E27FC236}">
                  <a16:creationId xmlns:a16="http://schemas.microsoft.com/office/drawing/2014/main" id="{BDBB64D9-EDA2-D543-BFC9-8E988066421B}"/>
                </a:ext>
              </a:extLst>
            </p:cNvPr>
            <p:cNvGrpSpPr>
              <a:grpSpLocks/>
            </p:cNvGrpSpPr>
            <p:nvPr/>
          </p:nvGrpSpPr>
          <p:grpSpPr bwMode="auto">
            <a:xfrm>
              <a:off x="8193" y="1239"/>
              <a:ext cx="276" cy="605"/>
              <a:chOff x="8193" y="1239"/>
              <a:chExt cx="276" cy="605"/>
            </a:xfrm>
          </p:grpSpPr>
          <p:sp>
            <p:nvSpPr>
              <p:cNvPr id="63" name="Freeform 43">
                <a:extLst>
                  <a:ext uri="{FF2B5EF4-FFF2-40B4-BE49-F238E27FC236}">
                    <a16:creationId xmlns:a16="http://schemas.microsoft.com/office/drawing/2014/main" id="{D33F040F-C73E-E84F-B843-612250284643}"/>
                  </a:ext>
                </a:extLst>
              </p:cNvPr>
              <p:cNvSpPr>
                <a:spLocks/>
              </p:cNvSpPr>
              <p:nvPr/>
            </p:nvSpPr>
            <p:spPr bwMode="auto">
              <a:xfrm>
                <a:off x="8193" y="1238"/>
                <a:ext cx="276" cy="605"/>
              </a:xfrm>
              <a:custGeom>
                <a:avLst/>
                <a:gdLst>
                  <a:gd name="T0" fmla="+- 0 8468 8193"/>
                  <a:gd name="T1" fmla="*/ T0 w 276"/>
                  <a:gd name="T2" fmla="+- 0 1239 1239"/>
                  <a:gd name="T3" fmla="*/ 1239 h 605"/>
                  <a:gd name="T4" fmla="+- 0 8193 8193"/>
                  <a:gd name="T5" fmla="*/ T4 w 276"/>
                  <a:gd name="T6" fmla="+- 0 1730 1239"/>
                  <a:gd name="T7" fmla="*/ 1730 h 605"/>
                  <a:gd name="T8" fmla="+- 0 8468 8193"/>
                  <a:gd name="T9" fmla="*/ T8 w 276"/>
                  <a:gd name="T10" fmla="+- 0 1843 1239"/>
                  <a:gd name="T11" fmla="*/ 1843 h 605"/>
                  <a:gd name="T12" fmla="+- 0 8468 8193"/>
                  <a:gd name="T13" fmla="*/ T12 w 276"/>
                  <a:gd name="T14" fmla="+- 0 1239 1239"/>
                  <a:gd name="T15" fmla="*/ 1239 h 605"/>
                </a:gdLst>
                <a:ahLst/>
                <a:cxnLst>
                  <a:cxn ang="0">
                    <a:pos x="T1" y="T3"/>
                  </a:cxn>
                  <a:cxn ang="0">
                    <a:pos x="T5" y="T7"/>
                  </a:cxn>
                  <a:cxn ang="0">
                    <a:pos x="T9" y="T11"/>
                  </a:cxn>
                  <a:cxn ang="0">
                    <a:pos x="T13" y="T15"/>
                  </a:cxn>
                </a:cxnLst>
                <a:rect l="0" t="0" r="r" b="b"/>
                <a:pathLst>
                  <a:path w="276" h="605">
                    <a:moveTo>
                      <a:pt x="275" y="0"/>
                    </a:moveTo>
                    <a:lnTo>
                      <a:pt x="0" y="491"/>
                    </a:lnTo>
                    <a:lnTo>
                      <a:pt x="275" y="604"/>
                    </a:lnTo>
                    <a:lnTo>
                      <a:pt x="275" y="0"/>
                    </a:lnTo>
                    <a:close/>
                  </a:path>
                </a:pathLst>
              </a:custGeom>
              <a:solidFill>
                <a:srgbClr val="33A5D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3" name="Group 40">
              <a:extLst>
                <a:ext uri="{FF2B5EF4-FFF2-40B4-BE49-F238E27FC236}">
                  <a16:creationId xmlns:a16="http://schemas.microsoft.com/office/drawing/2014/main" id="{6065ABFF-32F2-3943-A336-DC15FB4F104A}"/>
                </a:ext>
              </a:extLst>
            </p:cNvPr>
            <p:cNvGrpSpPr>
              <a:grpSpLocks/>
            </p:cNvGrpSpPr>
            <p:nvPr/>
          </p:nvGrpSpPr>
          <p:grpSpPr bwMode="auto">
            <a:xfrm>
              <a:off x="7997" y="1730"/>
              <a:ext cx="472" cy="233"/>
              <a:chOff x="7997" y="1730"/>
              <a:chExt cx="472" cy="233"/>
            </a:xfrm>
          </p:grpSpPr>
          <p:sp>
            <p:nvSpPr>
              <p:cNvPr id="62" name="Freeform 41">
                <a:extLst>
                  <a:ext uri="{FF2B5EF4-FFF2-40B4-BE49-F238E27FC236}">
                    <a16:creationId xmlns:a16="http://schemas.microsoft.com/office/drawing/2014/main" id="{9EBDE9A5-3A36-AF4D-A6C3-04ED734DA952}"/>
                  </a:ext>
                </a:extLst>
              </p:cNvPr>
              <p:cNvSpPr>
                <a:spLocks/>
              </p:cNvSpPr>
              <p:nvPr/>
            </p:nvSpPr>
            <p:spPr bwMode="auto">
              <a:xfrm>
                <a:off x="7997" y="1730"/>
                <a:ext cx="471" cy="233"/>
              </a:xfrm>
              <a:custGeom>
                <a:avLst/>
                <a:gdLst>
                  <a:gd name="T0" fmla="+- 0 8193 7997"/>
                  <a:gd name="T1" fmla="*/ T0 w 472"/>
                  <a:gd name="T2" fmla="+- 0 1730 1730"/>
                  <a:gd name="T3" fmla="*/ 1730 h 233"/>
                  <a:gd name="T4" fmla="+- 0 8010 7997"/>
                  <a:gd name="T5" fmla="*/ T4 w 472"/>
                  <a:gd name="T6" fmla="+- 0 1757 1730"/>
                  <a:gd name="T7" fmla="*/ 1757 h 233"/>
                  <a:gd name="T8" fmla="+- 0 7997 7997"/>
                  <a:gd name="T9" fmla="*/ T8 w 472"/>
                  <a:gd name="T10" fmla="+- 0 1962 1730"/>
                  <a:gd name="T11" fmla="*/ 1962 h 233"/>
                  <a:gd name="T12" fmla="+- 0 8468 7997"/>
                  <a:gd name="T13" fmla="*/ T12 w 472"/>
                  <a:gd name="T14" fmla="+- 0 1843 1730"/>
                  <a:gd name="T15" fmla="*/ 1843 h 233"/>
                  <a:gd name="T16" fmla="+- 0 8193 7997"/>
                  <a:gd name="T17" fmla="*/ T16 w 472"/>
                  <a:gd name="T18" fmla="+- 0 1730 1730"/>
                  <a:gd name="T19" fmla="*/ 1730 h 233"/>
                </a:gdLst>
                <a:ahLst/>
                <a:cxnLst>
                  <a:cxn ang="0">
                    <a:pos x="T1" y="T3"/>
                  </a:cxn>
                  <a:cxn ang="0">
                    <a:pos x="T5" y="T7"/>
                  </a:cxn>
                  <a:cxn ang="0">
                    <a:pos x="T9" y="T11"/>
                  </a:cxn>
                  <a:cxn ang="0">
                    <a:pos x="T13" y="T15"/>
                  </a:cxn>
                  <a:cxn ang="0">
                    <a:pos x="T17" y="T19"/>
                  </a:cxn>
                </a:cxnLst>
                <a:rect l="0" t="0" r="r" b="b"/>
                <a:pathLst>
                  <a:path w="472" h="233">
                    <a:moveTo>
                      <a:pt x="196" y="0"/>
                    </a:moveTo>
                    <a:lnTo>
                      <a:pt x="13" y="27"/>
                    </a:lnTo>
                    <a:lnTo>
                      <a:pt x="0" y="232"/>
                    </a:lnTo>
                    <a:lnTo>
                      <a:pt x="471" y="113"/>
                    </a:lnTo>
                    <a:lnTo>
                      <a:pt x="196" y="0"/>
                    </a:lnTo>
                    <a:close/>
                  </a:path>
                </a:pathLst>
              </a:custGeom>
              <a:solidFill>
                <a:srgbClr val="248FB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4" name="Group 37">
              <a:extLst>
                <a:ext uri="{FF2B5EF4-FFF2-40B4-BE49-F238E27FC236}">
                  <a16:creationId xmlns:a16="http://schemas.microsoft.com/office/drawing/2014/main" id="{D19600FA-3221-AA4F-A463-A67C861E856E}"/>
                </a:ext>
              </a:extLst>
            </p:cNvPr>
            <p:cNvGrpSpPr>
              <a:grpSpLocks/>
            </p:cNvGrpSpPr>
            <p:nvPr/>
          </p:nvGrpSpPr>
          <p:grpSpPr bwMode="auto">
            <a:xfrm>
              <a:off x="7997" y="1843"/>
              <a:ext cx="1161" cy="489"/>
              <a:chOff x="7997" y="1843"/>
              <a:chExt cx="1161" cy="489"/>
            </a:xfrm>
          </p:grpSpPr>
          <p:sp>
            <p:nvSpPr>
              <p:cNvPr id="60" name="Freeform 39">
                <a:extLst>
                  <a:ext uri="{FF2B5EF4-FFF2-40B4-BE49-F238E27FC236}">
                    <a16:creationId xmlns:a16="http://schemas.microsoft.com/office/drawing/2014/main" id="{3285F5AD-CC39-D940-8A5E-046912F8E574}"/>
                  </a:ext>
                </a:extLst>
              </p:cNvPr>
              <p:cNvSpPr>
                <a:spLocks/>
              </p:cNvSpPr>
              <p:nvPr/>
            </p:nvSpPr>
            <p:spPr bwMode="auto">
              <a:xfrm>
                <a:off x="7997" y="1844"/>
                <a:ext cx="1160" cy="488"/>
              </a:xfrm>
              <a:custGeom>
                <a:avLst/>
                <a:gdLst>
                  <a:gd name="T0" fmla="+- 0 8468 7997"/>
                  <a:gd name="T1" fmla="*/ T0 w 1161"/>
                  <a:gd name="T2" fmla="+- 0 1843 1843"/>
                  <a:gd name="T3" fmla="*/ 1843 h 489"/>
                  <a:gd name="T4" fmla="+- 0 7997 7997"/>
                  <a:gd name="T5" fmla="*/ T4 w 1161"/>
                  <a:gd name="T6" fmla="+- 0 1962 1843"/>
                  <a:gd name="T7" fmla="*/ 1962 h 489"/>
                  <a:gd name="T8" fmla="+- 0 8324 7997"/>
                  <a:gd name="T9" fmla="*/ T8 w 1161"/>
                  <a:gd name="T10" fmla="+- 0 2332 1843"/>
                  <a:gd name="T11" fmla="*/ 2332 h 489"/>
                  <a:gd name="T12" fmla="+- 0 8625 7997"/>
                  <a:gd name="T13" fmla="*/ T12 w 1161"/>
                  <a:gd name="T14" fmla="+- 0 2109 1843"/>
                  <a:gd name="T15" fmla="*/ 2109 h 489"/>
                  <a:gd name="T16" fmla="+- 0 9138 7997"/>
                  <a:gd name="T17" fmla="*/ T16 w 1161"/>
                  <a:gd name="T18" fmla="+- 0 2109 1843"/>
                  <a:gd name="T19" fmla="*/ 2109 h 489"/>
                  <a:gd name="T20" fmla="+- 0 9068 7997"/>
                  <a:gd name="T21" fmla="*/ T20 w 1161"/>
                  <a:gd name="T22" fmla="+- 0 1930 1843"/>
                  <a:gd name="T23" fmla="*/ 1930 h 489"/>
                  <a:gd name="T24" fmla="+- 0 8468 7997"/>
                  <a:gd name="T25" fmla="*/ T24 w 1161"/>
                  <a:gd name="T26" fmla="+- 0 1843 1843"/>
                  <a:gd name="T27" fmla="*/ 1843 h 489"/>
                </a:gdLst>
                <a:ahLst/>
                <a:cxnLst>
                  <a:cxn ang="0">
                    <a:pos x="T1" y="T3"/>
                  </a:cxn>
                  <a:cxn ang="0">
                    <a:pos x="T5" y="T7"/>
                  </a:cxn>
                  <a:cxn ang="0">
                    <a:pos x="T9" y="T11"/>
                  </a:cxn>
                  <a:cxn ang="0">
                    <a:pos x="T13" y="T15"/>
                  </a:cxn>
                  <a:cxn ang="0">
                    <a:pos x="T17" y="T19"/>
                  </a:cxn>
                  <a:cxn ang="0">
                    <a:pos x="T21" y="T23"/>
                  </a:cxn>
                  <a:cxn ang="0">
                    <a:pos x="T25" y="T27"/>
                  </a:cxn>
                </a:cxnLst>
                <a:rect l="0" t="0" r="r" b="b"/>
                <a:pathLst>
                  <a:path w="1161" h="489">
                    <a:moveTo>
                      <a:pt x="471" y="0"/>
                    </a:moveTo>
                    <a:lnTo>
                      <a:pt x="0" y="119"/>
                    </a:lnTo>
                    <a:lnTo>
                      <a:pt x="327" y="489"/>
                    </a:lnTo>
                    <a:lnTo>
                      <a:pt x="628" y="266"/>
                    </a:lnTo>
                    <a:lnTo>
                      <a:pt x="1141" y="266"/>
                    </a:lnTo>
                    <a:lnTo>
                      <a:pt x="1071" y="87"/>
                    </a:lnTo>
                    <a:lnTo>
                      <a:pt x="471" y="0"/>
                    </a:lnTo>
                    <a:close/>
                  </a:path>
                </a:pathLst>
              </a:custGeom>
              <a:solidFill>
                <a:srgbClr val="46B8E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61" name="Freeform 38">
                <a:extLst>
                  <a:ext uri="{FF2B5EF4-FFF2-40B4-BE49-F238E27FC236}">
                    <a16:creationId xmlns:a16="http://schemas.microsoft.com/office/drawing/2014/main" id="{7E20A8C0-B0AF-D743-9FF8-13E1F0D02BA8}"/>
                  </a:ext>
                </a:extLst>
              </p:cNvPr>
              <p:cNvSpPr>
                <a:spLocks/>
              </p:cNvSpPr>
              <p:nvPr/>
            </p:nvSpPr>
            <p:spPr bwMode="auto">
              <a:xfrm>
                <a:off x="7997" y="1844"/>
                <a:ext cx="1160" cy="488"/>
              </a:xfrm>
              <a:custGeom>
                <a:avLst/>
                <a:gdLst>
                  <a:gd name="T0" fmla="+- 0 9138 7997"/>
                  <a:gd name="T1" fmla="*/ T0 w 1161"/>
                  <a:gd name="T2" fmla="+- 0 2109 1843"/>
                  <a:gd name="T3" fmla="*/ 2109 h 489"/>
                  <a:gd name="T4" fmla="+- 0 8625 7997"/>
                  <a:gd name="T5" fmla="*/ T4 w 1161"/>
                  <a:gd name="T6" fmla="+- 0 2109 1843"/>
                  <a:gd name="T7" fmla="*/ 2109 h 489"/>
                  <a:gd name="T8" fmla="+- 0 9158 7997"/>
                  <a:gd name="T9" fmla="*/ T8 w 1161"/>
                  <a:gd name="T10" fmla="+- 0 2160 1843"/>
                  <a:gd name="T11" fmla="*/ 2160 h 489"/>
                  <a:gd name="T12" fmla="+- 0 9138 7997"/>
                  <a:gd name="T13" fmla="*/ T12 w 1161"/>
                  <a:gd name="T14" fmla="+- 0 2109 1843"/>
                  <a:gd name="T15" fmla="*/ 2109 h 489"/>
                </a:gdLst>
                <a:ahLst/>
                <a:cxnLst>
                  <a:cxn ang="0">
                    <a:pos x="T1" y="T3"/>
                  </a:cxn>
                  <a:cxn ang="0">
                    <a:pos x="T5" y="T7"/>
                  </a:cxn>
                  <a:cxn ang="0">
                    <a:pos x="T9" y="T11"/>
                  </a:cxn>
                  <a:cxn ang="0">
                    <a:pos x="T13" y="T15"/>
                  </a:cxn>
                </a:cxnLst>
                <a:rect l="0" t="0" r="r" b="b"/>
                <a:pathLst>
                  <a:path w="1161" h="489">
                    <a:moveTo>
                      <a:pt x="1141" y="266"/>
                    </a:moveTo>
                    <a:lnTo>
                      <a:pt x="628" y="266"/>
                    </a:lnTo>
                    <a:lnTo>
                      <a:pt x="1161" y="317"/>
                    </a:lnTo>
                    <a:lnTo>
                      <a:pt x="1141" y="266"/>
                    </a:lnTo>
                    <a:close/>
                  </a:path>
                </a:pathLst>
              </a:custGeom>
              <a:solidFill>
                <a:srgbClr val="46B8E1"/>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5" name="Group 35">
              <a:extLst>
                <a:ext uri="{FF2B5EF4-FFF2-40B4-BE49-F238E27FC236}">
                  <a16:creationId xmlns:a16="http://schemas.microsoft.com/office/drawing/2014/main" id="{86F74BB5-6EB6-4D48-9D44-C4EE362615B0}"/>
                </a:ext>
              </a:extLst>
            </p:cNvPr>
            <p:cNvGrpSpPr>
              <a:grpSpLocks/>
            </p:cNvGrpSpPr>
            <p:nvPr/>
          </p:nvGrpSpPr>
          <p:grpSpPr bwMode="auto">
            <a:xfrm>
              <a:off x="7696" y="1938"/>
              <a:ext cx="628" cy="406"/>
              <a:chOff x="7696" y="1938"/>
              <a:chExt cx="628" cy="406"/>
            </a:xfrm>
          </p:grpSpPr>
          <p:sp>
            <p:nvSpPr>
              <p:cNvPr id="59" name="Freeform 36">
                <a:extLst>
                  <a:ext uri="{FF2B5EF4-FFF2-40B4-BE49-F238E27FC236}">
                    <a16:creationId xmlns:a16="http://schemas.microsoft.com/office/drawing/2014/main" id="{B003EC8B-DED3-F442-95DB-A988C0A73838}"/>
                  </a:ext>
                </a:extLst>
              </p:cNvPr>
              <p:cNvSpPr>
                <a:spLocks/>
              </p:cNvSpPr>
              <p:nvPr/>
            </p:nvSpPr>
            <p:spPr bwMode="auto">
              <a:xfrm>
                <a:off x="7695" y="1938"/>
                <a:ext cx="629" cy="406"/>
              </a:xfrm>
              <a:custGeom>
                <a:avLst/>
                <a:gdLst>
                  <a:gd name="T0" fmla="+- 0 7696 7696"/>
                  <a:gd name="T1" fmla="*/ T0 w 628"/>
                  <a:gd name="T2" fmla="+- 0 1938 1938"/>
                  <a:gd name="T3" fmla="*/ 1938 h 406"/>
                  <a:gd name="T4" fmla="+- 0 7788 7696"/>
                  <a:gd name="T5" fmla="*/ T4 w 628"/>
                  <a:gd name="T6" fmla="+- 0 2344 1938"/>
                  <a:gd name="T7" fmla="*/ 2344 h 406"/>
                  <a:gd name="T8" fmla="+- 0 8318 7696"/>
                  <a:gd name="T9" fmla="*/ T8 w 628"/>
                  <a:gd name="T10" fmla="+- 0 2344 1938"/>
                  <a:gd name="T11" fmla="*/ 2344 h 406"/>
                  <a:gd name="T12" fmla="+- 0 8324 7696"/>
                  <a:gd name="T13" fmla="*/ T12 w 628"/>
                  <a:gd name="T14" fmla="+- 0 2332 1938"/>
                  <a:gd name="T15" fmla="*/ 2332 h 406"/>
                  <a:gd name="T16" fmla="+- 0 7997 7696"/>
                  <a:gd name="T17" fmla="*/ T16 w 628"/>
                  <a:gd name="T18" fmla="+- 0 1962 1938"/>
                  <a:gd name="T19" fmla="*/ 1962 h 406"/>
                  <a:gd name="T20" fmla="+- 0 7696 7696"/>
                  <a:gd name="T21" fmla="*/ T20 w 628"/>
                  <a:gd name="T22" fmla="+- 0 1938 1938"/>
                  <a:gd name="T23" fmla="*/ 1938 h 406"/>
                </a:gdLst>
                <a:ahLst/>
                <a:cxnLst>
                  <a:cxn ang="0">
                    <a:pos x="T1" y="T3"/>
                  </a:cxn>
                  <a:cxn ang="0">
                    <a:pos x="T5" y="T7"/>
                  </a:cxn>
                  <a:cxn ang="0">
                    <a:pos x="T9" y="T11"/>
                  </a:cxn>
                  <a:cxn ang="0">
                    <a:pos x="T13" y="T15"/>
                  </a:cxn>
                  <a:cxn ang="0">
                    <a:pos x="T17" y="T19"/>
                  </a:cxn>
                  <a:cxn ang="0">
                    <a:pos x="T21" y="T23"/>
                  </a:cxn>
                </a:cxnLst>
                <a:rect l="0" t="0" r="r" b="b"/>
                <a:pathLst>
                  <a:path w="628" h="406">
                    <a:moveTo>
                      <a:pt x="0" y="0"/>
                    </a:moveTo>
                    <a:lnTo>
                      <a:pt x="92" y="406"/>
                    </a:lnTo>
                    <a:lnTo>
                      <a:pt x="622" y="406"/>
                    </a:lnTo>
                    <a:lnTo>
                      <a:pt x="628" y="394"/>
                    </a:lnTo>
                    <a:lnTo>
                      <a:pt x="301" y="24"/>
                    </a:lnTo>
                    <a:lnTo>
                      <a:pt x="0" y="0"/>
                    </a:lnTo>
                    <a:close/>
                  </a:path>
                </a:pathLst>
              </a:custGeom>
              <a:solidFill>
                <a:srgbClr val="F0F5F7"/>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6" name="Group 33">
              <a:extLst>
                <a:ext uri="{FF2B5EF4-FFF2-40B4-BE49-F238E27FC236}">
                  <a16:creationId xmlns:a16="http://schemas.microsoft.com/office/drawing/2014/main" id="{529998FC-A074-D44B-9C5E-5CAB9967E7B6}"/>
                </a:ext>
              </a:extLst>
            </p:cNvPr>
            <p:cNvGrpSpPr>
              <a:grpSpLocks/>
            </p:cNvGrpSpPr>
            <p:nvPr/>
          </p:nvGrpSpPr>
          <p:grpSpPr bwMode="auto">
            <a:xfrm>
              <a:off x="7432" y="1938"/>
              <a:ext cx="357" cy="406"/>
              <a:chOff x="7432" y="1938"/>
              <a:chExt cx="357" cy="406"/>
            </a:xfrm>
          </p:grpSpPr>
          <p:sp>
            <p:nvSpPr>
              <p:cNvPr id="58" name="Freeform 34">
                <a:extLst>
                  <a:ext uri="{FF2B5EF4-FFF2-40B4-BE49-F238E27FC236}">
                    <a16:creationId xmlns:a16="http://schemas.microsoft.com/office/drawing/2014/main" id="{9C23C5B5-943C-B348-9E83-CBD99C0F5437}"/>
                  </a:ext>
                </a:extLst>
              </p:cNvPr>
              <p:cNvSpPr>
                <a:spLocks/>
              </p:cNvSpPr>
              <p:nvPr/>
            </p:nvSpPr>
            <p:spPr bwMode="auto">
              <a:xfrm>
                <a:off x="7433" y="1938"/>
                <a:ext cx="356" cy="406"/>
              </a:xfrm>
              <a:custGeom>
                <a:avLst/>
                <a:gdLst>
                  <a:gd name="T0" fmla="+- 0 7696 7432"/>
                  <a:gd name="T1" fmla="*/ T0 w 357"/>
                  <a:gd name="T2" fmla="+- 0 1938 1938"/>
                  <a:gd name="T3" fmla="*/ 1938 h 406"/>
                  <a:gd name="T4" fmla="+- 0 7432 7432"/>
                  <a:gd name="T5" fmla="*/ T4 w 357"/>
                  <a:gd name="T6" fmla="+- 0 2282 1938"/>
                  <a:gd name="T7" fmla="*/ 2282 h 406"/>
                  <a:gd name="T8" fmla="+- 0 7472 7432"/>
                  <a:gd name="T9" fmla="*/ T8 w 357"/>
                  <a:gd name="T10" fmla="+- 0 2344 1938"/>
                  <a:gd name="T11" fmla="*/ 2344 h 406"/>
                  <a:gd name="T12" fmla="+- 0 7788 7432"/>
                  <a:gd name="T13" fmla="*/ T12 w 357"/>
                  <a:gd name="T14" fmla="+- 0 2344 1938"/>
                  <a:gd name="T15" fmla="*/ 2344 h 406"/>
                  <a:gd name="T16" fmla="+- 0 7696 7432"/>
                  <a:gd name="T17" fmla="*/ T16 w 357"/>
                  <a:gd name="T18" fmla="+- 0 1938 1938"/>
                  <a:gd name="T19" fmla="*/ 1938 h 406"/>
                </a:gdLst>
                <a:ahLst/>
                <a:cxnLst>
                  <a:cxn ang="0">
                    <a:pos x="T1" y="T3"/>
                  </a:cxn>
                  <a:cxn ang="0">
                    <a:pos x="T5" y="T7"/>
                  </a:cxn>
                  <a:cxn ang="0">
                    <a:pos x="T9" y="T11"/>
                  </a:cxn>
                  <a:cxn ang="0">
                    <a:pos x="T13" y="T15"/>
                  </a:cxn>
                  <a:cxn ang="0">
                    <a:pos x="T17" y="T19"/>
                  </a:cxn>
                </a:cxnLst>
                <a:rect l="0" t="0" r="r" b="b"/>
                <a:pathLst>
                  <a:path w="357" h="406">
                    <a:moveTo>
                      <a:pt x="264" y="0"/>
                    </a:moveTo>
                    <a:lnTo>
                      <a:pt x="0" y="344"/>
                    </a:lnTo>
                    <a:lnTo>
                      <a:pt x="40" y="406"/>
                    </a:lnTo>
                    <a:lnTo>
                      <a:pt x="356" y="406"/>
                    </a:lnTo>
                    <a:lnTo>
                      <a:pt x="264" y="0"/>
                    </a:lnTo>
                    <a:close/>
                  </a:path>
                </a:pathLst>
              </a:custGeom>
              <a:solidFill>
                <a:srgbClr val="25A1BC"/>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7" name="Group 31">
              <a:extLst>
                <a:ext uri="{FF2B5EF4-FFF2-40B4-BE49-F238E27FC236}">
                  <a16:creationId xmlns:a16="http://schemas.microsoft.com/office/drawing/2014/main" id="{B425FED9-D315-204A-B822-07C89D6C97C1}"/>
                </a:ext>
              </a:extLst>
            </p:cNvPr>
            <p:cNvGrpSpPr>
              <a:grpSpLocks/>
            </p:cNvGrpSpPr>
            <p:nvPr/>
          </p:nvGrpSpPr>
          <p:grpSpPr bwMode="auto">
            <a:xfrm>
              <a:off x="8324" y="2109"/>
              <a:ext cx="391" cy="235"/>
              <a:chOff x="8324" y="2109"/>
              <a:chExt cx="391" cy="235"/>
            </a:xfrm>
          </p:grpSpPr>
          <p:sp>
            <p:nvSpPr>
              <p:cNvPr id="57" name="Freeform 32">
                <a:extLst>
                  <a:ext uri="{FF2B5EF4-FFF2-40B4-BE49-F238E27FC236}">
                    <a16:creationId xmlns:a16="http://schemas.microsoft.com/office/drawing/2014/main" id="{392E3D2E-01E5-3D48-9986-113D95AAC73C}"/>
                  </a:ext>
                </a:extLst>
              </p:cNvPr>
              <p:cNvSpPr>
                <a:spLocks/>
              </p:cNvSpPr>
              <p:nvPr/>
            </p:nvSpPr>
            <p:spPr bwMode="auto">
              <a:xfrm>
                <a:off x="8325" y="2109"/>
                <a:ext cx="391" cy="234"/>
              </a:xfrm>
              <a:custGeom>
                <a:avLst/>
                <a:gdLst>
                  <a:gd name="T0" fmla="+- 0 8625 8324"/>
                  <a:gd name="T1" fmla="*/ T0 w 391"/>
                  <a:gd name="T2" fmla="+- 0 2109 2109"/>
                  <a:gd name="T3" fmla="*/ 2109 h 235"/>
                  <a:gd name="T4" fmla="+- 0 8324 8324"/>
                  <a:gd name="T5" fmla="*/ T4 w 391"/>
                  <a:gd name="T6" fmla="+- 0 2332 2109"/>
                  <a:gd name="T7" fmla="*/ 2332 h 235"/>
                  <a:gd name="T8" fmla="+- 0 8339 8324"/>
                  <a:gd name="T9" fmla="*/ T8 w 391"/>
                  <a:gd name="T10" fmla="+- 0 2344 2109"/>
                  <a:gd name="T11" fmla="*/ 2344 h 235"/>
                  <a:gd name="T12" fmla="+- 0 8714 8324"/>
                  <a:gd name="T13" fmla="*/ T12 w 391"/>
                  <a:gd name="T14" fmla="+- 0 2344 2109"/>
                  <a:gd name="T15" fmla="*/ 2344 h 235"/>
                  <a:gd name="T16" fmla="+- 0 8625 8324"/>
                  <a:gd name="T17" fmla="*/ T16 w 391"/>
                  <a:gd name="T18" fmla="+- 0 2109 2109"/>
                  <a:gd name="T19" fmla="*/ 2109 h 235"/>
                </a:gdLst>
                <a:ahLst/>
                <a:cxnLst>
                  <a:cxn ang="0">
                    <a:pos x="T1" y="T3"/>
                  </a:cxn>
                  <a:cxn ang="0">
                    <a:pos x="T5" y="T7"/>
                  </a:cxn>
                  <a:cxn ang="0">
                    <a:pos x="T9" y="T11"/>
                  </a:cxn>
                  <a:cxn ang="0">
                    <a:pos x="T13" y="T15"/>
                  </a:cxn>
                  <a:cxn ang="0">
                    <a:pos x="T17" y="T19"/>
                  </a:cxn>
                </a:cxnLst>
                <a:rect l="0" t="0" r="r" b="b"/>
                <a:pathLst>
                  <a:path w="391" h="235">
                    <a:moveTo>
                      <a:pt x="301" y="0"/>
                    </a:moveTo>
                    <a:lnTo>
                      <a:pt x="0" y="223"/>
                    </a:lnTo>
                    <a:lnTo>
                      <a:pt x="15" y="235"/>
                    </a:lnTo>
                    <a:lnTo>
                      <a:pt x="390" y="235"/>
                    </a:lnTo>
                    <a:lnTo>
                      <a:pt x="301" y="0"/>
                    </a:lnTo>
                    <a:close/>
                  </a:path>
                </a:pathLst>
              </a:custGeom>
              <a:solidFill>
                <a:srgbClr val="33A5D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8" name="Group 29">
              <a:extLst>
                <a:ext uri="{FF2B5EF4-FFF2-40B4-BE49-F238E27FC236}">
                  <a16:creationId xmlns:a16="http://schemas.microsoft.com/office/drawing/2014/main" id="{27E00658-2830-5B46-91C1-661F2475A05E}"/>
                </a:ext>
              </a:extLst>
            </p:cNvPr>
            <p:cNvGrpSpPr>
              <a:grpSpLocks/>
            </p:cNvGrpSpPr>
            <p:nvPr/>
          </p:nvGrpSpPr>
          <p:grpSpPr bwMode="auto">
            <a:xfrm>
              <a:off x="8625" y="2109"/>
              <a:ext cx="684" cy="235"/>
              <a:chOff x="8625" y="2109"/>
              <a:chExt cx="684" cy="235"/>
            </a:xfrm>
          </p:grpSpPr>
          <p:sp>
            <p:nvSpPr>
              <p:cNvPr id="56" name="Freeform 30">
                <a:extLst>
                  <a:ext uri="{FF2B5EF4-FFF2-40B4-BE49-F238E27FC236}">
                    <a16:creationId xmlns:a16="http://schemas.microsoft.com/office/drawing/2014/main" id="{BBDE7804-7D90-104F-B882-E5C7F1CCC264}"/>
                  </a:ext>
                </a:extLst>
              </p:cNvPr>
              <p:cNvSpPr>
                <a:spLocks/>
              </p:cNvSpPr>
              <p:nvPr/>
            </p:nvSpPr>
            <p:spPr bwMode="auto">
              <a:xfrm>
                <a:off x="8625" y="2109"/>
                <a:ext cx="685" cy="234"/>
              </a:xfrm>
              <a:custGeom>
                <a:avLst/>
                <a:gdLst>
                  <a:gd name="T0" fmla="+- 0 8625 8625"/>
                  <a:gd name="T1" fmla="*/ T0 w 684"/>
                  <a:gd name="T2" fmla="+- 0 2109 2109"/>
                  <a:gd name="T3" fmla="*/ 2109 h 235"/>
                  <a:gd name="T4" fmla="+- 0 8854 8625"/>
                  <a:gd name="T5" fmla="*/ T4 w 684"/>
                  <a:gd name="T6" fmla="+- 0 2344 2109"/>
                  <a:gd name="T7" fmla="*/ 2344 h 235"/>
                  <a:gd name="T8" fmla="+- 0 9309 8625"/>
                  <a:gd name="T9" fmla="*/ T8 w 684"/>
                  <a:gd name="T10" fmla="+- 0 2344 2109"/>
                  <a:gd name="T11" fmla="*/ 2344 h 235"/>
                  <a:gd name="T12" fmla="+- 0 9158 8625"/>
                  <a:gd name="T13" fmla="*/ T12 w 684"/>
                  <a:gd name="T14" fmla="+- 0 2160 2109"/>
                  <a:gd name="T15" fmla="*/ 2160 h 235"/>
                  <a:gd name="T16" fmla="+- 0 8625 8625"/>
                  <a:gd name="T17" fmla="*/ T16 w 684"/>
                  <a:gd name="T18" fmla="+- 0 2109 2109"/>
                  <a:gd name="T19" fmla="*/ 2109 h 235"/>
                </a:gdLst>
                <a:ahLst/>
                <a:cxnLst>
                  <a:cxn ang="0">
                    <a:pos x="T1" y="T3"/>
                  </a:cxn>
                  <a:cxn ang="0">
                    <a:pos x="T5" y="T7"/>
                  </a:cxn>
                  <a:cxn ang="0">
                    <a:pos x="T9" y="T11"/>
                  </a:cxn>
                  <a:cxn ang="0">
                    <a:pos x="T13" y="T15"/>
                  </a:cxn>
                  <a:cxn ang="0">
                    <a:pos x="T17" y="T19"/>
                  </a:cxn>
                </a:cxnLst>
                <a:rect l="0" t="0" r="r" b="b"/>
                <a:pathLst>
                  <a:path w="684" h="235">
                    <a:moveTo>
                      <a:pt x="0" y="0"/>
                    </a:moveTo>
                    <a:lnTo>
                      <a:pt x="229" y="235"/>
                    </a:lnTo>
                    <a:lnTo>
                      <a:pt x="684" y="235"/>
                    </a:lnTo>
                    <a:lnTo>
                      <a:pt x="533" y="51"/>
                    </a:lnTo>
                    <a:lnTo>
                      <a:pt x="0" y="0"/>
                    </a:lnTo>
                    <a:close/>
                  </a:path>
                </a:pathLst>
              </a:custGeom>
              <a:solidFill>
                <a:srgbClr val="248FB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29" name="Group 27">
              <a:extLst>
                <a:ext uri="{FF2B5EF4-FFF2-40B4-BE49-F238E27FC236}">
                  <a16:creationId xmlns:a16="http://schemas.microsoft.com/office/drawing/2014/main" id="{766F093F-8C07-FF47-B406-B24D93A66303}"/>
                </a:ext>
              </a:extLst>
            </p:cNvPr>
            <p:cNvGrpSpPr>
              <a:grpSpLocks/>
            </p:cNvGrpSpPr>
            <p:nvPr/>
          </p:nvGrpSpPr>
          <p:grpSpPr bwMode="auto">
            <a:xfrm>
              <a:off x="8625" y="2109"/>
              <a:ext cx="229" cy="235"/>
              <a:chOff x="8625" y="2109"/>
              <a:chExt cx="229" cy="235"/>
            </a:xfrm>
          </p:grpSpPr>
          <p:sp>
            <p:nvSpPr>
              <p:cNvPr id="55" name="Freeform 28">
                <a:extLst>
                  <a:ext uri="{FF2B5EF4-FFF2-40B4-BE49-F238E27FC236}">
                    <a16:creationId xmlns:a16="http://schemas.microsoft.com/office/drawing/2014/main" id="{C68A3C8A-6122-8E4D-A44B-0E5C9D52135F}"/>
                  </a:ext>
                </a:extLst>
              </p:cNvPr>
              <p:cNvSpPr>
                <a:spLocks/>
              </p:cNvSpPr>
              <p:nvPr/>
            </p:nvSpPr>
            <p:spPr bwMode="auto">
              <a:xfrm>
                <a:off x="8625" y="2109"/>
                <a:ext cx="229" cy="234"/>
              </a:xfrm>
              <a:custGeom>
                <a:avLst/>
                <a:gdLst>
                  <a:gd name="T0" fmla="+- 0 8625 8625"/>
                  <a:gd name="T1" fmla="*/ T0 w 229"/>
                  <a:gd name="T2" fmla="+- 0 2109 2109"/>
                  <a:gd name="T3" fmla="*/ 2109 h 235"/>
                  <a:gd name="T4" fmla="+- 0 8714 8625"/>
                  <a:gd name="T5" fmla="*/ T4 w 229"/>
                  <a:gd name="T6" fmla="+- 0 2344 2109"/>
                  <a:gd name="T7" fmla="*/ 2344 h 235"/>
                  <a:gd name="T8" fmla="+- 0 8854 8625"/>
                  <a:gd name="T9" fmla="*/ T8 w 229"/>
                  <a:gd name="T10" fmla="+- 0 2344 2109"/>
                  <a:gd name="T11" fmla="*/ 2344 h 235"/>
                  <a:gd name="T12" fmla="+- 0 8625 8625"/>
                  <a:gd name="T13" fmla="*/ T12 w 229"/>
                  <a:gd name="T14" fmla="+- 0 2109 2109"/>
                  <a:gd name="T15" fmla="*/ 2109 h 235"/>
                </a:gdLst>
                <a:ahLst/>
                <a:cxnLst>
                  <a:cxn ang="0">
                    <a:pos x="T1" y="T3"/>
                  </a:cxn>
                  <a:cxn ang="0">
                    <a:pos x="T5" y="T7"/>
                  </a:cxn>
                  <a:cxn ang="0">
                    <a:pos x="T9" y="T11"/>
                  </a:cxn>
                  <a:cxn ang="0">
                    <a:pos x="T13" y="T15"/>
                  </a:cxn>
                </a:cxnLst>
                <a:rect l="0" t="0" r="r" b="b"/>
                <a:pathLst>
                  <a:path w="229" h="235">
                    <a:moveTo>
                      <a:pt x="0" y="0"/>
                    </a:moveTo>
                    <a:lnTo>
                      <a:pt x="89" y="235"/>
                    </a:lnTo>
                    <a:lnTo>
                      <a:pt x="229" y="235"/>
                    </a:lnTo>
                    <a:lnTo>
                      <a:pt x="0" y="0"/>
                    </a:lnTo>
                    <a:close/>
                  </a:path>
                </a:pathLst>
              </a:custGeom>
              <a:solidFill>
                <a:srgbClr val="1487B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0" name="Group 25">
              <a:extLst>
                <a:ext uri="{FF2B5EF4-FFF2-40B4-BE49-F238E27FC236}">
                  <a16:creationId xmlns:a16="http://schemas.microsoft.com/office/drawing/2014/main" id="{0766C28D-57BA-694D-9B5A-20AE3D8E9A48}"/>
                </a:ext>
              </a:extLst>
            </p:cNvPr>
            <p:cNvGrpSpPr>
              <a:grpSpLocks/>
            </p:cNvGrpSpPr>
            <p:nvPr/>
          </p:nvGrpSpPr>
          <p:grpSpPr bwMode="auto">
            <a:xfrm>
              <a:off x="8318" y="2332"/>
              <a:ext cx="22" cy="13"/>
              <a:chOff x="8318" y="2332"/>
              <a:chExt cx="22" cy="13"/>
            </a:xfrm>
          </p:grpSpPr>
          <p:sp>
            <p:nvSpPr>
              <p:cNvPr id="54" name="Freeform 26">
                <a:extLst>
                  <a:ext uri="{FF2B5EF4-FFF2-40B4-BE49-F238E27FC236}">
                    <a16:creationId xmlns:a16="http://schemas.microsoft.com/office/drawing/2014/main" id="{D3E214E9-D29B-364F-8453-AD4B4A750F51}"/>
                  </a:ext>
                </a:extLst>
              </p:cNvPr>
              <p:cNvSpPr>
                <a:spLocks/>
              </p:cNvSpPr>
              <p:nvPr/>
            </p:nvSpPr>
            <p:spPr bwMode="auto">
              <a:xfrm>
                <a:off x="8317" y="2332"/>
                <a:ext cx="22" cy="13"/>
              </a:xfrm>
              <a:custGeom>
                <a:avLst/>
                <a:gdLst>
                  <a:gd name="T0" fmla="+- 0 8324 8318"/>
                  <a:gd name="T1" fmla="*/ T0 w 22"/>
                  <a:gd name="T2" fmla="+- 0 2332 2332"/>
                  <a:gd name="T3" fmla="*/ 2332 h 13"/>
                  <a:gd name="T4" fmla="+- 0 8318 8318"/>
                  <a:gd name="T5" fmla="*/ T4 w 22"/>
                  <a:gd name="T6" fmla="+- 0 2344 2332"/>
                  <a:gd name="T7" fmla="*/ 2344 h 13"/>
                  <a:gd name="T8" fmla="+- 0 8339 8318"/>
                  <a:gd name="T9" fmla="*/ T8 w 22"/>
                  <a:gd name="T10" fmla="+- 0 2344 2332"/>
                  <a:gd name="T11" fmla="*/ 2344 h 13"/>
                  <a:gd name="T12" fmla="+- 0 8324 8318"/>
                  <a:gd name="T13" fmla="*/ T12 w 22"/>
                  <a:gd name="T14" fmla="+- 0 2332 2332"/>
                  <a:gd name="T15" fmla="*/ 2332 h 13"/>
                </a:gdLst>
                <a:ahLst/>
                <a:cxnLst>
                  <a:cxn ang="0">
                    <a:pos x="T1" y="T3"/>
                  </a:cxn>
                  <a:cxn ang="0">
                    <a:pos x="T5" y="T7"/>
                  </a:cxn>
                  <a:cxn ang="0">
                    <a:pos x="T9" y="T11"/>
                  </a:cxn>
                  <a:cxn ang="0">
                    <a:pos x="T13" y="T15"/>
                  </a:cxn>
                </a:cxnLst>
                <a:rect l="0" t="0" r="r" b="b"/>
                <a:pathLst>
                  <a:path w="22" h="13">
                    <a:moveTo>
                      <a:pt x="6" y="0"/>
                    </a:moveTo>
                    <a:lnTo>
                      <a:pt x="0" y="12"/>
                    </a:lnTo>
                    <a:lnTo>
                      <a:pt x="21" y="12"/>
                    </a:lnTo>
                    <a:lnTo>
                      <a:pt x="6" y="0"/>
                    </a:lnTo>
                    <a:close/>
                  </a:path>
                </a:pathLst>
              </a:custGeom>
              <a:solidFill>
                <a:srgbClr val="63C7E3"/>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1" name="Group 23">
              <a:extLst>
                <a:ext uri="{FF2B5EF4-FFF2-40B4-BE49-F238E27FC236}">
                  <a16:creationId xmlns:a16="http://schemas.microsoft.com/office/drawing/2014/main" id="{EFE36EC6-8B04-7E49-B795-EC941E95919C}"/>
                </a:ext>
              </a:extLst>
            </p:cNvPr>
            <p:cNvGrpSpPr>
              <a:grpSpLocks/>
            </p:cNvGrpSpPr>
            <p:nvPr/>
          </p:nvGrpSpPr>
          <p:grpSpPr bwMode="auto">
            <a:xfrm>
              <a:off x="7351" y="2282"/>
              <a:ext cx="81" cy="63"/>
              <a:chOff x="7351" y="2282"/>
              <a:chExt cx="81" cy="63"/>
            </a:xfrm>
          </p:grpSpPr>
          <p:sp>
            <p:nvSpPr>
              <p:cNvPr id="53" name="Freeform 24">
                <a:extLst>
                  <a:ext uri="{FF2B5EF4-FFF2-40B4-BE49-F238E27FC236}">
                    <a16:creationId xmlns:a16="http://schemas.microsoft.com/office/drawing/2014/main" id="{95862D3B-954A-684D-A848-EDE78781DD08}"/>
                  </a:ext>
                </a:extLst>
              </p:cNvPr>
              <p:cNvSpPr>
                <a:spLocks/>
              </p:cNvSpPr>
              <p:nvPr/>
            </p:nvSpPr>
            <p:spPr bwMode="auto">
              <a:xfrm>
                <a:off x="7351" y="2282"/>
                <a:ext cx="82" cy="63"/>
              </a:xfrm>
              <a:custGeom>
                <a:avLst/>
                <a:gdLst>
                  <a:gd name="T0" fmla="+- 0 7432 7351"/>
                  <a:gd name="T1" fmla="*/ T0 w 81"/>
                  <a:gd name="T2" fmla="+- 0 2282 2282"/>
                  <a:gd name="T3" fmla="*/ 2282 h 63"/>
                  <a:gd name="T4" fmla="+- 0 7351 7351"/>
                  <a:gd name="T5" fmla="*/ T4 w 81"/>
                  <a:gd name="T6" fmla="+- 0 2344 2282"/>
                  <a:gd name="T7" fmla="*/ 2344 h 63"/>
                  <a:gd name="T8" fmla="+- 0 7423 7351"/>
                  <a:gd name="T9" fmla="*/ T8 w 81"/>
                  <a:gd name="T10" fmla="+- 0 2344 2282"/>
                  <a:gd name="T11" fmla="*/ 2344 h 63"/>
                  <a:gd name="T12" fmla="+- 0 7432 7351"/>
                  <a:gd name="T13" fmla="*/ T12 w 81"/>
                  <a:gd name="T14" fmla="+- 0 2282 2282"/>
                  <a:gd name="T15" fmla="*/ 2282 h 63"/>
                </a:gdLst>
                <a:ahLst/>
                <a:cxnLst>
                  <a:cxn ang="0">
                    <a:pos x="T1" y="T3"/>
                  </a:cxn>
                  <a:cxn ang="0">
                    <a:pos x="T5" y="T7"/>
                  </a:cxn>
                  <a:cxn ang="0">
                    <a:pos x="T9" y="T11"/>
                  </a:cxn>
                  <a:cxn ang="0">
                    <a:pos x="T13" y="T15"/>
                  </a:cxn>
                </a:cxnLst>
                <a:rect l="0" t="0" r="r" b="b"/>
                <a:pathLst>
                  <a:path w="81" h="63">
                    <a:moveTo>
                      <a:pt x="81" y="0"/>
                    </a:moveTo>
                    <a:lnTo>
                      <a:pt x="0" y="62"/>
                    </a:lnTo>
                    <a:lnTo>
                      <a:pt x="72" y="62"/>
                    </a:lnTo>
                    <a:lnTo>
                      <a:pt x="81" y="0"/>
                    </a:lnTo>
                    <a:close/>
                  </a:path>
                </a:pathLst>
              </a:custGeom>
              <a:solidFill>
                <a:srgbClr val="9ACEE0"/>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2" name="Group 21">
              <a:extLst>
                <a:ext uri="{FF2B5EF4-FFF2-40B4-BE49-F238E27FC236}">
                  <a16:creationId xmlns:a16="http://schemas.microsoft.com/office/drawing/2014/main" id="{0FBB2A41-FE4E-EF4B-8C77-C3F38A75B371}"/>
                </a:ext>
              </a:extLst>
            </p:cNvPr>
            <p:cNvGrpSpPr>
              <a:grpSpLocks/>
            </p:cNvGrpSpPr>
            <p:nvPr/>
          </p:nvGrpSpPr>
          <p:grpSpPr bwMode="auto">
            <a:xfrm>
              <a:off x="7423" y="2282"/>
              <a:ext cx="50" cy="63"/>
              <a:chOff x="7423" y="2282"/>
              <a:chExt cx="50" cy="63"/>
            </a:xfrm>
          </p:grpSpPr>
          <p:sp>
            <p:nvSpPr>
              <p:cNvPr id="52" name="Freeform 22">
                <a:extLst>
                  <a:ext uri="{FF2B5EF4-FFF2-40B4-BE49-F238E27FC236}">
                    <a16:creationId xmlns:a16="http://schemas.microsoft.com/office/drawing/2014/main" id="{EF7042C2-14F5-0546-87E5-EF8320B1B81E}"/>
                  </a:ext>
                </a:extLst>
              </p:cNvPr>
              <p:cNvSpPr>
                <a:spLocks/>
              </p:cNvSpPr>
              <p:nvPr/>
            </p:nvSpPr>
            <p:spPr bwMode="auto">
              <a:xfrm>
                <a:off x="7424" y="2282"/>
                <a:ext cx="50" cy="63"/>
              </a:xfrm>
              <a:custGeom>
                <a:avLst/>
                <a:gdLst>
                  <a:gd name="T0" fmla="+- 0 7432 7423"/>
                  <a:gd name="T1" fmla="*/ T0 w 50"/>
                  <a:gd name="T2" fmla="+- 0 2282 2282"/>
                  <a:gd name="T3" fmla="*/ 2282 h 63"/>
                  <a:gd name="T4" fmla="+- 0 7423 7423"/>
                  <a:gd name="T5" fmla="*/ T4 w 50"/>
                  <a:gd name="T6" fmla="+- 0 2344 2282"/>
                  <a:gd name="T7" fmla="*/ 2344 h 63"/>
                  <a:gd name="T8" fmla="+- 0 7472 7423"/>
                  <a:gd name="T9" fmla="*/ T8 w 50"/>
                  <a:gd name="T10" fmla="+- 0 2344 2282"/>
                  <a:gd name="T11" fmla="*/ 2344 h 63"/>
                  <a:gd name="T12" fmla="+- 0 7432 7423"/>
                  <a:gd name="T13" fmla="*/ T12 w 50"/>
                  <a:gd name="T14" fmla="+- 0 2282 2282"/>
                  <a:gd name="T15" fmla="*/ 2282 h 63"/>
                </a:gdLst>
                <a:ahLst/>
                <a:cxnLst>
                  <a:cxn ang="0">
                    <a:pos x="T1" y="T3"/>
                  </a:cxn>
                  <a:cxn ang="0">
                    <a:pos x="T5" y="T7"/>
                  </a:cxn>
                  <a:cxn ang="0">
                    <a:pos x="T9" y="T11"/>
                  </a:cxn>
                  <a:cxn ang="0">
                    <a:pos x="T13" y="T15"/>
                  </a:cxn>
                </a:cxnLst>
                <a:rect l="0" t="0" r="r" b="b"/>
                <a:pathLst>
                  <a:path w="50" h="63">
                    <a:moveTo>
                      <a:pt x="9" y="0"/>
                    </a:moveTo>
                    <a:lnTo>
                      <a:pt x="0" y="62"/>
                    </a:lnTo>
                    <a:lnTo>
                      <a:pt x="49" y="62"/>
                    </a:lnTo>
                    <a:lnTo>
                      <a:pt x="9" y="0"/>
                    </a:lnTo>
                    <a:close/>
                  </a:path>
                </a:pathLst>
              </a:custGeom>
              <a:solidFill>
                <a:srgbClr val="1F99C5"/>
              </a:solidFill>
              <a:ln>
                <a:noFill/>
              </a:ln>
              <a:extLst>
                <a:ext uri="{91240B29-F687-4f45-9708-019B960494DF}">
                  <a14:hiddenLine xmlns=""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3" name="Group 19">
              <a:extLst>
                <a:ext uri="{FF2B5EF4-FFF2-40B4-BE49-F238E27FC236}">
                  <a16:creationId xmlns:a16="http://schemas.microsoft.com/office/drawing/2014/main" id="{4F139E7E-DC77-5A4F-8F14-01CD1720E592}"/>
                </a:ext>
              </a:extLst>
            </p:cNvPr>
            <p:cNvGrpSpPr>
              <a:grpSpLocks/>
            </p:cNvGrpSpPr>
            <p:nvPr/>
          </p:nvGrpSpPr>
          <p:grpSpPr bwMode="auto">
            <a:xfrm>
              <a:off x="4985" y="2643"/>
              <a:ext cx="3279" cy="36"/>
              <a:chOff x="4985" y="2643"/>
              <a:chExt cx="3279" cy="36"/>
            </a:xfrm>
          </p:grpSpPr>
          <p:sp>
            <p:nvSpPr>
              <p:cNvPr id="51" name="Freeform 20">
                <a:extLst>
                  <a:ext uri="{FF2B5EF4-FFF2-40B4-BE49-F238E27FC236}">
                    <a16:creationId xmlns:a16="http://schemas.microsoft.com/office/drawing/2014/main" id="{4D721688-2E3F-1943-AAC1-3F6CD22A5C27}"/>
                  </a:ext>
                </a:extLst>
              </p:cNvPr>
              <p:cNvSpPr>
                <a:spLocks/>
              </p:cNvSpPr>
              <p:nvPr/>
            </p:nvSpPr>
            <p:spPr bwMode="auto">
              <a:xfrm flipV="1">
                <a:off x="4984" y="2643"/>
                <a:ext cx="3279" cy="36"/>
              </a:xfrm>
              <a:custGeom>
                <a:avLst/>
                <a:gdLst>
                  <a:gd name="T0" fmla="+- 0 9520 8543"/>
                  <a:gd name="T1" fmla="*/ T0 w 978"/>
                  <a:gd name="T2" fmla="+- 0 8543 8543"/>
                  <a:gd name="T3" fmla="*/ T2 w 978"/>
                </a:gdLst>
                <a:ahLst/>
                <a:cxnLst>
                  <a:cxn ang="0">
                    <a:pos x="T1" y="0"/>
                  </a:cxn>
                  <a:cxn ang="0">
                    <a:pos x="T3" y="0"/>
                  </a:cxn>
                </a:cxnLst>
                <a:rect l="0" t="0" r="r" b="b"/>
                <a:pathLst>
                  <a:path w="978">
                    <a:moveTo>
                      <a:pt x="977" y="0"/>
                    </a:moveTo>
                    <a:lnTo>
                      <a:pt x="0" y="0"/>
                    </a:lnTo>
                  </a:path>
                </a:pathLst>
              </a:custGeom>
              <a:noFill/>
              <a:ln w="8712">
                <a:solidFill>
                  <a:srgbClr val="FFFFFF"/>
                </a:solidFill>
                <a:prstDash val="dash"/>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4" name="Group 17">
              <a:extLst>
                <a:ext uri="{FF2B5EF4-FFF2-40B4-BE49-F238E27FC236}">
                  <a16:creationId xmlns:a16="http://schemas.microsoft.com/office/drawing/2014/main" id="{27C5C517-3169-2043-84AE-B91117C26B35}"/>
                </a:ext>
              </a:extLst>
            </p:cNvPr>
            <p:cNvGrpSpPr>
              <a:grpSpLocks/>
            </p:cNvGrpSpPr>
            <p:nvPr/>
          </p:nvGrpSpPr>
          <p:grpSpPr bwMode="auto">
            <a:xfrm>
              <a:off x="9562" y="2667"/>
              <a:ext cx="2" cy="2"/>
              <a:chOff x="9562" y="2667"/>
              <a:chExt cx="2" cy="2"/>
            </a:xfrm>
          </p:grpSpPr>
          <p:sp>
            <p:nvSpPr>
              <p:cNvPr id="50" name="Freeform 18">
                <a:extLst>
                  <a:ext uri="{FF2B5EF4-FFF2-40B4-BE49-F238E27FC236}">
                    <a16:creationId xmlns:a16="http://schemas.microsoft.com/office/drawing/2014/main" id="{40E34179-FD4C-1F4C-AA28-34223D6B1BAD}"/>
                  </a:ext>
                </a:extLst>
              </p:cNvPr>
              <p:cNvSpPr>
                <a:spLocks/>
              </p:cNvSpPr>
              <p:nvPr/>
            </p:nvSpPr>
            <p:spPr bwMode="auto">
              <a:xfrm>
                <a:off x="9561" y="2666"/>
                <a:ext cx="4" cy="3"/>
              </a:xfrm>
              <a:custGeom>
                <a:avLst/>
                <a:gdLst/>
                <a:ahLst/>
                <a:cxnLst>
                  <a:cxn ang="0">
                    <a:pos x="0" y="0"/>
                  </a:cxn>
                  <a:cxn ang="0">
                    <a:pos x="0" y="0"/>
                  </a:cxn>
                </a:cxnLst>
                <a:rect l="0" t="0" r="r" b="b"/>
                <a:pathLst>
                  <a:path>
                    <a:moveTo>
                      <a:pt x="0" y="0"/>
                    </a:moveTo>
                    <a:lnTo>
                      <a:pt x="0" y="0"/>
                    </a:lnTo>
                  </a:path>
                </a:pathLst>
              </a:custGeom>
              <a:noFill/>
              <a:ln w="8712">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5" name="Group 15">
              <a:extLst>
                <a:ext uri="{FF2B5EF4-FFF2-40B4-BE49-F238E27FC236}">
                  <a16:creationId xmlns:a16="http://schemas.microsoft.com/office/drawing/2014/main" id="{B0B363E9-DF27-0647-A224-4609694B9D69}"/>
                </a:ext>
              </a:extLst>
            </p:cNvPr>
            <p:cNvGrpSpPr>
              <a:grpSpLocks/>
            </p:cNvGrpSpPr>
            <p:nvPr/>
          </p:nvGrpSpPr>
          <p:grpSpPr bwMode="auto">
            <a:xfrm>
              <a:off x="8522" y="2667"/>
              <a:ext cx="2" cy="2"/>
              <a:chOff x="8522" y="2667"/>
              <a:chExt cx="2" cy="2"/>
            </a:xfrm>
          </p:grpSpPr>
          <p:sp>
            <p:nvSpPr>
              <p:cNvPr id="49" name="Freeform 16">
                <a:extLst>
                  <a:ext uri="{FF2B5EF4-FFF2-40B4-BE49-F238E27FC236}">
                    <a16:creationId xmlns:a16="http://schemas.microsoft.com/office/drawing/2014/main" id="{B556BA43-F3A9-9048-8718-F8846EC61A98}"/>
                  </a:ext>
                </a:extLst>
              </p:cNvPr>
              <p:cNvSpPr>
                <a:spLocks/>
              </p:cNvSpPr>
              <p:nvPr/>
            </p:nvSpPr>
            <p:spPr bwMode="auto">
              <a:xfrm>
                <a:off x="8522" y="2666"/>
                <a:ext cx="2" cy="3"/>
              </a:xfrm>
              <a:custGeom>
                <a:avLst/>
                <a:gdLst/>
                <a:ahLst/>
                <a:cxnLst>
                  <a:cxn ang="0">
                    <a:pos x="0" y="0"/>
                  </a:cxn>
                  <a:cxn ang="0">
                    <a:pos x="0" y="0"/>
                  </a:cxn>
                </a:cxnLst>
                <a:rect l="0" t="0" r="r" b="b"/>
                <a:pathLst>
                  <a:path>
                    <a:moveTo>
                      <a:pt x="0" y="0"/>
                    </a:moveTo>
                    <a:lnTo>
                      <a:pt x="0" y="0"/>
                    </a:lnTo>
                  </a:path>
                </a:pathLst>
              </a:custGeom>
              <a:noFill/>
              <a:ln w="8712">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6" name="Group 13">
              <a:extLst>
                <a:ext uri="{FF2B5EF4-FFF2-40B4-BE49-F238E27FC236}">
                  <a16:creationId xmlns:a16="http://schemas.microsoft.com/office/drawing/2014/main" id="{53311D27-47DB-814F-974E-8A22F31BAB99}"/>
                </a:ext>
              </a:extLst>
            </p:cNvPr>
            <p:cNvGrpSpPr>
              <a:grpSpLocks/>
            </p:cNvGrpSpPr>
            <p:nvPr/>
          </p:nvGrpSpPr>
          <p:grpSpPr bwMode="auto">
            <a:xfrm>
              <a:off x="8422" y="2639"/>
              <a:ext cx="45" cy="78"/>
              <a:chOff x="8422" y="2639"/>
              <a:chExt cx="45" cy="78"/>
            </a:xfrm>
          </p:grpSpPr>
          <p:sp>
            <p:nvSpPr>
              <p:cNvPr id="48" name="Freeform 14">
                <a:extLst>
                  <a:ext uri="{FF2B5EF4-FFF2-40B4-BE49-F238E27FC236}">
                    <a16:creationId xmlns:a16="http://schemas.microsoft.com/office/drawing/2014/main" id="{270CEED1-B465-4144-A717-4191026C6A01}"/>
                  </a:ext>
                </a:extLst>
              </p:cNvPr>
              <p:cNvSpPr>
                <a:spLocks/>
              </p:cNvSpPr>
              <p:nvPr/>
            </p:nvSpPr>
            <p:spPr bwMode="auto">
              <a:xfrm flipH="1">
                <a:off x="8422" y="2638"/>
                <a:ext cx="45" cy="79"/>
              </a:xfrm>
              <a:custGeom>
                <a:avLst/>
                <a:gdLst>
                  <a:gd name="T0" fmla="+- 0 8467 8467"/>
                  <a:gd name="T1" fmla="*/ T0 w 55"/>
                  <a:gd name="T2" fmla="+- 0 2667 2639"/>
                  <a:gd name="T3" fmla="*/ 2667 h 55"/>
                  <a:gd name="T4" fmla="+- 0 8467 8467"/>
                  <a:gd name="T5" fmla="*/ T4 w 55"/>
                  <a:gd name="T6" fmla="+- 0 2682 2639"/>
                  <a:gd name="T7" fmla="*/ 2682 h 55"/>
                  <a:gd name="T8" fmla="+- 0 8479 8467"/>
                  <a:gd name="T9" fmla="*/ T8 w 55"/>
                  <a:gd name="T10" fmla="+- 0 2694 2639"/>
                  <a:gd name="T11" fmla="*/ 2694 h 55"/>
                  <a:gd name="T12" fmla="+- 0 8494 8467"/>
                  <a:gd name="T13" fmla="*/ T12 w 55"/>
                  <a:gd name="T14" fmla="+- 0 2694 2639"/>
                  <a:gd name="T15" fmla="*/ 2694 h 55"/>
                  <a:gd name="T16" fmla="+- 0 8509 8467"/>
                  <a:gd name="T17" fmla="*/ T16 w 55"/>
                  <a:gd name="T18" fmla="+- 0 2694 2639"/>
                  <a:gd name="T19" fmla="*/ 2694 h 55"/>
                  <a:gd name="T20" fmla="+- 0 8522 8467"/>
                  <a:gd name="T21" fmla="*/ T20 w 55"/>
                  <a:gd name="T22" fmla="+- 0 2682 2639"/>
                  <a:gd name="T23" fmla="*/ 2682 h 55"/>
                  <a:gd name="T24" fmla="+- 0 8522 8467"/>
                  <a:gd name="T25" fmla="*/ T24 w 55"/>
                  <a:gd name="T26" fmla="+- 0 2667 2639"/>
                  <a:gd name="T27" fmla="*/ 2667 h 55"/>
                  <a:gd name="T28" fmla="+- 0 8522 8467"/>
                  <a:gd name="T29" fmla="*/ T28 w 55"/>
                  <a:gd name="T30" fmla="+- 0 2652 2639"/>
                  <a:gd name="T31" fmla="*/ 2652 h 55"/>
                  <a:gd name="T32" fmla="+- 0 8509 8467"/>
                  <a:gd name="T33" fmla="*/ T32 w 55"/>
                  <a:gd name="T34" fmla="+- 0 2639 2639"/>
                  <a:gd name="T35" fmla="*/ 2639 h 55"/>
                  <a:gd name="T36" fmla="+- 0 8494 8467"/>
                  <a:gd name="T37" fmla="*/ T36 w 55"/>
                  <a:gd name="T38" fmla="+- 0 2639 2639"/>
                  <a:gd name="T39" fmla="*/ 2639 h 55"/>
                  <a:gd name="T40" fmla="+- 0 8479 8467"/>
                  <a:gd name="T41" fmla="*/ T40 w 55"/>
                  <a:gd name="T42" fmla="+- 0 2639 2639"/>
                  <a:gd name="T43" fmla="*/ 2639 h 55"/>
                  <a:gd name="T44" fmla="+- 0 8467 8467"/>
                  <a:gd name="T45" fmla="*/ T44 w 55"/>
                  <a:gd name="T46" fmla="+- 0 2652 2639"/>
                  <a:gd name="T47" fmla="*/ 2652 h 55"/>
                  <a:gd name="T48" fmla="+- 0 8467 8467"/>
                  <a:gd name="T49" fmla="*/ T48 w 55"/>
                  <a:gd name="T50" fmla="+- 0 2667 2639"/>
                  <a:gd name="T51" fmla="*/ 2667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55" h="55">
                    <a:moveTo>
                      <a:pt x="0" y="28"/>
                    </a:moveTo>
                    <a:lnTo>
                      <a:pt x="0" y="43"/>
                    </a:lnTo>
                    <a:lnTo>
                      <a:pt x="12" y="55"/>
                    </a:lnTo>
                    <a:lnTo>
                      <a:pt x="27" y="55"/>
                    </a:lnTo>
                    <a:lnTo>
                      <a:pt x="42" y="55"/>
                    </a:lnTo>
                    <a:lnTo>
                      <a:pt x="55" y="43"/>
                    </a:lnTo>
                    <a:lnTo>
                      <a:pt x="55" y="28"/>
                    </a:lnTo>
                    <a:lnTo>
                      <a:pt x="55" y="13"/>
                    </a:lnTo>
                    <a:lnTo>
                      <a:pt x="42" y="0"/>
                    </a:lnTo>
                    <a:lnTo>
                      <a:pt x="27" y="0"/>
                    </a:lnTo>
                    <a:lnTo>
                      <a:pt x="12" y="0"/>
                    </a:lnTo>
                    <a:lnTo>
                      <a:pt x="0" y="13"/>
                    </a:lnTo>
                    <a:lnTo>
                      <a:pt x="0" y="28"/>
                    </a:lnTo>
                    <a:close/>
                  </a:path>
                </a:pathLst>
              </a:custGeom>
              <a:noFill/>
              <a:ln w="8712">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7" name="Group 11">
              <a:extLst>
                <a:ext uri="{FF2B5EF4-FFF2-40B4-BE49-F238E27FC236}">
                  <a16:creationId xmlns:a16="http://schemas.microsoft.com/office/drawing/2014/main" id="{49425BE5-FDD1-C149-96DE-E602150E389C}"/>
                </a:ext>
              </a:extLst>
            </p:cNvPr>
            <p:cNvGrpSpPr>
              <a:grpSpLocks/>
            </p:cNvGrpSpPr>
            <p:nvPr/>
          </p:nvGrpSpPr>
          <p:grpSpPr bwMode="auto">
            <a:xfrm>
              <a:off x="4771" y="1473"/>
              <a:ext cx="3623" cy="74"/>
              <a:chOff x="4771" y="1473"/>
              <a:chExt cx="3623" cy="74"/>
            </a:xfrm>
          </p:grpSpPr>
          <p:sp>
            <p:nvSpPr>
              <p:cNvPr id="47" name="Freeform 12">
                <a:extLst>
                  <a:ext uri="{FF2B5EF4-FFF2-40B4-BE49-F238E27FC236}">
                    <a16:creationId xmlns:a16="http://schemas.microsoft.com/office/drawing/2014/main" id="{F63A542B-3013-C64E-A9B4-725C387EDD17}"/>
                  </a:ext>
                </a:extLst>
              </p:cNvPr>
              <p:cNvSpPr>
                <a:spLocks/>
              </p:cNvSpPr>
              <p:nvPr/>
            </p:nvSpPr>
            <p:spPr bwMode="auto">
              <a:xfrm>
                <a:off x="4770" y="1473"/>
                <a:ext cx="3624" cy="74"/>
              </a:xfrm>
              <a:custGeom>
                <a:avLst/>
                <a:gdLst>
                  <a:gd name="T0" fmla="+- 0 9529 8578"/>
                  <a:gd name="T1" fmla="*/ T0 w 951"/>
                  <a:gd name="T2" fmla="+- 0 8578 8578"/>
                  <a:gd name="T3" fmla="*/ T2 w 951"/>
                </a:gdLst>
                <a:ahLst/>
                <a:cxnLst>
                  <a:cxn ang="0">
                    <a:pos x="T1" y="0"/>
                  </a:cxn>
                  <a:cxn ang="0">
                    <a:pos x="T3" y="0"/>
                  </a:cxn>
                </a:cxnLst>
                <a:rect l="0" t="0" r="r" b="b"/>
                <a:pathLst>
                  <a:path w="951">
                    <a:moveTo>
                      <a:pt x="951" y="0"/>
                    </a:moveTo>
                    <a:lnTo>
                      <a:pt x="0" y="0"/>
                    </a:lnTo>
                  </a:path>
                </a:pathLst>
              </a:custGeom>
              <a:noFill/>
              <a:ln w="8712">
                <a:solidFill>
                  <a:srgbClr val="000000"/>
                </a:solidFill>
                <a:prstDash val="dash"/>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8" name="Group 9">
              <a:extLst>
                <a:ext uri="{FF2B5EF4-FFF2-40B4-BE49-F238E27FC236}">
                  <a16:creationId xmlns:a16="http://schemas.microsoft.com/office/drawing/2014/main" id="{EEFFBC86-478D-3047-92C7-1A146423EB19}"/>
                </a:ext>
              </a:extLst>
            </p:cNvPr>
            <p:cNvGrpSpPr>
              <a:grpSpLocks/>
            </p:cNvGrpSpPr>
            <p:nvPr/>
          </p:nvGrpSpPr>
          <p:grpSpPr bwMode="auto">
            <a:xfrm>
              <a:off x="9569" y="1467"/>
              <a:ext cx="2" cy="2"/>
              <a:chOff x="9569" y="1467"/>
              <a:chExt cx="2" cy="2"/>
            </a:xfrm>
          </p:grpSpPr>
          <p:sp>
            <p:nvSpPr>
              <p:cNvPr id="46" name="Freeform 10">
                <a:extLst>
                  <a:ext uri="{FF2B5EF4-FFF2-40B4-BE49-F238E27FC236}">
                    <a16:creationId xmlns:a16="http://schemas.microsoft.com/office/drawing/2014/main" id="{91C881EA-9AD5-CD4D-987B-56F14BD87B65}"/>
                  </a:ext>
                </a:extLst>
              </p:cNvPr>
              <p:cNvSpPr>
                <a:spLocks/>
              </p:cNvSpPr>
              <p:nvPr/>
            </p:nvSpPr>
            <p:spPr bwMode="auto">
              <a:xfrm>
                <a:off x="9569" y="1468"/>
                <a:ext cx="2" cy="2"/>
              </a:xfrm>
              <a:custGeom>
                <a:avLst/>
                <a:gdLst/>
                <a:ahLst/>
                <a:cxnLst>
                  <a:cxn ang="0">
                    <a:pos x="0" y="0"/>
                  </a:cxn>
                  <a:cxn ang="0">
                    <a:pos x="0" y="0"/>
                  </a:cxn>
                </a:cxnLst>
                <a:rect l="0" t="0" r="r" b="b"/>
                <a:pathLst>
                  <a:path>
                    <a:moveTo>
                      <a:pt x="0" y="0"/>
                    </a:moveTo>
                    <a:lnTo>
                      <a:pt x="0" y="0"/>
                    </a:lnTo>
                  </a:path>
                </a:pathLst>
              </a:custGeom>
              <a:noFill/>
              <a:ln w="8712">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39" name="Group 7">
              <a:extLst>
                <a:ext uri="{FF2B5EF4-FFF2-40B4-BE49-F238E27FC236}">
                  <a16:creationId xmlns:a16="http://schemas.microsoft.com/office/drawing/2014/main" id="{CF226EAD-A173-8C46-BBC7-211DD8EB2E36}"/>
                </a:ext>
              </a:extLst>
            </p:cNvPr>
            <p:cNvGrpSpPr>
              <a:grpSpLocks/>
            </p:cNvGrpSpPr>
            <p:nvPr/>
          </p:nvGrpSpPr>
          <p:grpSpPr bwMode="auto">
            <a:xfrm>
              <a:off x="8558" y="1467"/>
              <a:ext cx="2" cy="2"/>
              <a:chOff x="8558" y="1467"/>
              <a:chExt cx="2" cy="2"/>
            </a:xfrm>
          </p:grpSpPr>
          <p:sp>
            <p:nvSpPr>
              <p:cNvPr id="45" name="Freeform 8">
                <a:extLst>
                  <a:ext uri="{FF2B5EF4-FFF2-40B4-BE49-F238E27FC236}">
                    <a16:creationId xmlns:a16="http://schemas.microsoft.com/office/drawing/2014/main" id="{9387047E-F4E5-7E47-B8D5-4146E383A8F2}"/>
                  </a:ext>
                </a:extLst>
              </p:cNvPr>
              <p:cNvSpPr>
                <a:spLocks/>
              </p:cNvSpPr>
              <p:nvPr/>
            </p:nvSpPr>
            <p:spPr bwMode="auto">
              <a:xfrm>
                <a:off x="8558" y="1468"/>
                <a:ext cx="2" cy="2"/>
              </a:xfrm>
              <a:custGeom>
                <a:avLst/>
                <a:gdLst/>
                <a:ahLst/>
                <a:cxnLst>
                  <a:cxn ang="0">
                    <a:pos x="0" y="0"/>
                  </a:cxn>
                  <a:cxn ang="0">
                    <a:pos x="0" y="0"/>
                  </a:cxn>
                </a:cxnLst>
                <a:rect l="0" t="0" r="r" b="b"/>
                <a:pathLst>
                  <a:path>
                    <a:moveTo>
                      <a:pt x="0" y="0"/>
                    </a:moveTo>
                    <a:lnTo>
                      <a:pt x="0" y="0"/>
                    </a:lnTo>
                  </a:path>
                </a:pathLst>
              </a:custGeom>
              <a:noFill/>
              <a:ln w="8712">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grpSp>
        <p:grpSp>
          <p:nvGrpSpPr>
            <p:cNvPr id="40" name="Group 2">
              <a:extLst>
                <a:ext uri="{FF2B5EF4-FFF2-40B4-BE49-F238E27FC236}">
                  <a16:creationId xmlns:a16="http://schemas.microsoft.com/office/drawing/2014/main" id="{68D8C8B1-4501-F441-81E3-78878D13A46C}"/>
                </a:ext>
              </a:extLst>
            </p:cNvPr>
            <p:cNvGrpSpPr>
              <a:grpSpLocks/>
            </p:cNvGrpSpPr>
            <p:nvPr/>
          </p:nvGrpSpPr>
          <p:grpSpPr bwMode="auto">
            <a:xfrm>
              <a:off x="2723" y="274"/>
              <a:ext cx="8010" cy="4199"/>
              <a:chOff x="2723" y="274"/>
              <a:chExt cx="8010" cy="4199"/>
            </a:xfrm>
          </p:grpSpPr>
          <p:sp>
            <p:nvSpPr>
              <p:cNvPr id="41" name="Freeform 6">
                <a:extLst>
                  <a:ext uri="{FF2B5EF4-FFF2-40B4-BE49-F238E27FC236}">
                    <a16:creationId xmlns:a16="http://schemas.microsoft.com/office/drawing/2014/main" id="{A38018C7-11C7-9E47-B3CF-DDBE51EC686C}"/>
                  </a:ext>
                </a:extLst>
              </p:cNvPr>
              <p:cNvSpPr>
                <a:spLocks/>
              </p:cNvSpPr>
              <p:nvPr/>
            </p:nvSpPr>
            <p:spPr bwMode="auto">
              <a:xfrm>
                <a:off x="8504" y="1440"/>
                <a:ext cx="54" cy="56"/>
              </a:xfrm>
              <a:custGeom>
                <a:avLst/>
                <a:gdLst>
                  <a:gd name="T0" fmla="+- 0 8530 8503"/>
                  <a:gd name="T1" fmla="*/ T0 w 55"/>
                  <a:gd name="T2" fmla="+- 0 1495 1440"/>
                  <a:gd name="T3" fmla="*/ 1495 h 55"/>
                  <a:gd name="T4" fmla="+- 0 8545 8503"/>
                  <a:gd name="T5" fmla="*/ T4 w 55"/>
                  <a:gd name="T6" fmla="+- 0 1495 1440"/>
                  <a:gd name="T7" fmla="*/ 1495 h 55"/>
                  <a:gd name="T8" fmla="+- 0 8558 8503"/>
                  <a:gd name="T9" fmla="*/ T8 w 55"/>
                  <a:gd name="T10" fmla="+- 0 1483 1440"/>
                  <a:gd name="T11" fmla="*/ 1483 h 55"/>
                  <a:gd name="T12" fmla="+- 0 8558 8503"/>
                  <a:gd name="T13" fmla="*/ T12 w 55"/>
                  <a:gd name="T14" fmla="+- 0 1467 1440"/>
                  <a:gd name="T15" fmla="*/ 1467 h 55"/>
                  <a:gd name="T16" fmla="+- 0 8558 8503"/>
                  <a:gd name="T17" fmla="*/ T16 w 55"/>
                  <a:gd name="T18" fmla="+- 0 1452 1440"/>
                  <a:gd name="T19" fmla="*/ 1452 h 55"/>
                  <a:gd name="T20" fmla="+- 0 8545 8503"/>
                  <a:gd name="T21" fmla="*/ T20 w 55"/>
                  <a:gd name="T22" fmla="+- 0 1440 1440"/>
                  <a:gd name="T23" fmla="*/ 1440 h 55"/>
                  <a:gd name="T24" fmla="+- 0 8530 8503"/>
                  <a:gd name="T25" fmla="*/ T24 w 55"/>
                  <a:gd name="T26" fmla="+- 0 1440 1440"/>
                  <a:gd name="T27" fmla="*/ 1440 h 55"/>
                  <a:gd name="T28" fmla="+- 0 8515 8503"/>
                  <a:gd name="T29" fmla="*/ T28 w 55"/>
                  <a:gd name="T30" fmla="+- 0 1440 1440"/>
                  <a:gd name="T31" fmla="*/ 1440 h 55"/>
                  <a:gd name="T32" fmla="+- 0 8503 8503"/>
                  <a:gd name="T33" fmla="*/ T32 w 55"/>
                  <a:gd name="T34" fmla="+- 0 1452 1440"/>
                  <a:gd name="T35" fmla="*/ 1452 h 55"/>
                  <a:gd name="T36" fmla="+- 0 8503 8503"/>
                  <a:gd name="T37" fmla="*/ T36 w 55"/>
                  <a:gd name="T38" fmla="+- 0 1467 1440"/>
                  <a:gd name="T39" fmla="*/ 1467 h 55"/>
                  <a:gd name="T40" fmla="+- 0 8503 8503"/>
                  <a:gd name="T41" fmla="*/ T40 w 55"/>
                  <a:gd name="T42" fmla="+- 0 1483 1440"/>
                  <a:gd name="T43" fmla="*/ 1483 h 55"/>
                  <a:gd name="T44" fmla="+- 0 8515 8503"/>
                  <a:gd name="T45" fmla="*/ T44 w 55"/>
                  <a:gd name="T46" fmla="+- 0 1495 1440"/>
                  <a:gd name="T47" fmla="*/ 1495 h 55"/>
                  <a:gd name="T48" fmla="+- 0 8530 8503"/>
                  <a:gd name="T49" fmla="*/ T48 w 55"/>
                  <a:gd name="T50" fmla="+- 0 1495 1440"/>
                  <a:gd name="T51" fmla="*/ 1495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55" h="55">
                    <a:moveTo>
                      <a:pt x="27" y="55"/>
                    </a:moveTo>
                    <a:lnTo>
                      <a:pt x="42" y="55"/>
                    </a:lnTo>
                    <a:lnTo>
                      <a:pt x="55" y="43"/>
                    </a:lnTo>
                    <a:lnTo>
                      <a:pt x="55" y="27"/>
                    </a:lnTo>
                    <a:lnTo>
                      <a:pt x="55" y="12"/>
                    </a:lnTo>
                    <a:lnTo>
                      <a:pt x="42" y="0"/>
                    </a:lnTo>
                    <a:lnTo>
                      <a:pt x="27" y="0"/>
                    </a:lnTo>
                    <a:lnTo>
                      <a:pt x="12" y="0"/>
                    </a:lnTo>
                    <a:lnTo>
                      <a:pt x="0" y="12"/>
                    </a:lnTo>
                    <a:lnTo>
                      <a:pt x="0" y="27"/>
                    </a:lnTo>
                    <a:lnTo>
                      <a:pt x="0" y="43"/>
                    </a:lnTo>
                    <a:lnTo>
                      <a:pt x="12" y="55"/>
                    </a:lnTo>
                    <a:lnTo>
                      <a:pt x="27" y="55"/>
                    </a:lnTo>
                    <a:close/>
                  </a:path>
                </a:pathLst>
              </a:custGeom>
              <a:noFill/>
              <a:ln w="8712">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68580" tIns="34290" rIns="68580" bIns="34290"/>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sp>
            <p:nvSpPr>
              <p:cNvPr id="42" name="Text Box 5">
                <a:extLst>
                  <a:ext uri="{FF2B5EF4-FFF2-40B4-BE49-F238E27FC236}">
                    <a16:creationId xmlns:a16="http://schemas.microsoft.com/office/drawing/2014/main" id="{EB8BBB5F-D428-1148-B577-922CD2F29427}"/>
                  </a:ext>
                </a:extLst>
              </p:cNvPr>
              <p:cNvSpPr txBox="1">
                <a:spLocks noChangeArrowheads="1"/>
              </p:cNvSpPr>
              <p:nvPr/>
            </p:nvSpPr>
            <p:spPr bwMode="auto">
              <a:xfrm>
                <a:off x="2862" y="274"/>
                <a:ext cx="7871"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700" b="1" dirty="0">
                    <a:solidFill>
                      <a:srgbClr val="FFFFFF"/>
                    </a:solidFill>
                    <a:latin typeface="Trebuchet MS" panose="020B0703020202090204" pitchFamily="34" charset="0"/>
                    <a:ea typeface="Calibri" panose="020F0502020204030204" pitchFamily="34" charset="0"/>
                    <a:cs typeface="Times New Roman" panose="02020603050405020304" pitchFamily="18" charset="0"/>
                  </a:rPr>
                  <a:t>Direct and Underlying Causes of Injuries</a:t>
                </a:r>
                <a:endParaRPr lang="en-US" altLang="en-US" sz="27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43" name="Text Box 4">
                <a:extLst>
                  <a:ext uri="{FF2B5EF4-FFF2-40B4-BE49-F238E27FC236}">
                    <a16:creationId xmlns:a16="http://schemas.microsoft.com/office/drawing/2014/main" id="{404D1DC8-3871-2846-A842-5C1FE116CC88}"/>
                  </a:ext>
                </a:extLst>
              </p:cNvPr>
              <p:cNvSpPr txBox="1">
                <a:spLocks noChangeArrowheads="1"/>
              </p:cNvSpPr>
              <p:nvPr/>
            </p:nvSpPr>
            <p:spPr bwMode="auto">
              <a:xfrm>
                <a:off x="2723" y="1027"/>
                <a:ext cx="2155" cy="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00" b="1" dirty="0">
                    <a:solidFill>
                      <a:srgbClr val="000000"/>
                    </a:solidFill>
                    <a:latin typeface="Tahoma" panose="020B0604030504040204" pitchFamily="34" charset="0"/>
                    <a:ea typeface="Calibri" panose="020F0502020204030204" pitchFamily="34" charset="0"/>
                    <a:cs typeface="Tahoma" panose="020B0604030504040204" pitchFamily="34" charset="0"/>
                  </a:rPr>
                  <a:t>DIRECT:</a:t>
                </a:r>
              </a:p>
              <a:p>
                <a:r>
                  <a:rPr lang="en-US" altLang="en-US" b="1" dirty="0">
                    <a:solidFill>
                      <a:srgbClr val="000000"/>
                    </a:solidFill>
                    <a:latin typeface="Tahoma" panose="020B0604030504040204" pitchFamily="34" charset="0"/>
                    <a:ea typeface="Calibri" panose="020F0502020204030204" pitchFamily="34" charset="0"/>
                    <a:cs typeface="Tahoma" panose="020B0604030504040204" pitchFamily="34" charset="0"/>
                  </a:rPr>
                  <a:t>Josh reached into the hamper.</a:t>
                </a:r>
              </a:p>
            </p:txBody>
          </p:sp>
          <p:sp>
            <p:nvSpPr>
              <p:cNvPr id="44" name="Text Box 3">
                <a:extLst>
                  <a:ext uri="{FF2B5EF4-FFF2-40B4-BE49-F238E27FC236}">
                    <a16:creationId xmlns:a16="http://schemas.microsoft.com/office/drawing/2014/main" id="{FB91E7D1-E370-D14E-8791-8B9E521991D9}"/>
                  </a:ext>
                </a:extLst>
              </p:cNvPr>
              <p:cNvSpPr txBox="1">
                <a:spLocks noChangeArrowheads="1"/>
              </p:cNvSpPr>
              <p:nvPr/>
            </p:nvSpPr>
            <p:spPr bwMode="auto">
              <a:xfrm>
                <a:off x="2735" y="2533"/>
                <a:ext cx="4230" cy="1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fontAlgn="base" hangingPunct="0">
                  <a:spcBef>
                    <a:spcPct val="0"/>
                  </a:spcBef>
                  <a:spcAft>
                    <a:spcPct val="0"/>
                  </a:spcAft>
                  <a:tabLst>
                    <a:tab pos="723900" algn="l"/>
                  </a:tabLst>
                  <a:defRPr>
                    <a:solidFill>
                      <a:schemeClr val="tx1"/>
                    </a:solidFill>
                    <a:latin typeface="Arial" panose="020B0604020202020204" pitchFamily="34" charset="0"/>
                  </a:defRPr>
                </a:lvl1pPr>
                <a:lvl2pPr eaLnBrk="0" fontAlgn="base" hangingPunct="0">
                  <a:spcBef>
                    <a:spcPct val="0"/>
                  </a:spcBef>
                  <a:spcAft>
                    <a:spcPct val="0"/>
                  </a:spcAft>
                  <a:tabLst>
                    <a:tab pos="723900" algn="l"/>
                  </a:tabLst>
                  <a:defRPr>
                    <a:solidFill>
                      <a:schemeClr val="tx1"/>
                    </a:solidFill>
                    <a:latin typeface="Arial" panose="020B0604020202020204" pitchFamily="34" charset="0"/>
                  </a:defRPr>
                </a:lvl2pPr>
                <a:lvl3pPr eaLnBrk="0" fontAlgn="base" hangingPunct="0">
                  <a:spcBef>
                    <a:spcPct val="0"/>
                  </a:spcBef>
                  <a:spcAft>
                    <a:spcPct val="0"/>
                  </a:spcAft>
                  <a:tabLst>
                    <a:tab pos="723900" algn="l"/>
                  </a:tabLst>
                  <a:defRPr>
                    <a:solidFill>
                      <a:schemeClr val="tx1"/>
                    </a:solidFill>
                    <a:latin typeface="Arial" panose="020B0604020202020204" pitchFamily="34" charset="0"/>
                  </a:defRPr>
                </a:lvl3pPr>
                <a:lvl4pPr eaLnBrk="0" fontAlgn="base" hangingPunct="0">
                  <a:spcBef>
                    <a:spcPct val="0"/>
                  </a:spcBef>
                  <a:spcAft>
                    <a:spcPct val="0"/>
                  </a:spcAft>
                  <a:tabLst>
                    <a:tab pos="723900" algn="l"/>
                  </a:tabLst>
                  <a:defRPr>
                    <a:solidFill>
                      <a:schemeClr val="tx1"/>
                    </a:solidFill>
                    <a:latin typeface="Arial" panose="020B0604020202020204" pitchFamily="34" charset="0"/>
                  </a:defRPr>
                </a:lvl4pPr>
                <a:lvl5pPr eaLnBrk="0" fontAlgn="base" hangingPunct="0">
                  <a:spcBef>
                    <a:spcPct val="0"/>
                  </a:spcBef>
                  <a:spcAft>
                    <a:spcPct val="0"/>
                  </a:spcAft>
                  <a:tabLst>
                    <a:tab pos="723900" algn="l"/>
                  </a:tabLst>
                  <a:defRPr>
                    <a:solidFill>
                      <a:schemeClr val="tx1"/>
                    </a:solidFill>
                    <a:latin typeface="Arial" panose="020B0604020202020204" pitchFamily="34" charset="0"/>
                  </a:defRPr>
                </a:lvl5pPr>
                <a:lvl6pPr eaLnBrk="0" fontAlgn="base" hangingPunct="0">
                  <a:spcBef>
                    <a:spcPct val="0"/>
                  </a:spcBef>
                  <a:spcAft>
                    <a:spcPct val="0"/>
                  </a:spcAft>
                  <a:tabLst>
                    <a:tab pos="723900" algn="l"/>
                  </a:tabLst>
                  <a:defRPr>
                    <a:solidFill>
                      <a:schemeClr val="tx1"/>
                    </a:solidFill>
                    <a:latin typeface="Arial" panose="020B0604020202020204" pitchFamily="34" charset="0"/>
                  </a:defRPr>
                </a:lvl6pPr>
                <a:lvl7pPr eaLnBrk="0" fontAlgn="base" hangingPunct="0">
                  <a:spcBef>
                    <a:spcPct val="0"/>
                  </a:spcBef>
                  <a:spcAft>
                    <a:spcPct val="0"/>
                  </a:spcAft>
                  <a:tabLst>
                    <a:tab pos="723900" algn="l"/>
                  </a:tabLst>
                  <a:defRPr>
                    <a:solidFill>
                      <a:schemeClr val="tx1"/>
                    </a:solidFill>
                    <a:latin typeface="Arial" panose="020B0604020202020204" pitchFamily="34" charset="0"/>
                  </a:defRPr>
                </a:lvl7pPr>
                <a:lvl8pPr eaLnBrk="0" fontAlgn="base" hangingPunct="0">
                  <a:spcBef>
                    <a:spcPct val="0"/>
                  </a:spcBef>
                  <a:spcAft>
                    <a:spcPct val="0"/>
                  </a:spcAft>
                  <a:tabLst>
                    <a:tab pos="723900" algn="l"/>
                  </a:tabLst>
                  <a:defRPr>
                    <a:solidFill>
                      <a:schemeClr val="tx1"/>
                    </a:solidFill>
                    <a:latin typeface="Arial" panose="020B0604020202020204" pitchFamily="34" charset="0"/>
                  </a:defRPr>
                </a:lvl8pPr>
                <a:lvl9pPr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defTabSz="685800">
                  <a:tabLst>
                    <a:tab pos="542925" algn="l"/>
                  </a:tabLst>
                  <a:defRPr/>
                </a:pPr>
                <a:r>
                  <a:rPr lang="en-US" sz="1950" b="1" dirty="0">
                    <a:solidFill>
                      <a:srgbClr val="FFFFFF"/>
                    </a:solidFill>
                    <a:latin typeface="Tahoma" panose="020B0604030504040204" pitchFamily="34" charset="0"/>
                    <a:ea typeface="Calibri" panose="020F0502020204030204" pitchFamily="34" charset="0"/>
                    <a:cs typeface="Tahoma" panose="020B0604030504040204" pitchFamily="34" charset="0"/>
                  </a:rPr>
                  <a:t> UNDERLYING:</a:t>
                </a:r>
              </a:p>
              <a:p>
                <a:pPr marL="214313" indent="-214313" defTabSz="685800">
                  <a:buFont typeface="Wingdings" pitchFamily="2" charset="2"/>
                  <a:buChar char="Ø"/>
                  <a:tabLst>
                    <a:tab pos="542925" algn="l"/>
                  </a:tabLst>
                  <a:defRPr/>
                </a:pPr>
                <a:r>
                  <a:rPr lang="en-US" b="1" dirty="0">
                    <a:solidFill>
                      <a:srgbClr val="FFFFFF"/>
                    </a:solidFill>
                    <a:latin typeface="Tahoma" panose="020B0604030504040204" pitchFamily="34" charset="0"/>
                    <a:cs typeface="Tahoma" panose="020B0604030504040204" pitchFamily="34" charset="0"/>
                  </a:rPr>
                  <a:t>Hamper too big</a:t>
                </a:r>
              </a:p>
              <a:p>
                <a:pPr marL="214313" indent="-214313" defTabSz="685800">
                  <a:buFont typeface="Wingdings" pitchFamily="2" charset="2"/>
                  <a:buChar char="Ø"/>
                  <a:tabLst>
                    <a:tab pos="542925" algn="l"/>
                  </a:tabLst>
                  <a:defRPr/>
                </a:pPr>
                <a:r>
                  <a:rPr lang="en-US" b="1" dirty="0">
                    <a:solidFill>
                      <a:srgbClr val="FFFFFF"/>
                    </a:solidFill>
                    <a:latin typeface="Tahoma" panose="020B0604030504040204" pitchFamily="34" charset="0"/>
                    <a:cs typeface="Tahoma" panose="020B0604030504040204" pitchFamily="34" charset="0"/>
                  </a:rPr>
                  <a:t>Not enough hampers</a:t>
                </a:r>
              </a:p>
              <a:p>
                <a:pPr marL="214313" indent="-214313" defTabSz="685800">
                  <a:buFont typeface="Wingdings" pitchFamily="2" charset="2"/>
                  <a:buChar char="Ø"/>
                  <a:tabLst>
                    <a:tab pos="542925" algn="l"/>
                  </a:tabLst>
                  <a:defRPr/>
                </a:pPr>
                <a:r>
                  <a:rPr lang="en-US" b="1" dirty="0">
                    <a:solidFill>
                      <a:srgbClr val="FFFFFF"/>
                    </a:solidFill>
                    <a:latin typeface="Tahoma" panose="020B0604030504040204" pitchFamily="34" charset="0"/>
                    <a:cs typeface="Tahoma" panose="020B0604030504040204" pitchFamily="34" charset="0"/>
                  </a:rPr>
                  <a:t>Understaffing</a:t>
                </a:r>
              </a:p>
              <a:p>
                <a:pPr marL="214313" indent="-214313" defTabSz="685800">
                  <a:buFont typeface="Wingdings" pitchFamily="2" charset="2"/>
                  <a:buChar char="Ø"/>
                  <a:tabLst>
                    <a:tab pos="542925" algn="l"/>
                  </a:tabLst>
                  <a:defRPr/>
                </a:pPr>
                <a:r>
                  <a:rPr lang="en-US" b="1" dirty="0">
                    <a:solidFill>
                      <a:srgbClr val="FFFFFF"/>
                    </a:solidFill>
                    <a:latin typeface="Tahoma" panose="020B0604030504040204" pitchFamily="34" charset="0"/>
                    <a:cs typeface="Tahoma" panose="020B0604030504040204" pitchFamily="34" charset="0"/>
                  </a:rPr>
                  <a:t>Pressure to work quickly</a:t>
                </a:r>
                <a:endParaRPr lang="en-US" dirty="0">
                  <a:solidFill>
                    <a:prstClr val="black"/>
                  </a:solidFill>
                </a:endParaRPr>
              </a:p>
            </p:txBody>
          </p:sp>
        </p:grpSp>
      </p:grpSp>
    </p:spTree>
    <p:extLst>
      <p:ext uri="{BB962C8B-B14F-4D97-AF65-F5344CB8AC3E}">
        <p14:creationId xmlns:p14="http://schemas.microsoft.com/office/powerpoint/2010/main" val="20502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89AD-19D4-9347-8E08-E4AEDCC9012E}"/>
              </a:ext>
            </a:extLst>
          </p:cNvPr>
          <p:cNvSpPr>
            <a:spLocks noGrp="1"/>
          </p:cNvSpPr>
          <p:nvPr>
            <p:ph type="title"/>
          </p:nvPr>
        </p:nvSpPr>
        <p:spPr/>
        <p:txBody>
          <a:bodyPr>
            <a:normAutofit fontScale="90000"/>
          </a:bodyPr>
          <a:lstStyle/>
          <a:p>
            <a:r>
              <a:rPr lang="en-US" dirty="0"/>
              <a:t>Multiple Factors in Underlying Causes</a:t>
            </a:r>
          </a:p>
        </p:txBody>
      </p:sp>
      <p:sp>
        <p:nvSpPr>
          <p:cNvPr id="3" name="Content Placeholder 2">
            <a:extLst>
              <a:ext uri="{FF2B5EF4-FFF2-40B4-BE49-F238E27FC236}">
                <a16:creationId xmlns:a16="http://schemas.microsoft.com/office/drawing/2014/main" id="{90AB0EF1-175C-8946-B4DE-63DF648418EB}"/>
              </a:ext>
            </a:extLst>
          </p:cNvPr>
          <p:cNvSpPr>
            <a:spLocks noGrp="1"/>
          </p:cNvSpPr>
          <p:nvPr>
            <p:ph idx="1"/>
          </p:nvPr>
        </p:nvSpPr>
        <p:spPr/>
        <p:txBody>
          <a:bodyPr/>
          <a:lstStyle/>
          <a:p>
            <a:pPr marL="0" indent="0">
              <a:buNone/>
            </a:pPr>
            <a:r>
              <a:rPr lang="en-US" b="1" dirty="0"/>
              <a:t>Look for Underlying Causes in:</a:t>
            </a:r>
          </a:p>
          <a:p>
            <a:r>
              <a:rPr lang="en-US" sz="2800" dirty="0"/>
              <a:t>Job tasks and procedures</a:t>
            </a:r>
          </a:p>
          <a:p>
            <a:r>
              <a:rPr lang="en-US" sz="2800" dirty="0"/>
              <a:t>Work environment</a:t>
            </a:r>
          </a:p>
          <a:p>
            <a:r>
              <a:rPr lang="en-US" sz="2800" dirty="0"/>
              <a:t>Management and organization</a:t>
            </a:r>
          </a:p>
          <a:p>
            <a:r>
              <a:rPr lang="en-US" sz="2800" dirty="0"/>
              <a:t>Workforce factors</a:t>
            </a:r>
          </a:p>
          <a:p>
            <a:endParaRPr lang="en-US" dirty="0"/>
          </a:p>
        </p:txBody>
      </p:sp>
    </p:spTree>
    <p:extLst>
      <p:ext uri="{BB962C8B-B14F-4D97-AF65-F5344CB8AC3E}">
        <p14:creationId xmlns:p14="http://schemas.microsoft.com/office/powerpoint/2010/main" val="324171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28125-F92C-0440-B705-3539CDEC7E5E}"/>
              </a:ext>
            </a:extLst>
          </p:cNvPr>
          <p:cNvPicPr>
            <a:picLocks noChangeAspect="1"/>
          </p:cNvPicPr>
          <p:nvPr/>
        </p:nvPicPr>
        <p:blipFill>
          <a:blip r:embed="rId3">
            <a:alphaModFix/>
          </a:blip>
          <a:stretch>
            <a:fillRect/>
          </a:stretch>
        </p:blipFill>
        <p:spPr>
          <a:xfrm>
            <a:off x="5983459" y="1678456"/>
            <a:ext cx="2711335" cy="2977949"/>
          </a:xfrm>
          <a:prstGeom prst="rect">
            <a:avLst/>
          </a:prstGeom>
          <a:ln>
            <a:solidFill>
              <a:schemeClr val="tx1"/>
            </a:solidFill>
          </a:ln>
        </p:spPr>
      </p:pic>
      <p:sp>
        <p:nvSpPr>
          <p:cNvPr id="2" name="Title 1">
            <a:extLst>
              <a:ext uri="{FF2B5EF4-FFF2-40B4-BE49-F238E27FC236}">
                <a16:creationId xmlns:a16="http://schemas.microsoft.com/office/drawing/2014/main" id="{7B5FEDB1-EB57-7246-9691-86064DF10195}"/>
              </a:ext>
            </a:extLst>
          </p:cNvPr>
          <p:cNvSpPr>
            <a:spLocks noGrp="1"/>
          </p:cNvSpPr>
          <p:nvPr>
            <p:ph type="title"/>
          </p:nvPr>
        </p:nvSpPr>
        <p:spPr/>
        <p:txBody>
          <a:bodyPr>
            <a:normAutofit fontScale="90000"/>
          </a:bodyPr>
          <a:lstStyle/>
          <a:p>
            <a:r>
              <a:rPr lang="en-US" dirty="0"/>
              <a:t>Tabletop Activity: Systems Approach</a:t>
            </a:r>
          </a:p>
        </p:txBody>
      </p:sp>
      <p:sp>
        <p:nvSpPr>
          <p:cNvPr id="3" name="Content Placeholder 2">
            <a:extLst>
              <a:ext uri="{FF2B5EF4-FFF2-40B4-BE49-F238E27FC236}">
                <a16:creationId xmlns:a16="http://schemas.microsoft.com/office/drawing/2014/main" id="{779D395D-3B8F-BC48-BC97-758322228A49}"/>
              </a:ext>
            </a:extLst>
          </p:cNvPr>
          <p:cNvSpPr>
            <a:spLocks noGrp="1"/>
          </p:cNvSpPr>
          <p:nvPr>
            <p:ph idx="1"/>
          </p:nvPr>
        </p:nvSpPr>
        <p:spPr>
          <a:xfrm>
            <a:off x="457199" y="1537780"/>
            <a:ext cx="5366826" cy="3762353"/>
          </a:xfrm>
        </p:spPr>
        <p:txBody>
          <a:bodyPr>
            <a:noAutofit/>
          </a:bodyPr>
          <a:lstStyle/>
          <a:p>
            <a:r>
              <a:rPr lang="en-US" sz="2800" dirty="0"/>
              <a:t>Break into small groups</a:t>
            </a:r>
          </a:p>
          <a:p>
            <a:pPr marL="347472" indent="-347472">
              <a:spcBef>
                <a:spcPts val="0"/>
              </a:spcBef>
            </a:pPr>
            <a:r>
              <a:rPr lang="en-US" sz="2800" dirty="0"/>
              <a:t>Pick one factor from the chart on page 2 in the Workplace Safety Primer</a:t>
            </a:r>
          </a:p>
          <a:p>
            <a:r>
              <a:rPr lang="en-US" sz="2800" dirty="0"/>
              <a:t>Identify possible underlying causes of a recent injury in your facility</a:t>
            </a:r>
          </a:p>
          <a:p>
            <a:r>
              <a:rPr lang="en-US" sz="2800" dirty="0"/>
              <a:t>Report back</a:t>
            </a:r>
          </a:p>
        </p:txBody>
      </p:sp>
    </p:spTree>
    <p:extLst>
      <p:ext uri="{BB962C8B-B14F-4D97-AF65-F5344CB8AC3E}">
        <p14:creationId xmlns:p14="http://schemas.microsoft.com/office/powerpoint/2010/main" val="68030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21AF-CC45-B040-AF38-6EC7991A9E48}"/>
              </a:ext>
            </a:extLst>
          </p:cNvPr>
          <p:cNvSpPr>
            <a:spLocks noGrp="1"/>
          </p:cNvSpPr>
          <p:nvPr>
            <p:ph type="title"/>
          </p:nvPr>
        </p:nvSpPr>
        <p:spPr/>
        <p:txBody>
          <a:bodyPr>
            <a:normAutofit fontScale="90000"/>
          </a:bodyPr>
          <a:lstStyle/>
          <a:p>
            <a:r>
              <a:rPr lang="en-US" dirty="0"/>
              <a:t>Systems Approach to Finding Solutions</a:t>
            </a:r>
          </a:p>
        </p:txBody>
      </p:sp>
      <p:sp>
        <p:nvSpPr>
          <p:cNvPr id="3" name="Content Placeholder 2">
            <a:extLst>
              <a:ext uri="{FF2B5EF4-FFF2-40B4-BE49-F238E27FC236}">
                <a16:creationId xmlns:a16="http://schemas.microsoft.com/office/drawing/2014/main" id="{BC66DF78-E85F-AC42-BFC8-DAAD02FCBBD7}"/>
              </a:ext>
            </a:extLst>
          </p:cNvPr>
          <p:cNvSpPr>
            <a:spLocks noGrp="1"/>
          </p:cNvSpPr>
          <p:nvPr>
            <p:ph idx="1"/>
          </p:nvPr>
        </p:nvSpPr>
        <p:spPr>
          <a:xfrm>
            <a:off x="457199" y="1825839"/>
            <a:ext cx="4665786" cy="2644970"/>
          </a:xfrm>
        </p:spPr>
        <p:txBody>
          <a:bodyPr>
            <a:normAutofit/>
          </a:bodyPr>
          <a:lstStyle/>
          <a:p>
            <a:r>
              <a:rPr lang="en-US" altLang="en-US" sz="2800" dirty="0">
                <a:latin typeface="Arial" panose="020B0604020202020204" pitchFamily="34" charset="0"/>
                <a:cs typeface="Arial" panose="020B0604020202020204" pitchFamily="34" charset="0"/>
              </a:rPr>
              <a:t>Don’t jump to conclusions </a:t>
            </a:r>
          </a:p>
          <a:p>
            <a:r>
              <a:rPr lang="en-US" altLang="en-US" sz="2800" dirty="0">
                <a:latin typeface="Arial" panose="020B0604020202020204" pitchFamily="34" charset="0"/>
                <a:cs typeface="Arial" panose="020B0604020202020204" pitchFamily="34" charset="0"/>
              </a:rPr>
              <a:t>Ask the five WHYS</a:t>
            </a:r>
          </a:p>
          <a:p>
            <a:r>
              <a:rPr lang="en-US" altLang="en-US" sz="2800" dirty="0">
                <a:latin typeface="Arial" panose="020B0604020202020204" pitchFamily="34" charset="0"/>
                <a:cs typeface="Arial" panose="020B0604020202020204" pitchFamily="34" charset="0"/>
              </a:rPr>
              <a:t>Dig deeper for answers</a:t>
            </a:r>
          </a:p>
          <a:p>
            <a:endParaRPr lang="en-US" dirty="0"/>
          </a:p>
        </p:txBody>
      </p:sp>
      <p:pic>
        <p:nvPicPr>
          <p:cNvPr id="7" name="Picture 6">
            <a:extLst>
              <a:ext uri="{FF2B5EF4-FFF2-40B4-BE49-F238E27FC236}">
                <a16:creationId xmlns:a16="http://schemas.microsoft.com/office/drawing/2014/main" id="{5F9B23CA-CCFB-5344-8783-22612FBC7C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Lst>
          </a:blip>
          <a:stretch>
            <a:fillRect/>
          </a:stretch>
        </p:blipFill>
        <p:spPr>
          <a:xfrm>
            <a:off x="5104323" y="1825840"/>
            <a:ext cx="3616434" cy="2644969"/>
          </a:xfrm>
          <a:prstGeom prst="rect">
            <a:avLst/>
          </a:prstGeom>
        </p:spPr>
      </p:pic>
    </p:spTree>
    <p:extLst>
      <p:ext uri="{BB962C8B-B14F-4D97-AF65-F5344CB8AC3E}">
        <p14:creationId xmlns:p14="http://schemas.microsoft.com/office/powerpoint/2010/main" val="1590517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DB08-717F-624B-906A-7CE093CB6491}"/>
              </a:ext>
            </a:extLst>
          </p:cNvPr>
          <p:cNvSpPr>
            <a:spLocks noGrp="1"/>
          </p:cNvSpPr>
          <p:nvPr>
            <p:ph type="title"/>
          </p:nvPr>
        </p:nvSpPr>
        <p:spPr/>
        <p:txBody>
          <a:bodyPr/>
          <a:lstStyle/>
          <a:p>
            <a:r>
              <a:rPr lang="en-US" dirty="0"/>
              <a:t>Finding the right solution</a:t>
            </a:r>
          </a:p>
        </p:txBody>
      </p:sp>
    </p:spTree>
    <p:extLst>
      <p:ext uri="{BB962C8B-B14F-4D97-AF65-F5344CB8AC3E}">
        <p14:creationId xmlns:p14="http://schemas.microsoft.com/office/powerpoint/2010/main" val="2071926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orkplace_safety_template_FINAL" id="{3F118700-A2B1-8C42-AEB5-AB043057C01B}" vid="{6D648863-C952-1840-B7B6-C5C6BCC50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6530</TotalTime>
  <Words>3187</Words>
  <Application>Microsoft Office PowerPoint</Application>
  <PresentationFormat>On-screen Show (4:3)</PresentationFormat>
  <Paragraphs>421</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 Black</vt:lpstr>
      <vt:lpstr>Calibri</vt:lpstr>
      <vt:lpstr>Courier New</vt:lpstr>
      <vt:lpstr>Mangal</vt:lpstr>
      <vt:lpstr>Tahoma</vt:lpstr>
      <vt:lpstr>Times New Roman</vt:lpstr>
      <vt:lpstr>Trebuchet MS</vt:lpstr>
      <vt:lpstr>Wingdings</vt:lpstr>
      <vt:lpstr>Office Theme</vt:lpstr>
      <vt:lpstr>Understanding and Preventing  Injuries at Work </vt:lpstr>
      <vt:lpstr>How to Use This Facilitator’s Guide</vt:lpstr>
      <vt:lpstr>Understanding and Preventing Injuries at Work </vt:lpstr>
      <vt:lpstr>Underlying causes</vt:lpstr>
      <vt:lpstr>Why Do Injuries Happen? Josh’s Story</vt:lpstr>
      <vt:lpstr>Multiple Factors in Underlying Causes</vt:lpstr>
      <vt:lpstr>Tabletop Activity: Systems Approach</vt:lpstr>
      <vt:lpstr>Systems Approach to Finding Solutions</vt:lpstr>
      <vt:lpstr>Finding the right solution</vt:lpstr>
      <vt:lpstr>Focus on Solutions: Shelly’s Story</vt:lpstr>
      <vt:lpstr>Reducing Risks: Hierarchy of Controls</vt:lpstr>
      <vt:lpstr>Finding Solutions</vt:lpstr>
      <vt:lpstr>Elimination and Substitution</vt:lpstr>
      <vt:lpstr>Engineering Controls</vt:lpstr>
      <vt:lpstr>Administrative Controls – Worker Awareness and Training</vt:lpstr>
      <vt:lpstr>Personal Protective Equipment (PPE)</vt:lpstr>
      <vt:lpstr>Tabletop Activity: Hierarchy of Controls</vt:lpstr>
      <vt:lpstr>Common hazards </vt:lpstr>
      <vt:lpstr>Common Hazards in Health Care</vt:lpstr>
      <vt:lpstr>Tabletop Activity: Finding Solutions</vt:lpstr>
      <vt:lpstr>Review</vt:lpstr>
      <vt:lpstr>Understanding and Preventing Injuries</vt:lpstr>
      <vt:lpstr>Online Resources</vt:lpstr>
      <vt:lpstr>Regional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Preventing  Injuries at Work</dc:title>
  <dc:subject/>
  <dc:creator>Tracy L. Silveria</dc:creator>
  <cp:keywords/>
  <dc:description/>
  <cp:lastModifiedBy>Paul M Cohen</cp:lastModifiedBy>
  <cp:revision>150</cp:revision>
  <cp:lastPrinted>2018-03-16T23:46:20Z</cp:lastPrinted>
  <dcterms:created xsi:type="dcterms:W3CDTF">2018-03-13T22:29:51Z</dcterms:created>
  <dcterms:modified xsi:type="dcterms:W3CDTF">2018-03-30T21:21:00Z</dcterms:modified>
  <cp:category/>
</cp:coreProperties>
</file>